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8.bin" ContentType="image/unknown"/>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868" r:id="rId6"/>
  </p:sldMasterIdLst>
  <p:notesMasterIdLst>
    <p:notesMasterId r:id="rId50"/>
  </p:notesMasterIdLst>
  <p:sldIdLst>
    <p:sldId id="580" r:id="rId7"/>
    <p:sldId id="633" r:id="rId8"/>
    <p:sldId id="634" r:id="rId9"/>
    <p:sldId id="635" r:id="rId10"/>
    <p:sldId id="636" r:id="rId11"/>
    <p:sldId id="637" r:id="rId12"/>
    <p:sldId id="638" r:id="rId13"/>
    <p:sldId id="639" r:id="rId14"/>
    <p:sldId id="640" r:id="rId15"/>
    <p:sldId id="641" r:id="rId16"/>
    <p:sldId id="642" r:id="rId17"/>
    <p:sldId id="643" r:id="rId18"/>
    <p:sldId id="644" r:id="rId19"/>
    <p:sldId id="581" r:id="rId20"/>
    <p:sldId id="529" r:id="rId21"/>
    <p:sldId id="532" r:id="rId22"/>
    <p:sldId id="533" r:id="rId23"/>
    <p:sldId id="645" r:id="rId24"/>
    <p:sldId id="612" r:id="rId25"/>
    <p:sldId id="582" r:id="rId26"/>
    <p:sldId id="565" r:id="rId27"/>
    <p:sldId id="540" r:id="rId28"/>
    <p:sldId id="622" r:id="rId29"/>
    <p:sldId id="616" r:id="rId30"/>
    <p:sldId id="646" r:id="rId31"/>
    <p:sldId id="647" r:id="rId32"/>
    <p:sldId id="648" r:id="rId33"/>
    <p:sldId id="617" r:id="rId34"/>
    <p:sldId id="649" r:id="rId35"/>
    <p:sldId id="650" r:id="rId36"/>
    <p:sldId id="651" r:id="rId37"/>
    <p:sldId id="652" r:id="rId38"/>
    <p:sldId id="653" r:id="rId39"/>
    <p:sldId id="654" r:id="rId40"/>
    <p:sldId id="655" r:id="rId41"/>
    <p:sldId id="656" r:id="rId42"/>
    <p:sldId id="657" r:id="rId43"/>
    <p:sldId id="658" r:id="rId44"/>
    <p:sldId id="659" r:id="rId45"/>
    <p:sldId id="660" r:id="rId46"/>
    <p:sldId id="661" r:id="rId47"/>
    <p:sldId id="662" r:id="rId48"/>
    <p:sldId id="663"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89C3"/>
    <a:srgbClr val="CC6600"/>
    <a:srgbClr val="FFFF99"/>
    <a:srgbClr val="99CC00"/>
    <a:srgbClr val="CCFF33"/>
    <a:srgbClr val="768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6" autoAdjust="0"/>
    <p:restoredTop sz="70796" autoAdjust="0"/>
  </p:normalViewPr>
  <p:slideViewPr>
    <p:cSldViewPr>
      <p:cViewPr>
        <p:scale>
          <a:sx n="75" d="100"/>
          <a:sy n="75" d="100"/>
        </p:scale>
        <p:origin x="-1944" y="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40734-63F9-4DC7-8B1D-96B8CEB7DE70}"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A907E70-A930-4E5D-A5FF-4504B6D3F822}">
      <dgm:prSet phldrT="[Text]"/>
      <dgm:spPr/>
      <dgm:t>
        <a:bodyPr/>
        <a:lstStyle/>
        <a:p>
          <a:r>
            <a:rPr lang="en-US" dirty="0" smtClean="0"/>
            <a:t>Phase1</a:t>
          </a:r>
          <a:endParaRPr lang="en-US" dirty="0"/>
        </a:p>
      </dgm:t>
    </dgm:pt>
    <dgm:pt modelId="{54B72914-4388-4D8E-8ACA-C62CE5B05433}" type="parTrans" cxnId="{20341F27-161E-40E8-AE74-F07B96ABCBAD}">
      <dgm:prSet/>
      <dgm:spPr/>
      <dgm:t>
        <a:bodyPr/>
        <a:lstStyle/>
        <a:p>
          <a:endParaRPr lang="en-US"/>
        </a:p>
      </dgm:t>
    </dgm:pt>
    <dgm:pt modelId="{C2F74F75-8FC5-43A2-AF34-0E8ECF7C91B6}" type="sibTrans" cxnId="{20341F27-161E-40E8-AE74-F07B96ABCBAD}">
      <dgm:prSet/>
      <dgm:spPr/>
      <dgm:t>
        <a:bodyPr/>
        <a:lstStyle/>
        <a:p>
          <a:endParaRPr lang="en-US"/>
        </a:p>
      </dgm:t>
    </dgm:pt>
    <dgm:pt modelId="{C3798D07-A9B8-4230-BEA0-01816CCEA126}">
      <dgm:prSet phldrT="[Text]" custT="1"/>
      <dgm:spPr/>
      <dgm:t>
        <a:bodyPr/>
        <a:lstStyle/>
        <a:p>
          <a:r>
            <a:rPr lang="en-US" sz="1600" b="1" dirty="0" smtClean="0">
              <a:solidFill>
                <a:schemeClr val="tx1"/>
              </a:solidFill>
            </a:rPr>
            <a:t>NICE Perform </a:t>
          </a:r>
          <a:r>
            <a:rPr lang="en-US" altLang="zh-CN" sz="1600" b="1" dirty="0" smtClean="0">
              <a:solidFill>
                <a:schemeClr val="tx1"/>
              </a:solidFill>
            </a:rPr>
            <a:t>QM</a:t>
          </a:r>
          <a:r>
            <a:rPr lang="en-US" sz="1600" dirty="0" smtClean="0">
              <a:solidFill>
                <a:schemeClr val="tx1"/>
              </a:solidFill>
            </a:rPr>
            <a:t> </a:t>
          </a:r>
          <a:r>
            <a:rPr lang="zh-CN" altLang="en-US" sz="1600" dirty="0" smtClean="0">
              <a:solidFill>
                <a:schemeClr val="tx1"/>
              </a:solidFill>
            </a:rPr>
            <a:t>带来立即的业务收益及为将来的进一步扩展提供基础的平台</a:t>
          </a:r>
          <a:endParaRPr lang="en-US" sz="1600" dirty="0">
            <a:solidFill>
              <a:schemeClr val="tx1"/>
            </a:solidFill>
          </a:endParaRPr>
        </a:p>
      </dgm:t>
    </dgm:pt>
    <dgm:pt modelId="{A207BB1D-A4A8-440A-B9D7-318897733B98}" type="parTrans" cxnId="{58C366AA-9C69-4D21-A915-308FD427297F}">
      <dgm:prSet/>
      <dgm:spPr/>
      <dgm:t>
        <a:bodyPr/>
        <a:lstStyle/>
        <a:p>
          <a:endParaRPr lang="en-US"/>
        </a:p>
      </dgm:t>
    </dgm:pt>
    <dgm:pt modelId="{C4BD5B0A-E24D-4F12-8906-D2B979E45987}" type="sibTrans" cxnId="{58C366AA-9C69-4D21-A915-308FD427297F}">
      <dgm:prSet/>
      <dgm:spPr/>
      <dgm:t>
        <a:bodyPr/>
        <a:lstStyle/>
        <a:p>
          <a:endParaRPr lang="en-US"/>
        </a:p>
      </dgm:t>
    </dgm:pt>
    <dgm:pt modelId="{41FACCE3-3296-41EE-AA55-9DA0089915FD}">
      <dgm:prSet phldrT="[Text]"/>
      <dgm:spPr>
        <a:solidFill>
          <a:schemeClr val="accent1">
            <a:lumMod val="75000"/>
          </a:schemeClr>
        </a:solidFill>
      </dgm:spPr>
      <dgm:t>
        <a:bodyPr/>
        <a:lstStyle/>
        <a:p>
          <a:r>
            <a:rPr lang="en-US" dirty="0" smtClean="0"/>
            <a:t>Phase 2</a:t>
          </a:r>
          <a:endParaRPr lang="en-US" dirty="0"/>
        </a:p>
      </dgm:t>
    </dgm:pt>
    <dgm:pt modelId="{70D81BB1-EE98-47EA-AE9B-4CE73899F660}" type="parTrans" cxnId="{13226EFD-4DF0-407A-8286-A98D130FFFD9}">
      <dgm:prSet/>
      <dgm:spPr/>
      <dgm:t>
        <a:bodyPr/>
        <a:lstStyle/>
        <a:p>
          <a:endParaRPr lang="en-US"/>
        </a:p>
      </dgm:t>
    </dgm:pt>
    <dgm:pt modelId="{8BF127B0-F2BC-47C7-AF93-88201271D08C}" type="sibTrans" cxnId="{13226EFD-4DF0-407A-8286-A98D130FFFD9}">
      <dgm:prSet/>
      <dgm:spPr/>
      <dgm:t>
        <a:bodyPr/>
        <a:lstStyle/>
        <a:p>
          <a:endParaRPr lang="en-US"/>
        </a:p>
      </dgm:t>
    </dgm:pt>
    <dgm:pt modelId="{332A1759-491C-4433-9BDA-1C85BE91FB31}">
      <dgm:prSet phldrT="[Text]" custT="1"/>
      <dgm:spPr/>
      <dgm:t>
        <a:bodyPr/>
        <a:lstStyle/>
        <a:p>
          <a:r>
            <a:rPr lang="zh-CN" altLang="en-US" sz="1600" dirty="0" smtClean="0">
              <a:solidFill>
                <a:schemeClr val="tx1"/>
              </a:solidFill>
            </a:rPr>
            <a:t>扩展为</a:t>
          </a:r>
          <a:r>
            <a:rPr lang="en-US" altLang="zh-CN" sz="1600" dirty="0" smtClean="0">
              <a:solidFill>
                <a:schemeClr val="tx1"/>
              </a:solidFill>
            </a:rPr>
            <a:t>NICE</a:t>
          </a:r>
          <a:r>
            <a:rPr lang="en-US" sz="1600" dirty="0" smtClean="0">
              <a:solidFill>
                <a:schemeClr val="tx1"/>
              </a:solidFill>
            </a:rPr>
            <a:t> </a:t>
          </a:r>
          <a:r>
            <a:rPr lang="en-US" sz="1600" b="1" dirty="0" smtClean="0">
              <a:solidFill>
                <a:schemeClr val="tx1"/>
              </a:solidFill>
            </a:rPr>
            <a:t>Quality Optimization (QO)</a:t>
          </a:r>
          <a:r>
            <a:rPr lang="zh-CN" altLang="en-US" sz="1600" b="1" dirty="0" smtClean="0">
              <a:solidFill>
                <a:schemeClr val="tx1"/>
              </a:solidFill>
            </a:rPr>
            <a:t>质量优化解决方案</a:t>
          </a:r>
          <a:endParaRPr lang="en-US" sz="1600" b="1" dirty="0" smtClean="0">
            <a:solidFill>
              <a:schemeClr val="tx1"/>
            </a:solidFill>
          </a:endParaRPr>
        </a:p>
      </dgm:t>
    </dgm:pt>
    <dgm:pt modelId="{645EB295-5A9F-4E00-85D5-916F524726AC}" type="parTrans" cxnId="{BE274BE1-B90C-42B6-8D2E-3CC5C6597041}">
      <dgm:prSet/>
      <dgm:spPr/>
      <dgm:t>
        <a:bodyPr/>
        <a:lstStyle/>
        <a:p>
          <a:endParaRPr lang="en-US"/>
        </a:p>
      </dgm:t>
    </dgm:pt>
    <dgm:pt modelId="{B73AA688-689D-401D-94AF-1C009E1FA71C}" type="sibTrans" cxnId="{BE274BE1-B90C-42B6-8D2E-3CC5C6597041}">
      <dgm:prSet/>
      <dgm:spPr/>
      <dgm:t>
        <a:bodyPr/>
        <a:lstStyle/>
        <a:p>
          <a:endParaRPr lang="en-US"/>
        </a:p>
      </dgm:t>
    </dgm:pt>
    <dgm:pt modelId="{91BED057-ECB0-4D43-BBD8-B7DC65ED3104}">
      <dgm:prSet phldrT="[Text]"/>
      <dgm:spPr>
        <a:solidFill>
          <a:schemeClr val="accent2">
            <a:lumMod val="75000"/>
          </a:schemeClr>
        </a:solidFill>
      </dgm:spPr>
      <dgm:t>
        <a:bodyPr/>
        <a:lstStyle/>
        <a:p>
          <a:r>
            <a:rPr lang="en-US" dirty="0" smtClean="0"/>
            <a:t>Phase 3</a:t>
          </a:r>
          <a:endParaRPr lang="en-US" dirty="0"/>
        </a:p>
      </dgm:t>
    </dgm:pt>
    <dgm:pt modelId="{04729495-E3E6-4B21-8E0C-D40E23F95554}" type="parTrans" cxnId="{B1ED3A3F-DFC3-4DD2-ACD3-DB42B62D3454}">
      <dgm:prSet/>
      <dgm:spPr/>
      <dgm:t>
        <a:bodyPr/>
        <a:lstStyle/>
        <a:p>
          <a:endParaRPr lang="en-US"/>
        </a:p>
      </dgm:t>
    </dgm:pt>
    <dgm:pt modelId="{C74D6E55-E0AB-4420-901A-D9BE2D5F5FCF}" type="sibTrans" cxnId="{B1ED3A3F-DFC3-4DD2-ACD3-DB42B62D3454}">
      <dgm:prSet/>
      <dgm:spPr/>
      <dgm:t>
        <a:bodyPr/>
        <a:lstStyle/>
        <a:p>
          <a:endParaRPr lang="en-US"/>
        </a:p>
      </dgm:t>
    </dgm:pt>
    <dgm:pt modelId="{144C79F1-E861-4B28-B7A6-A2451B07470E}">
      <dgm:prSet phldrT="[Text]" custT="1"/>
      <dgm:spPr/>
      <dgm:t>
        <a:bodyPr/>
        <a:lstStyle/>
        <a:p>
          <a:r>
            <a:rPr lang="zh-CN" altLang="en-US" sz="1600" dirty="0" smtClean="0"/>
            <a:t>增加</a:t>
          </a:r>
          <a:r>
            <a:rPr lang="en-US" altLang="zh-CN" sz="1600" dirty="0" smtClean="0"/>
            <a:t>NICE</a:t>
          </a:r>
          <a:r>
            <a:rPr lang="zh-CN" altLang="en-US" sz="1600" dirty="0" smtClean="0"/>
            <a:t>客户反馈、座席桌面分析与座席实时指导（</a:t>
          </a:r>
          <a:r>
            <a:rPr lang="en-US" sz="1600" b="1" dirty="0" smtClean="0"/>
            <a:t>Customer Feedback</a:t>
          </a:r>
          <a:r>
            <a:rPr lang="en-US" sz="1600" dirty="0" smtClean="0"/>
            <a:t>, </a:t>
          </a:r>
          <a:r>
            <a:rPr lang="en-US" sz="1600" b="1" dirty="0" smtClean="0"/>
            <a:t>Desktop Analytics </a:t>
          </a:r>
          <a:r>
            <a:rPr lang="en-US" sz="1600" dirty="0" smtClean="0"/>
            <a:t>and </a:t>
          </a:r>
          <a:r>
            <a:rPr lang="en-US" sz="1600" b="1" dirty="0" smtClean="0"/>
            <a:t>Real-Time </a:t>
          </a:r>
          <a:r>
            <a:rPr lang="en-US" altLang="zh-CN" sz="1600" b="1" dirty="0" smtClean="0"/>
            <a:t>Impact</a:t>
          </a:r>
          <a:r>
            <a:rPr lang="en-US" sz="1600" b="1" dirty="0" smtClean="0"/>
            <a:t> </a:t>
          </a:r>
          <a:r>
            <a:rPr lang="zh-CN" altLang="en-US" sz="1600" b="1" dirty="0" smtClean="0"/>
            <a:t>）</a:t>
          </a:r>
          <a:endParaRPr lang="en-US" sz="1600" b="1" dirty="0" smtClean="0"/>
        </a:p>
      </dgm:t>
    </dgm:pt>
    <dgm:pt modelId="{98D14648-7160-46B1-9831-8EB57F398662}" type="parTrans" cxnId="{FC456FBA-9FC9-4EFC-B3A1-BCDD3D861C30}">
      <dgm:prSet/>
      <dgm:spPr/>
      <dgm:t>
        <a:bodyPr/>
        <a:lstStyle/>
        <a:p>
          <a:endParaRPr lang="en-US"/>
        </a:p>
      </dgm:t>
    </dgm:pt>
    <dgm:pt modelId="{702854B6-B3DF-4A52-AE01-078CB9DC9E95}" type="sibTrans" cxnId="{FC456FBA-9FC9-4EFC-B3A1-BCDD3D861C30}">
      <dgm:prSet/>
      <dgm:spPr/>
      <dgm:t>
        <a:bodyPr/>
        <a:lstStyle/>
        <a:p>
          <a:endParaRPr lang="en-US"/>
        </a:p>
      </dgm:t>
    </dgm:pt>
    <dgm:pt modelId="{5BB5EE39-E93C-4EB3-A2A6-EDC5F014F80E}" type="pres">
      <dgm:prSet presAssocID="{C3640734-63F9-4DC7-8B1D-96B8CEB7DE70}" presName="linearFlow" presStyleCnt="0">
        <dgm:presLayoutVars>
          <dgm:dir/>
          <dgm:animLvl val="lvl"/>
          <dgm:resizeHandles val="exact"/>
        </dgm:presLayoutVars>
      </dgm:prSet>
      <dgm:spPr/>
      <dgm:t>
        <a:bodyPr/>
        <a:lstStyle/>
        <a:p>
          <a:endParaRPr lang="en-US"/>
        </a:p>
      </dgm:t>
    </dgm:pt>
    <dgm:pt modelId="{1A6AB70A-F4C2-4C86-9BB9-310708B74A7E}" type="pres">
      <dgm:prSet presAssocID="{EA907E70-A930-4E5D-A5FF-4504B6D3F822}" presName="composite" presStyleCnt="0"/>
      <dgm:spPr/>
    </dgm:pt>
    <dgm:pt modelId="{25569852-DEF4-4C4E-9070-76215194D21E}" type="pres">
      <dgm:prSet presAssocID="{EA907E70-A930-4E5D-A5FF-4504B6D3F822}" presName="parentText" presStyleLbl="alignNode1" presStyleIdx="0" presStyleCnt="3" custAng="0" custScaleY="108349">
        <dgm:presLayoutVars>
          <dgm:chMax val="1"/>
          <dgm:bulletEnabled val="1"/>
        </dgm:presLayoutVars>
      </dgm:prSet>
      <dgm:spPr/>
      <dgm:t>
        <a:bodyPr/>
        <a:lstStyle/>
        <a:p>
          <a:endParaRPr lang="en-US"/>
        </a:p>
      </dgm:t>
    </dgm:pt>
    <dgm:pt modelId="{0FD5F687-878D-42AD-8B18-69256F30D18F}" type="pres">
      <dgm:prSet presAssocID="{EA907E70-A930-4E5D-A5FF-4504B6D3F822}" presName="descendantText" presStyleLbl="alignAcc1" presStyleIdx="0" presStyleCnt="3" custScaleY="109010" custLinFactNeighborY="3465">
        <dgm:presLayoutVars>
          <dgm:bulletEnabled val="1"/>
        </dgm:presLayoutVars>
      </dgm:prSet>
      <dgm:spPr/>
      <dgm:t>
        <a:bodyPr/>
        <a:lstStyle/>
        <a:p>
          <a:endParaRPr lang="en-US"/>
        </a:p>
      </dgm:t>
    </dgm:pt>
    <dgm:pt modelId="{C3179C91-0774-4246-BC94-7883BF7C8042}" type="pres">
      <dgm:prSet presAssocID="{C2F74F75-8FC5-43A2-AF34-0E8ECF7C91B6}" presName="sp" presStyleCnt="0"/>
      <dgm:spPr/>
    </dgm:pt>
    <dgm:pt modelId="{6EC3626E-C6E3-4AB9-8546-C63C62155A99}" type="pres">
      <dgm:prSet presAssocID="{41FACCE3-3296-41EE-AA55-9DA0089915FD}" presName="composite" presStyleCnt="0"/>
      <dgm:spPr/>
    </dgm:pt>
    <dgm:pt modelId="{40F88EC3-7522-43B2-80FE-5E6C821F4391}" type="pres">
      <dgm:prSet presAssocID="{41FACCE3-3296-41EE-AA55-9DA0089915FD}" presName="parentText" presStyleLbl="alignNode1" presStyleIdx="1" presStyleCnt="3" custLinFactNeighborY="-6522">
        <dgm:presLayoutVars>
          <dgm:chMax val="1"/>
          <dgm:bulletEnabled val="1"/>
        </dgm:presLayoutVars>
      </dgm:prSet>
      <dgm:spPr/>
      <dgm:t>
        <a:bodyPr/>
        <a:lstStyle/>
        <a:p>
          <a:endParaRPr lang="en-US"/>
        </a:p>
      </dgm:t>
    </dgm:pt>
    <dgm:pt modelId="{AD472129-1ECB-4E22-9FD0-B86EC1F7B90F}" type="pres">
      <dgm:prSet presAssocID="{41FACCE3-3296-41EE-AA55-9DA0089915FD}" presName="descendantText" presStyleLbl="alignAcc1" presStyleIdx="1" presStyleCnt="3" custScaleY="100000" custLinFactNeighborX="-270" custLinFactNeighborY="-10048">
        <dgm:presLayoutVars>
          <dgm:bulletEnabled val="1"/>
        </dgm:presLayoutVars>
      </dgm:prSet>
      <dgm:spPr/>
      <dgm:t>
        <a:bodyPr/>
        <a:lstStyle/>
        <a:p>
          <a:endParaRPr lang="en-US"/>
        </a:p>
      </dgm:t>
    </dgm:pt>
    <dgm:pt modelId="{E74589F5-5527-4A41-A102-6B2364B19135}" type="pres">
      <dgm:prSet presAssocID="{8BF127B0-F2BC-47C7-AF93-88201271D08C}" presName="sp" presStyleCnt="0"/>
      <dgm:spPr/>
    </dgm:pt>
    <dgm:pt modelId="{37F6D045-8C99-4479-A3EE-698FA3D875A0}" type="pres">
      <dgm:prSet presAssocID="{91BED057-ECB0-4D43-BBD8-B7DC65ED3104}" presName="composite" presStyleCnt="0"/>
      <dgm:spPr/>
    </dgm:pt>
    <dgm:pt modelId="{76BABB79-5411-4A15-B22E-514F31D32212}" type="pres">
      <dgm:prSet presAssocID="{91BED057-ECB0-4D43-BBD8-B7DC65ED3104}" presName="parentText" presStyleLbl="alignNode1" presStyleIdx="2" presStyleCnt="3" custLinFactNeighborY="-12342">
        <dgm:presLayoutVars>
          <dgm:chMax val="1"/>
          <dgm:bulletEnabled val="1"/>
        </dgm:presLayoutVars>
      </dgm:prSet>
      <dgm:spPr/>
      <dgm:t>
        <a:bodyPr/>
        <a:lstStyle/>
        <a:p>
          <a:endParaRPr lang="en-US"/>
        </a:p>
      </dgm:t>
    </dgm:pt>
    <dgm:pt modelId="{96D3DF5C-33EA-4E26-80DA-812D6A8D08AF}" type="pres">
      <dgm:prSet presAssocID="{91BED057-ECB0-4D43-BBD8-B7DC65ED3104}" presName="descendantText" presStyleLbl="alignAcc1" presStyleIdx="2" presStyleCnt="3" custScaleY="133197" custLinFactNeighborY="-17856">
        <dgm:presLayoutVars>
          <dgm:bulletEnabled val="1"/>
        </dgm:presLayoutVars>
      </dgm:prSet>
      <dgm:spPr/>
      <dgm:t>
        <a:bodyPr/>
        <a:lstStyle/>
        <a:p>
          <a:endParaRPr lang="en-US"/>
        </a:p>
      </dgm:t>
    </dgm:pt>
  </dgm:ptLst>
  <dgm:cxnLst>
    <dgm:cxn modelId="{CBF65D0A-7B9C-45EA-A4D6-D36CFD12C76B}" type="presOf" srcId="{332A1759-491C-4433-9BDA-1C85BE91FB31}" destId="{AD472129-1ECB-4E22-9FD0-B86EC1F7B90F}" srcOrd="0" destOrd="0" presId="urn:microsoft.com/office/officeart/2005/8/layout/chevron2"/>
    <dgm:cxn modelId="{F8586E85-1473-4B05-A7BF-E5AD214A2FBD}" type="presOf" srcId="{EA907E70-A930-4E5D-A5FF-4504B6D3F822}" destId="{25569852-DEF4-4C4E-9070-76215194D21E}" srcOrd="0" destOrd="0" presId="urn:microsoft.com/office/officeart/2005/8/layout/chevron2"/>
    <dgm:cxn modelId="{BE274BE1-B90C-42B6-8D2E-3CC5C6597041}" srcId="{41FACCE3-3296-41EE-AA55-9DA0089915FD}" destId="{332A1759-491C-4433-9BDA-1C85BE91FB31}" srcOrd="0" destOrd="0" parTransId="{645EB295-5A9F-4E00-85D5-916F524726AC}" sibTransId="{B73AA688-689D-401D-94AF-1C009E1FA71C}"/>
    <dgm:cxn modelId="{EF460AC2-E4B1-4B58-B95F-136361E750AF}" type="presOf" srcId="{C3798D07-A9B8-4230-BEA0-01816CCEA126}" destId="{0FD5F687-878D-42AD-8B18-69256F30D18F}" srcOrd="0" destOrd="0" presId="urn:microsoft.com/office/officeart/2005/8/layout/chevron2"/>
    <dgm:cxn modelId="{F00BAF7F-10D5-407F-8E63-9646E14A405D}" type="presOf" srcId="{C3640734-63F9-4DC7-8B1D-96B8CEB7DE70}" destId="{5BB5EE39-E93C-4EB3-A2A6-EDC5F014F80E}" srcOrd="0" destOrd="0" presId="urn:microsoft.com/office/officeart/2005/8/layout/chevron2"/>
    <dgm:cxn modelId="{20341F27-161E-40E8-AE74-F07B96ABCBAD}" srcId="{C3640734-63F9-4DC7-8B1D-96B8CEB7DE70}" destId="{EA907E70-A930-4E5D-A5FF-4504B6D3F822}" srcOrd="0" destOrd="0" parTransId="{54B72914-4388-4D8E-8ACA-C62CE5B05433}" sibTransId="{C2F74F75-8FC5-43A2-AF34-0E8ECF7C91B6}"/>
    <dgm:cxn modelId="{13226EFD-4DF0-407A-8286-A98D130FFFD9}" srcId="{C3640734-63F9-4DC7-8B1D-96B8CEB7DE70}" destId="{41FACCE3-3296-41EE-AA55-9DA0089915FD}" srcOrd="1" destOrd="0" parTransId="{70D81BB1-EE98-47EA-AE9B-4CE73899F660}" sibTransId="{8BF127B0-F2BC-47C7-AF93-88201271D08C}"/>
    <dgm:cxn modelId="{33A40A3A-84CB-4D3D-BE61-9E38F4ACB1DC}" type="presOf" srcId="{144C79F1-E861-4B28-B7A6-A2451B07470E}" destId="{96D3DF5C-33EA-4E26-80DA-812D6A8D08AF}" srcOrd="0" destOrd="0" presId="urn:microsoft.com/office/officeart/2005/8/layout/chevron2"/>
    <dgm:cxn modelId="{FC456FBA-9FC9-4EFC-B3A1-BCDD3D861C30}" srcId="{91BED057-ECB0-4D43-BBD8-B7DC65ED3104}" destId="{144C79F1-E861-4B28-B7A6-A2451B07470E}" srcOrd="0" destOrd="0" parTransId="{98D14648-7160-46B1-9831-8EB57F398662}" sibTransId="{702854B6-B3DF-4A52-AE01-078CB9DC9E95}"/>
    <dgm:cxn modelId="{5661DD5B-A42A-429D-8299-B271EC3B28D4}" type="presOf" srcId="{41FACCE3-3296-41EE-AA55-9DA0089915FD}" destId="{40F88EC3-7522-43B2-80FE-5E6C821F4391}" srcOrd="0" destOrd="0" presId="urn:microsoft.com/office/officeart/2005/8/layout/chevron2"/>
    <dgm:cxn modelId="{B1ED3A3F-DFC3-4DD2-ACD3-DB42B62D3454}" srcId="{C3640734-63F9-4DC7-8B1D-96B8CEB7DE70}" destId="{91BED057-ECB0-4D43-BBD8-B7DC65ED3104}" srcOrd="2" destOrd="0" parTransId="{04729495-E3E6-4B21-8E0C-D40E23F95554}" sibTransId="{C74D6E55-E0AB-4420-901A-D9BE2D5F5FCF}"/>
    <dgm:cxn modelId="{2DDECAD8-D57B-4329-A5D9-0F81922168D1}" type="presOf" srcId="{91BED057-ECB0-4D43-BBD8-B7DC65ED3104}" destId="{76BABB79-5411-4A15-B22E-514F31D32212}" srcOrd="0" destOrd="0" presId="urn:microsoft.com/office/officeart/2005/8/layout/chevron2"/>
    <dgm:cxn modelId="{58C366AA-9C69-4D21-A915-308FD427297F}" srcId="{EA907E70-A930-4E5D-A5FF-4504B6D3F822}" destId="{C3798D07-A9B8-4230-BEA0-01816CCEA126}" srcOrd="0" destOrd="0" parTransId="{A207BB1D-A4A8-440A-B9D7-318897733B98}" sibTransId="{C4BD5B0A-E24D-4F12-8906-D2B979E45987}"/>
    <dgm:cxn modelId="{D0F2761F-186B-4742-88F4-2FBEF93A67E7}" type="presParOf" srcId="{5BB5EE39-E93C-4EB3-A2A6-EDC5F014F80E}" destId="{1A6AB70A-F4C2-4C86-9BB9-310708B74A7E}" srcOrd="0" destOrd="0" presId="urn:microsoft.com/office/officeart/2005/8/layout/chevron2"/>
    <dgm:cxn modelId="{BDF6D4FD-0191-4621-BF26-715BC776FB2D}" type="presParOf" srcId="{1A6AB70A-F4C2-4C86-9BB9-310708B74A7E}" destId="{25569852-DEF4-4C4E-9070-76215194D21E}" srcOrd="0" destOrd="0" presId="urn:microsoft.com/office/officeart/2005/8/layout/chevron2"/>
    <dgm:cxn modelId="{9F7D4F9A-C473-4321-BFC6-346E15E36B54}" type="presParOf" srcId="{1A6AB70A-F4C2-4C86-9BB9-310708B74A7E}" destId="{0FD5F687-878D-42AD-8B18-69256F30D18F}" srcOrd="1" destOrd="0" presId="urn:microsoft.com/office/officeart/2005/8/layout/chevron2"/>
    <dgm:cxn modelId="{7CFA67DE-BCCB-45B4-921F-8C57A74CA148}" type="presParOf" srcId="{5BB5EE39-E93C-4EB3-A2A6-EDC5F014F80E}" destId="{C3179C91-0774-4246-BC94-7883BF7C8042}" srcOrd="1" destOrd="0" presId="urn:microsoft.com/office/officeart/2005/8/layout/chevron2"/>
    <dgm:cxn modelId="{1B04F2B3-595A-4BE8-807D-B23B579B0B84}" type="presParOf" srcId="{5BB5EE39-E93C-4EB3-A2A6-EDC5F014F80E}" destId="{6EC3626E-C6E3-4AB9-8546-C63C62155A99}" srcOrd="2" destOrd="0" presId="urn:microsoft.com/office/officeart/2005/8/layout/chevron2"/>
    <dgm:cxn modelId="{BAA7629E-09A6-49CC-A98D-C4FF33499605}" type="presParOf" srcId="{6EC3626E-C6E3-4AB9-8546-C63C62155A99}" destId="{40F88EC3-7522-43B2-80FE-5E6C821F4391}" srcOrd="0" destOrd="0" presId="urn:microsoft.com/office/officeart/2005/8/layout/chevron2"/>
    <dgm:cxn modelId="{C3CA1722-1141-45B6-9FE7-33CD630CEFEA}" type="presParOf" srcId="{6EC3626E-C6E3-4AB9-8546-C63C62155A99}" destId="{AD472129-1ECB-4E22-9FD0-B86EC1F7B90F}" srcOrd="1" destOrd="0" presId="urn:microsoft.com/office/officeart/2005/8/layout/chevron2"/>
    <dgm:cxn modelId="{78D57136-3EA7-4C17-B546-DDB916D53DCB}" type="presParOf" srcId="{5BB5EE39-E93C-4EB3-A2A6-EDC5F014F80E}" destId="{E74589F5-5527-4A41-A102-6B2364B19135}" srcOrd="3" destOrd="0" presId="urn:microsoft.com/office/officeart/2005/8/layout/chevron2"/>
    <dgm:cxn modelId="{C267C4C7-54C1-4CBC-870D-9BCC6FC1E17A}" type="presParOf" srcId="{5BB5EE39-E93C-4EB3-A2A6-EDC5F014F80E}" destId="{37F6D045-8C99-4479-A3EE-698FA3D875A0}" srcOrd="4" destOrd="0" presId="urn:microsoft.com/office/officeart/2005/8/layout/chevron2"/>
    <dgm:cxn modelId="{8D82C879-FE74-4072-BB3C-FB0B90D5F075}" type="presParOf" srcId="{37F6D045-8C99-4479-A3EE-698FA3D875A0}" destId="{76BABB79-5411-4A15-B22E-514F31D32212}" srcOrd="0" destOrd="0" presId="urn:microsoft.com/office/officeart/2005/8/layout/chevron2"/>
    <dgm:cxn modelId="{7009E1EE-C96D-4CB4-99D0-49651E2762BC}" type="presParOf" srcId="{37F6D045-8C99-4479-A3EE-698FA3D875A0}" destId="{96D3DF5C-33EA-4E26-80DA-812D6A8D08A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050232F2-7820-4511-AEEB-699A53BF2260}" type="datetimeFigureOut">
              <a:rPr lang="en-US"/>
              <a:pPr/>
              <a:t>2/16/2017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E6FA8683-90E7-46F9-A46C-5A9B6DB32BF9}" type="slidenum">
              <a:rPr lang="en-US"/>
              <a:pPr/>
              <a:t>‹#›</a:t>
            </a:fld>
            <a:endParaRPr lang="en-US"/>
          </a:p>
        </p:txBody>
      </p:sp>
    </p:spTree>
    <p:extLst>
      <p:ext uri="{BB962C8B-B14F-4D97-AF65-F5344CB8AC3E}">
        <p14:creationId xmlns:p14="http://schemas.microsoft.com/office/powerpoint/2010/main" val="21507260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7" tIns="45718" rIns="91437" bIns="45718" numCol="1" anchor="t" anchorCtr="0" compatLnSpc="1">
            <a:prstTxWarp prst="textNoShape">
              <a:avLst/>
            </a:prstTxWarp>
          </a:bodyPr>
          <a:lstStyle/>
          <a:p>
            <a:pPr eaLnBrk="1" hangingPunct="1">
              <a:spcBef>
                <a:spcPct val="0"/>
              </a:spcBef>
            </a:pPr>
            <a:endParaRPr lang="zh-CN" altLang="en-US" smtClean="0">
              <a:latin typeface="Times" pitchFamily="18" charset="0"/>
            </a:endParaRPr>
          </a:p>
        </p:txBody>
      </p:sp>
    </p:spTree>
    <p:extLst>
      <p:ext uri="{BB962C8B-B14F-4D97-AF65-F5344CB8AC3E}">
        <p14:creationId xmlns:p14="http://schemas.microsoft.com/office/powerpoint/2010/main" val="71325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5"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zh-CN" dirty="0" smtClean="0">
              <a:latin typeface="Arial" pitchFamily="34" charset="0"/>
              <a:cs typeface="Arial" pitchFamily="34" charset="0"/>
            </a:endParaRPr>
          </a:p>
        </p:txBody>
      </p:sp>
    </p:spTree>
    <p:extLst>
      <p:ext uri="{BB962C8B-B14F-4D97-AF65-F5344CB8AC3E}">
        <p14:creationId xmlns:p14="http://schemas.microsoft.com/office/powerpoint/2010/main" val="1281810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p>
        </p:txBody>
      </p:sp>
      <p:sp>
        <p:nvSpPr>
          <p:cNvPr id="4" name="灯片编号占位符 3"/>
          <p:cNvSpPr>
            <a:spLocks noGrp="1"/>
          </p:cNvSpPr>
          <p:nvPr>
            <p:ph type="sldNum" sz="quarter" idx="10"/>
          </p:nvPr>
        </p:nvSpPr>
        <p:spPr/>
        <p:txBody>
          <a:bodyPr/>
          <a:lstStyle/>
          <a:p>
            <a:pPr>
              <a:defRPr/>
            </a:pPr>
            <a:fld id="{8F3F4D3E-9246-4D73-9A1D-9042B9999AFF}" type="slidenum">
              <a:rPr lang="en-US" smtClean="0"/>
              <a:pPr>
                <a:defRPr/>
              </a:pPr>
              <a:t>15</a:t>
            </a:fld>
            <a:endParaRPr lang="en-US"/>
          </a:p>
        </p:txBody>
      </p:sp>
    </p:spTree>
    <p:extLst>
      <p:ext uri="{BB962C8B-B14F-4D97-AF65-F5344CB8AC3E}">
        <p14:creationId xmlns:p14="http://schemas.microsoft.com/office/powerpoint/2010/main" val="1980089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6200" y="8686960"/>
            <a:ext cx="2971800" cy="457040"/>
          </a:xfrm>
          <a:prstGeom prst="rect">
            <a:avLst/>
          </a:prstGeom>
          <a:noFill/>
          <a:ln w="9525">
            <a:noFill/>
            <a:miter lim="800000"/>
            <a:headEnd/>
            <a:tailEnd/>
          </a:ln>
        </p:spPr>
        <p:txBody>
          <a:bodyPr anchor="b"/>
          <a:lstStyle/>
          <a:p>
            <a:pPr algn="r" eaLnBrk="0" hangingPunct="0"/>
            <a:fld id="{02FE51BD-66A0-439D-9BAA-FBB90CC45EE3}" type="slidenum">
              <a:rPr lang="en-US" altLang="zh-CN" sz="1200">
                <a:latin typeface="Times" pitchFamily="18" charset="0"/>
              </a:rPr>
              <a:pPr algn="r" eaLnBrk="0" hangingPunct="0"/>
              <a:t>16</a:t>
            </a:fld>
            <a:endParaRPr lang="en-US" altLang="zh-CN" sz="12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spcBef>
                <a:spcPct val="0"/>
              </a:spcBef>
            </a:pPr>
            <a:endParaRPr lang="zh-CN" altLang="zh-CN" smtClean="0">
              <a:latin typeface="Times" pitchFamily="18" charset="0"/>
              <a:cs typeface="Arial" pitchFamily="34" charset="0"/>
            </a:endParaRPr>
          </a:p>
        </p:txBody>
      </p:sp>
    </p:spTree>
    <p:extLst>
      <p:ext uri="{BB962C8B-B14F-4D97-AF65-F5344CB8AC3E}">
        <p14:creationId xmlns:p14="http://schemas.microsoft.com/office/powerpoint/2010/main" val="195638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p>
        </p:txBody>
      </p:sp>
      <p:sp>
        <p:nvSpPr>
          <p:cNvPr id="4" name="灯片编号占位符 3"/>
          <p:cNvSpPr>
            <a:spLocks noGrp="1"/>
          </p:cNvSpPr>
          <p:nvPr>
            <p:ph type="sldNum" sz="quarter" idx="10"/>
          </p:nvPr>
        </p:nvSpPr>
        <p:spPr/>
        <p:txBody>
          <a:bodyPr/>
          <a:lstStyle/>
          <a:p>
            <a:pPr>
              <a:defRPr/>
            </a:pPr>
            <a:fld id="{8F3F4D3E-9246-4D73-9A1D-9042B9999AFF}" type="slidenum">
              <a:rPr lang="en-US" smtClean="0"/>
              <a:pPr>
                <a:defRPr/>
              </a:pPr>
              <a:t>17</a:t>
            </a:fld>
            <a:endParaRPr lang="en-US"/>
          </a:p>
        </p:txBody>
      </p:sp>
    </p:spTree>
    <p:extLst>
      <p:ext uri="{BB962C8B-B14F-4D97-AF65-F5344CB8AC3E}">
        <p14:creationId xmlns:p14="http://schemas.microsoft.com/office/powerpoint/2010/main" val="151979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latin typeface="Times" pitchFamily="18" charset="0"/>
            </a:endParaRPr>
          </a:p>
        </p:txBody>
      </p:sp>
    </p:spTree>
    <p:extLst>
      <p:ext uri="{BB962C8B-B14F-4D97-AF65-F5344CB8AC3E}">
        <p14:creationId xmlns:p14="http://schemas.microsoft.com/office/powerpoint/2010/main" val="977377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latin typeface="Times" pitchFamily="18" charset="0"/>
              <a:cs typeface="Arial" pitchFamily="34" charset="0"/>
            </a:endParaRPr>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15A5516-4FED-4127-8296-D40BA6DFF0AC}" type="slidenum">
              <a:rPr lang="he-IL" altLang="zh-CN" smtClean="0"/>
              <a:pPr/>
              <a:t>19</a:t>
            </a:fld>
            <a:endParaRPr lang="en-US" altLang="zh-CN" smtClean="0"/>
          </a:p>
        </p:txBody>
      </p:sp>
    </p:spTree>
    <p:extLst>
      <p:ext uri="{BB962C8B-B14F-4D97-AF65-F5344CB8AC3E}">
        <p14:creationId xmlns:p14="http://schemas.microsoft.com/office/powerpoint/2010/main" val="685193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endParaRPr lang="en-US" dirty="0"/>
          </a:p>
        </p:txBody>
      </p:sp>
      <p:sp>
        <p:nvSpPr>
          <p:cNvPr id="4" name="Slide Number Placeholder 3"/>
          <p:cNvSpPr>
            <a:spLocks noGrp="1"/>
          </p:cNvSpPr>
          <p:nvPr>
            <p:ph type="sldNum" sz="quarter" idx="10"/>
          </p:nvPr>
        </p:nvSpPr>
        <p:spPr/>
        <p:txBody>
          <a:bodyPr/>
          <a:lstStyle/>
          <a:p>
            <a:fld id="{E6FA8683-90E7-46F9-A46C-5A9B6DB32BF9}" type="slidenum">
              <a:rPr lang="en-US" smtClean="0"/>
              <a:pPr/>
              <a:t>20</a:t>
            </a:fld>
            <a:endParaRPr lang="en-US"/>
          </a:p>
        </p:txBody>
      </p:sp>
    </p:spTree>
    <p:extLst>
      <p:ext uri="{BB962C8B-B14F-4D97-AF65-F5344CB8AC3E}">
        <p14:creationId xmlns:p14="http://schemas.microsoft.com/office/powerpoint/2010/main" val="123225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pPr eaLnBrk="1" hangingPunct="1">
              <a:spcBef>
                <a:spcPct val="0"/>
              </a:spcBef>
            </a:pPr>
            <a:endParaRPr lang="en-US" altLang="zh-CN" dirty="0" smtClean="0">
              <a:latin typeface="Arial" pitchFamily="34" charset="0"/>
              <a:cs typeface="Arial" pitchFamily="34" charset="0"/>
            </a:endParaRPr>
          </a:p>
        </p:txBody>
      </p:sp>
      <p:sp>
        <p:nvSpPr>
          <p:cNvPr id="71684" name="Slide Number Placeholder 3"/>
          <p:cNvSpPr>
            <a:spLocks noGrp="1"/>
          </p:cNvSpPr>
          <p:nvPr>
            <p:ph type="sldNum" sz="quarter" idx="5"/>
          </p:nvPr>
        </p:nvSpPr>
        <p:spPr>
          <a:noFill/>
        </p:spPr>
        <p:txBody>
          <a:bodyPr/>
          <a:lstStyle/>
          <a:p>
            <a:fld id="{603D990E-D696-4FD0-BFC4-52184E08ADC2}" type="slidenum">
              <a:rPr lang="he-IL" altLang="zh-CN">
                <a:solidFill>
                  <a:srgbClr val="000000"/>
                </a:solidFill>
              </a:rPr>
              <a:pPr/>
              <a:t>21</a:t>
            </a:fld>
            <a:endParaRPr lang="en-US" altLang="zh-CN">
              <a:solidFill>
                <a:srgbClr val="000000"/>
              </a:solidFill>
            </a:endParaRPr>
          </a:p>
        </p:txBody>
      </p:sp>
    </p:spTree>
    <p:extLst>
      <p:ext uri="{BB962C8B-B14F-4D97-AF65-F5344CB8AC3E}">
        <p14:creationId xmlns:p14="http://schemas.microsoft.com/office/powerpoint/2010/main" val="1192803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26" tIns="45714" rIns="91426" bIns="45714" anchor="b"/>
          <a:lstStyle/>
          <a:p>
            <a:pPr algn="r"/>
            <a:fld id="{19CEB59F-20F5-4A13-9C21-B5D7DC1A67C5}" type="slidenum">
              <a:rPr lang="zh-CN" altLang="en-US" sz="1200"/>
              <a:pPr algn="r"/>
              <a:t>22</a:t>
            </a:fld>
            <a:endParaRPr lang="en-US" altLang="zh-CN" sz="1200"/>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1924" name="Rectangle 3"/>
          <p:cNvSpPr>
            <a:spLocks noGrp="1" noChangeArrowheads="1"/>
          </p:cNvSpPr>
          <p:nvPr>
            <p:ph type="body" idx="1"/>
          </p:nvPr>
        </p:nvSpPr>
        <p:spPr bwMode="auto">
          <a:noFill/>
        </p:spPr>
        <p:txBody>
          <a:bodyPr lIns="91426" tIns="45714" rIns="91426" bIns="45714"/>
          <a:lstStyle/>
          <a:p>
            <a:pPr eaLnBrk="1" hangingPunct="1">
              <a:spcBef>
                <a:spcPct val="0"/>
              </a:spcBef>
            </a:pPr>
            <a:endParaRPr lang="zh-CN" altLang="en-US" i="1" dirty="0" smtClean="0">
              <a:latin typeface="Arial" pitchFamily="34" charset="0"/>
              <a:cs typeface="Arial" pitchFamily="34" charset="0"/>
            </a:endParaRPr>
          </a:p>
        </p:txBody>
      </p:sp>
    </p:spTree>
    <p:extLst>
      <p:ext uri="{BB962C8B-B14F-4D97-AF65-F5344CB8AC3E}">
        <p14:creationId xmlns:p14="http://schemas.microsoft.com/office/powerpoint/2010/main" val="680495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30300" y="674688"/>
            <a:ext cx="4597400" cy="3448050"/>
          </a:xfrm>
          <a:ln/>
        </p:spPr>
      </p:sp>
      <p:sp>
        <p:nvSpPr>
          <p:cNvPr id="46083" name="Rectangle 3"/>
          <p:cNvSpPr>
            <a:spLocks noGrp="1" noChangeArrowheads="1"/>
          </p:cNvSpPr>
          <p:nvPr>
            <p:ph type="body" idx="1"/>
          </p:nvPr>
        </p:nvSpPr>
        <p:spPr>
          <a:xfrm>
            <a:off x="914401" y="4346598"/>
            <a:ext cx="5029200" cy="4122793"/>
          </a:xfrm>
          <a:noFill/>
          <a:ln/>
        </p:spPr>
        <p:txBody>
          <a:bodyPr/>
          <a:lstStyle/>
          <a:p>
            <a:pPr marL="685800" lvl="1" indent="-228600">
              <a:lnSpc>
                <a:spcPct val="80000"/>
              </a:lnSpc>
            </a:pPr>
            <a:endParaRPr lang="en-US" sz="1000" dirty="0" smtClean="0"/>
          </a:p>
        </p:txBody>
      </p:sp>
    </p:spTree>
    <p:extLst>
      <p:ext uri="{BB962C8B-B14F-4D97-AF65-F5344CB8AC3E}">
        <p14:creationId xmlns:p14="http://schemas.microsoft.com/office/powerpoint/2010/main" val="173892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66B45767-4269-4411-9700-4B6D56A053AA}" type="slidenum">
              <a:rPr lang="ar-SA" altLang="zh-CN" smtClean="0"/>
              <a:pPr eaLnBrk="1" hangingPunct="1"/>
              <a:t>3</a:t>
            </a:fld>
            <a:endParaRPr lang="en-US" altLang="zh-CN" smtClean="0"/>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218056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a:lstStyle/>
          <a:p>
            <a:fld id="{4FE941F9-D5F0-4F06-A34A-5EF6C79B6794}" type="slidenum">
              <a:rPr lang="zh-CN" altLang="en-US"/>
              <a:pPr/>
              <a:t>24</a:t>
            </a:fld>
            <a:endParaRPr lang="en-US" altLang="zh-CN"/>
          </a:p>
        </p:txBody>
      </p:sp>
      <p:sp>
        <p:nvSpPr>
          <p:cNvPr id="8499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lIns="90041" tIns="45020" rIns="90041" bIns="45020"/>
          <a:lstStyle/>
          <a:p>
            <a:pPr eaLnBrk="1" hangingPunct="1">
              <a:spcBef>
                <a:spcPct val="0"/>
              </a:spcBef>
            </a:pPr>
            <a:endParaRPr lang="zh-CN" altLang="en-US" b="1" smtClean="0">
              <a:latin typeface="Times" pitchFamily="18" charset="0"/>
            </a:endParaRPr>
          </a:p>
        </p:txBody>
      </p:sp>
    </p:spTree>
    <p:extLst>
      <p:ext uri="{BB962C8B-B14F-4D97-AF65-F5344CB8AC3E}">
        <p14:creationId xmlns:p14="http://schemas.microsoft.com/office/powerpoint/2010/main" val="1045187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smtClean="0">
              <a:latin typeface="Times" pitchFamily="18" charset="0"/>
              <a:cs typeface="Arial" pitchFamily="34" charset="0"/>
            </a:endParaRPr>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0EE84C5-FCE8-4589-B9E2-2A0853BDC3C3}" type="slidenum">
              <a:rPr lang="en-US" altLang="zh-CN" smtClean="0"/>
              <a:pPr eaLnBrk="1" hangingPunct="1"/>
              <a:t>25</a:t>
            </a:fld>
            <a:endParaRPr lang="en-US" altLang="zh-CN" smtClean="0"/>
          </a:p>
        </p:txBody>
      </p:sp>
    </p:spTree>
    <p:extLst>
      <p:ext uri="{BB962C8B-B14F-4D97-AF65-F5344CB8AC3E}">
        <p14:creationId xmlns:p14="http://schemas.microsoft.com/office/powerpoint/2010/main" val="4947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5A0325A-9977-4ADF-8582-505433F090C0}" type="slidenum">
              <a:rPr lang="en-US" altLang="zh-CN" smtClean="0"/>
              <a:pPr eaLnBrk="1" hangingPunct="1"/>
              <a:t>26</a:t>
            </a:fld>
            <a:endParaRPr lang="en-US" altLang="zh-CN" smtClean="0"/>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b="1" smtClean="0">
              <a:latin typeface="Times" pitchFamily="18" charset="0"/>
              <a:cs typeface="Arial" pitchFamily="34" charset="0"/>
            </a:endParaRPr>
          </a:p>
        </p:txBody>
      </p:sp>
    </p:spTree>
    <p:extLst>
      <p:ext uri="{BB962C8B-B14F-4D97-AF65-F5344CB8AC3E}">
        <p14:creationId xmlns:p14="http://schemas.microsoft.com/office/powerpoint/2010/main" val="1052116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14AE7C0B-F4BE-44D0-8DC5-05CF970D11BB}" type="slidenum">
              <a:rPr lang="en-US" altLang="zh-CN" smtClean="0">
                <a:latin typeface="Arial" charset="0"/>
                <a:cs typeface="Arial" charset="0"/>
              </a:rPr>
              <a:pPr/>
              <a:t>28</a:t>
            </a:fld>
            <a:endParaRPr lang="en-US" altLang="zh-CN" smtClean="0">
              <a:latin typeface="Arial" charset="0"/>
              <a:cs typeface="Arial"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zh-CN" altLang="zh-CN" smtClean="0">
              <a:latin typeface="Times" pitchFamily="18" charset="0"/>
            </a:endParaRPr>
          </a:p>
        </p:txBody>
      </p:sp>
    </p:spTree>
    <p:extLst>
      <p:ext uri="{BB962C8B-B14F-4D97-AF65-F5344CB8AC3E}">
        <p14:creationId xmlns:p14="http://schemas.microsoft.com/office/powerpoint/2010/main" val="533296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NICE P</a:t>
            </a:r>
            <a:r>
              <a:rPr lang="en-US" altLang="zh-CN" sz="1100" smtClean="0"/>
              <a:t>ERFORM</a:t>
            </a:r>
            <a:r>
              <a:rPr lang="en-US" altLang="zh-CN" smtClean="0"/>
              <a:t> – S</a:t>
            </a:r>
            <a:r>
              <a:rPr lang="en-US" altLang="zh-CN" sz="1100" smtClean="0"/>
              <a:t>TUDENT</a:t>
            </a:r>
            <a:r>
              <a:rPr lang="en-US" altLang="zh-CN" smtClean="0"/>
              <a:t> W</a:t>
            </a:r>
            <a:r>
              <a:rPr lang="en-US" altLang="zh-CN" sz="1100" smtClean="0"/>
              <a:t>ORKBOOK</a:t>
            </a:r>
          </a:p>
        </p:txBody>
      </p:sp>
      <p:sp>
        <p:nvSpPr>
          <p:cNvPr id="108547"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I</a:t>
            </a:r>
            <a:r>
              <a:rPr lang="en-US" altLang="zh-CN" sz="1100" smtClean="0"/>
              <a:t>NTRODUCTION </a:t>
            </a:r>
            <a:r>
              <a:rPr lang="en-US" altLang="zh-CN" smtClean="0"/>
              <a:t>T</a:t>
            </a:r>
            <a:r>
              <a:rPr lang="en-US" altLang="zh-CN" sz="1100" smtClean="0"/>
              <a:t>O </a:t>
            </a:r>
            <a:r>
              <a:rPr lang="en-US" altLang="zh-CN" smtClean="0"/>
              <a:t>A</a:t>
            </a:r>
            <a:r>
              <a:rPr lang="en-US" altLang="zh-CN" sz="1100" smtClean="0"/>
              <a:t>NALYTICS</a:t>
            </a:r>
          </a:p>
        </p:txBody>
      </p:sp>
      <p:sp>
        <p:nvSpPr>
          <p:cNvPr id="10854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smtClean="0">
              <a:latin typeface="Times" pitchFamily="18" charset="0"/>
            </a:endParaRPr>
          </a:p>
        </p:txBody>
      </p:sp>
    </p:spTree>
    <p:extLst>
      <p:ext uri="{BB962C8B-B14F-4D97-AF65-F5344CB8AC3E}">
        <p14:creationId xmlns:p14="http://schemas.microsoft.com/office/powerpoint/2010/main" val="1455478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NICE P</a:t>
            </a:r>
            <a:r>
              <a:rPr lang="en-US" altLang="zh-CN" sz="1100" smtClean="0"/>
              <a:t>ERFORM</a:t>
            </a:r>
            <a:r>
              <a:rPr lang="en-US" altLang="zh-CN" smtClean="0"/>
              <a:t> – S</a:t>
            </a:r>
            <a:r>
              <a:rPr lang="en-US" altLang="zh-CN" sz="1100" smtClean="0"/>
              <a:t>TUDENT</a:t>
            </a:r>
            <a:r>
              <a:rPr lang="en-US" altLang="zh-CN" smtClean="0"/>
              <a:t> W</a:t>
            </a:r>
            <a:r>
              <a:rPr lang="en-US" altLang="zh-CN" sz="1100" smtClean="0"/>
              <a:t>ORKBOOK</a:t>
            </a:r>
          </a:p>
        </p:txBody>
      </p:sp>
      <p:sp>
        <p:nvSpPr>
          <p:cNvPr id="109571"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I</a:t>
            </a:r>
            <a:r>
              <a:rPr lang="en-US" altLang="zh-CN" sz="1100" smtClean="0"/>
              <a:t>NTRODUCTION </a:t>
            </a:r>
            <a:r>
              <a:rPr lang="en-US" altLang="zh-CN" smtClean="0"/>
              <a:t>T</a:t>
            </a:r>
            <a:r>
              <a:rPr lang="en-US" altLang="zh-CN" sz="1100" smtClean="0"/>
              <a:t>O </a:t>
            </a:r>
            <a:r>
              <a:rPr lang="en-US" altLang="zh-CN" smtClean="0"/>
              <a:t>A</a:t>
            </a:r>
            <a:r>
              <a:rPr lang="en-US" altLang="zh-CN" sz="1100" smtClean="0"/>
              <a:t>NALYTICS</a:t>
            </a:r>
          </a:p>
        </p:txBody>
      </p:sp>
      <p:sp>
        <p:nvSpPr>
          <p:cNvPr id="10957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latin typeface="Times" pitchFamily="18" charset="0"/>
            </a:endParaRPr>
          </a:p>
        </p:txBody>
      </p:sp>
    </p:spTree>
    <p:extLst>
      <p:ext uri="{BB962C8B-B14F-4D97-AF65-F5344CB8AC3E}">
        <p14:creationId xmlns:p14="http://schemas.microsoft.com/office/powerpoint/2010/main" val="17666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NICE P</a:t>
            </a:r>
            <a:r>
              <a:rPr lang="en-US" altLang="zh-CN" sz="1100" smtClean="0"/>
              <a:t>ERFORM</a:t>
            </a:r>
            <a:r>
              <a:rPr lang="en-US" altLang="zh-CN" smtClean="0"/>
              <a:t> – S</a:t>
            </a:r>
            <a:r>
              <a:rPr lang="en-US" altLang="zh-CN" sz="1100" smtClean="0"/>
              <a:t>TUDENT</a:t>
            </a:r>
            <a:r>
              <a:rPr lang="en-US" altLang="zh-CN" smtClean="0"/>
              <a:t> W</a:t>
            </a:r>
            <a:r>
              <a:rPr lang="en-US" altLang="zh-CN" sz="1100" smtClean="0"/>
              <a:t>ORKBOOK</a:t>
            </a:r>
          </a:p>
        </p:txBody>
      </p:sp>
      <p:sp>
        <p:nvSpPr>
          <p:cNvPr id="110595"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I</a:t>
            </a:r>
            <a:r>
              <a:rPr lang="en-US" altLang="zh-CN" sz="1100" smtClean="0"/>
              <a:t>NTRODUCTION </a:t>
            </a:r>
            <a:r>
              <a:rPr lang="en-US" altLang="zh-CN" smtClean="0"/>
              <a:t>T</a:t>
            </a:r>
            <a:r>
              <a:rPr lang="en-US" altLang="zh-CN" sz="1100" smtClean="0"/>
              <a:t>O </a:t>
            </a:r>
            <a:r>
              <a:rPr lang="en-US" altLang="zh-CN" smtClean="0"/>
              <a:t>A</a:t>
            </a:r>
            <a:r>
              <a:rPr lang="en-US" altLang="zh-CN" sz="1100" smtClean="0"/>
              <a:t>NALYTICS</a:t>
            </a:r>
          </a:p>
        </p:txBody>
      </p:sp>
      <p:sp>
        <p:nvSpPr>
          <p:cNvPr id="11059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7800" indent="-177800" eaLnBrk="1" hangingPunct="1">
              <a:spcBef>
                <a:spcPct val="0"/>
              </a:spcBef>
            </a:pPr>
            <a:endParaRPr lang="zh-CN" altLang="en-US" dirty="0" smtClean="0">
              <a:latin typeface="Times" pitchFamily="18" charset="0"/>
            </a:endParaRPr>
          </a:p>
        </p:txBody>
      </p:sp>
      <p:grpSp>
        <p:nvGrpSpPr>
          <p:cNvPr id="110598" name="Group 4"/>
          <p:cNvGrpSpPr>
            <a:grpSpLocks/>
          </p:cNvGrpSpPr>
          <p:nvPr/>
        </p:nvGrpSpPr>
        <p:grpSpPr bwMode="auto">
          <a:xfrm>
            <a:off x="466725" y="4522788"/>
            <a:ext cx="5780088" cy="757237"/>
            <a:chOff x="0" y="305"/>
            <a:chExt cx="3885" cy="499"/>
          </a:xfrm>
        </p:grpSpPr>
        <p:grpSp>
          <p:nvGrpSpPr>
            <p:cNvPr id="110599" name="Group 5"/>
            <p:cNvGrpSpPr>
              <a:grpSpLocks/>
            </p:cNvGrpSpPr>
            <p:nvPr/>
          </p:nvGrpSpPr>
          <p:grpSpPr bwMode="auto">
            <a:xfrm>
              <a:off x="85" y="305"/>
              <a:ext cx="3800" cy="499"/>
              <a:chOff x="347" y="305"/>
              <a:chExt cx="3800" cy="499"/>
            </a:xfrm>
          </p:grpSpPr>
          <p:grpSp>
            <p:nvGrpSpPr>
              <p:cNvPr id="110601" name="Group 6"/>
              <p:cNvGrpSpPr>
                <a:grpSpLocks/>
              </p:cNvGrpSpPr>
              <p:nvPr/>
            </p:nvGrpSpPr>
            <p:grpSpPr bwMode="auto">
              <a:xfrm>
                <a:off x="572" y="378"/>
                <a:ext cx="3575" cy="426"/>
                <a:chOff x="572" y="378"/>
                <a:chExt cx="3575" cy="426"/>
              </a:xfrm>
            </p:grpSpPr>
            <p:sp>
              <p:nvSpPr>
                <p:cNvPr id="110603" name="Rectangle 7"/>
                <p:cNvSpPr>
                  <a:spLocks noChangeArrowheads="1"/>
                </p:cNvSpPr>
                <p:nvPr/>
              </p:nvSpPr>
              <p:spPr bwMode="auto">
                <a:xfrm>
                  <a:off x="572" y="393"/>
                  <a:ext cx="3575" cy="138"/>
                </a:xfrm>
                <a:prstGeom prst="rect">
                  <a:avLst/>
                </a:prstGeom>
                <a:solidFill>
                  <a:srgbClr val="B2FF4C"/>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0604" name="Text Box 8"/>
                <p:cNvSpPr txBox="1">
                  <a:spLocks noChangeArrowheads="1"/>
                </p:cNvSpPr>
                <p:nvPr/>
              </p:nvSpPr>
              <p:spPr bwMode="auto">
                <a:xfrm>
                  <a:off x="639" y="378"/>
                  <a:ext cx="1367"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ADDITIONAL INFO</a:t>
                  </a:r>
                </a:p>
              </p:txBody>
            </p:sp>
          </p:grpSp>
          <p:pic>
            <p:nvPicPr>
              <p:cNvPr id="110602" name="Picture 9" descr="MCj0398001000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 y="305"/>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0600" name="Rectangle 10"/>
            <p:cNvSpPr>
              <a:spLocks noChangeArrowheads="1"/>
            </p:cNvSpPr>
            <p:nvPr/>
          </p:nvSpPr>
          <p:spPr bwMode="auto">
            <a:xfrm>
              <a:off x="0" y="391"/>
              <a:ext cx="4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1547655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NICE P</a:t>
            </a:r>
            <a:r>
              <a:rPr lang="en-US" altLang="zh-CN" sz="1100" smtClean="0"/>
              <a:t>ERFORM</a:t>
            </a:r>
            <a:r>
              <a:rPr lang="en-US" altLang="zh-CN" smtClean="0"/>
              <a:t> – S</a:t>
            </a:r>
            <a:r>
              <a:rPr lang="en-US" altLang="zh-CN" sz="1100" smtClean="0"/>
              <a:t>TUDENT</a:t>
            </a:r>
            <a:r>
              <a:rPr lang="en-US" altLang="zh-CN" smtClean="0"/>
              <a:t> W</a:t>
            </a:r>
            <a:r>
              <a:rPr lang="en-US" altLang="zh-CN" sz="1100" smtClean="0"/>
              <a:t>ORKBOOK</a:t>
            </a:r>
          </a:p>
        </p:txBody>
      </p:sp>
      <p:sp>
        <p:nvSpPr>
          <p:cNvPr id="11161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mtClean="0"/>
              <a:t>I</a:t>
            </a:r>
            <a:r>
              <a:rPr lang="en-US" altLang="zh-CN" sz="1100" smtClean="0"/>
              <a:t>NTRODUCTION </a:t>
            </a:r>
            <a:r>
              <a:rPr lang="en-US" altLang="zh-CN" smtClean="0"/>
              <a:t>T</a:t>
            </a:r>
            <a:r>
              <a:rPr lang="en-US" altLang="zh-CN" sz="1100" smtClean="0"/>
              <a:t>O </a:t>
            </a:r>
            <a:r>
              <a:rPr lang="en-US" altLang="zh-CN" smtClean="0"/>
              <a:t>A</a:t>
            </a:r>
            <a:r>
              <a:rPr lang="en-US" altLang="zh-CN" sz="1100" smtClean="0"/>
              <a:t>NALYTICS</a:t>
            </a:r>
          </a:p>
        </p:txBody>
      </p:sp>
      <p:sp>
        <p:nvSpPr>
          <p:cNvPr id="11162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7800" indent="-177800" eaLnBrk="1" hangingPunct="1">
              <a:spcBef>
                <a:spcPct val="0"/>
              </a:spcBef>
            </a:pPr>
            <a:endParaRPr lang="zh-CN" altLang="en-US" sz="900" b="1" dirty="0" smtClean="0">
              <a:latin typeface="Times" pitchFamily="18" charset="0"/>
            </a:endParaRPr>
          </a:p>
        </p:txBody>
      </p:sp>
      <p:grpSp>
        <p:nvGrpSpPr>
          <p:cNvPr id="111622" name="Group 4"/>
          <p:cNvGrpSpPr>
            <a:grpSpLocks/>
          </p:cNvGrpSpPr>
          <p:nvPr/>
        </p:nvGrpSpPr>
        <p:grpSpPr bwMode="auto">
          <a:xfrm>
            <a:off x="466725" y="4522788"/>
            <a:ext cx="5780088" cy="757237"/>
            <a:chOff x="0" y="305"/>
            <a:chExt cx="3885" cy="499"/>
          </a:xfrm>
        </p:grpSpPr>
        <p:grpSp>
          <p:nvGrpSpPr>
            <p:cNvPr id="111623" name="Group 5"/>
            <p:cNvGrpSpPr>
              <a:grpSpLocks/>
            </p:cNvGrpSpPr>
            <p:nvPr/>
          </p:nvGrpSpPr>
          <p:grpSpPr bwMode="auto">
            <a:xfrm>
              <a:off x="85" y="305"/>
              <a:ext cx="3800" cy="499"/>
              <a:chOff x="347" y="305"/>
              <a:chExt cx="3800" cy="499"/>
            </a:xfrm>
          </p:grpSpPr>
          <p:grpSp>
            <p:nvGrpSpPr>
              <p:cNvPr id="111625" name="Group 6"/>
              <p:cNvGrpSpPr>
                <a:grpSpLocks/>
              </p:cNvGrpSpPr>
              <p:nvPr/>
            </p:nvGrpSpPr>
            <p:grpSpPr bwMode="auto">
              <a:xfrm>
                <a:off x="572" y="378"/>
                <a:ext cx="3575" cy="426"/>
                <a:chOff x="572" y="378"/>
                <a:chExt cx="3575" cy="426"/>
              </a:xfrm>
            </p:grpSpPr>
            <p:sp>
              <p:nvSpPr>
                <p:cNvPr id="111627" name="Rectangle 7"/>
                <p:cNvSpPr>
                  <a:spLocks noChangeArrowheads="1"/>
                </p:cNvSpPr>
                <p:nvPr/>
              </p:nvSpPr>
              <p:spPr bwMode="auto">
                <a:xfrm>
                  <a:off x="572" y="393"/>
                  <a:ext cx="3575" cy="138"/>
                </a:xfrm>
                <a:prstGeom prst="rect">
                  <a:avLst/>
                </a:prstGeom>
                <a:solidFill>
                  <a:srgbClr val="B2FF4C"/>
                </a:solidFill>
                <a:ln>
                  <a:noFill/>
                </a:ln>
                <a:extLs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628" name="Text Box 8"/>
                <p:cNvSpPr txBox="1">
                  <a:spLocks noChangeArrowheads="1"/>
                </p:cNvSpPr>
                <p:nvPr/>
              </p:nvSpPr>
              <p:spPr bwMode="auto">
                <a:xfrm>
                  <a:off x="639" y="378"/>
                  <a:ext cx="1367"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t>ADDITIONAL INFO</a:t>
                  </a:r>
                </a:p>
              </p:txBody>
            </p:sp>
          </p:grpSp>
          <p:pic>
            <p:nvPicPr>
              <p:cNvPr id="111626" name="Picture 9" descr="MCj0398001000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 y="305"/>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624" name="Rectangle 10"/>
            <p:cNvSpPr>
              <a:spLocks noChangeArrowheads="1"/>
            </p:cNvSpPr>
            <p:nvPr/>
          </p:nvSpPr>
          <p:spPr bwMode="auto">
            <a:xfrm>
              <a:off x="0" y="391"/>
              <a:ext cx="47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1740229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latin typeface="Times" pitchFamily="18" charset="0"/>
            </a:endParaRPr>
          </a:p>
        </p:txBody>
      </p:sp>
    </p:spTree>
    <p:extLst>
      <p:ext uri="{BB962C8B-B14F-4D97-AF65-F5344CB8AC3E}">
        <p14:creationId xmlns:p14="http://schemas.microsoft.com/office/powerpoint/2010/main" val="1464124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391" tIns="45198" rIns="90391" bIns="45198" numCol="1" anchor="t" anchorCtr="0" compatLnSpc="1">
            <a:prstTxWarp prst="textNoShape">
              <a:avLst/>
            </a:prstTxWarp>
          </a:bodyPr>
          <a:lstStyle/>
          <a:p>
            <a:pPr eaLnBrk="1" hangingPunct="1">
              <a:spcBef>
                <a:spcPct val="0"/>
              </a:spcBef>
            </a:pPr>
            <a:endParaRPr lang="zh-CN" altLang="en-US" smtClean="0">
              <a:latin typeface="Times" pitchFamily="18" charset="0"/>
            </a:endParaRPr>
          </a:p>
        </p:txBody>
      </p:sp>
    </p:spTree>
    <p:extLst>
      <p:ext uri="{BB962C8B-B14F-4D97-AF65-F5344CB8AC3E}">
        <p14:creationId xmlns:p14="http://schemas.microsoft.com/office/powerpoint/2010/main" val="16180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1F238E70-6A42-4E09-A62C-B350061D6CBF}" type="slidenum">
              <a:rPr lang="zh-CN" altLang="en-US" smtClean="0"/>
              <a:pPr eaLnBrk="1" hangingPunct="1"/>
              <a:t>4</a:t>
            </a:fld>
            <a:endParaRPr lang="en-US" altLang="zh-CN" smtClean="0"/>
          </a:p>
        </p:txBody>
      </p:sp>
      <p:sp>
        <p:nvSpPr>
          <p:cNvPr id="90115"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41" tIns="45020" rIns="90041" bIns="45020" numCol="1" anchor="t" anchorCtr="0" compatLnSpc="1">
            <a:prstTxWarp prst="textNoShape">
              <a:avLst/>
            </a:prstTxWarp>
          </a:bodyPr>
          <a:lstStyle/>
          <a:p>
            <a:pPr eaLnBrk="1" hangingPunct="1">
              <a:spcBef>
                <a:spcPct val="0"/>
              </a:spcBef>
            </a:pPr>
            <a:endParaRPr lang="zh-CN" altLang="en-US" b="1" smtClean="0">
              <a:latin typeface="Times" pitchFamily="18" charset="0"/>
            </a:endParaRPr>
          </a:p>
        </p:txBody>
      </p:sp>
    </p:spTree>
    <p:extLst>
      <p:ext uri="{BB962C8B-B14F-4D97-AF65-F5344CB8AC3E}">
        <p14:creationId xmlns:p14="http://schemas.microsoft.com/office/powerpoint/2010/main" val="127019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smtClean="0">
              <a:latin typeface="Arial" pitchFamily="34" charset="0"/>
              <a:cs typeface="Arial" pitchFamily="34" charset="0"/>
            </a:endParaRPr>
          </a:p>
        </p:txBody>
      </p:sp>
    </p:spTree>
    <p:extLst>
      <p:ext uri="{BB962C8B-B14F-4D97-AF65-F5344CB8AC3E}">
        <p14:creationId xmlns:p14="http://schemas.microsoft.com/office/powerpoint/2010/main" val="1615526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smtClean="0"/>
          </a:p>
        </p:txBody>
      </p:sp>
    </p:spTree>
    <p:extLst>
      <p:ext uri="{BB962C8B-B14F-4D97-AF65-F5344CB8AC3E}">
        <p14:creationId xmlns:p14="http://schemas.microsoft.com/office/powerpoint/2010/main" val="856789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smtClean="0"/>
          </a:p>
        </p:txBody>
      </p:sp>
    </p:spTree>
    <p:extLst>
      <p:ext uri="{BB962C8B-B14F-4D97-AF65-F5344CB8AC3E}">
        <p14:creationId xmlns:p14="http://schemas.microsoft.com/office/powerpoint/2010/main" val="1190937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4DA442A-3246-44B5-AD22-F80ADB16E3FC}" type="slidenum">
              <a:rPr lang="en-US" smtClean="0">
                <a:solidFill>
                  <a:prstClr val="black"/>
                </a:solidFill>
              </a:rPr>
              <a:pPr>
                <a:defRPr/>
              </a:pPr>
              <a:t>43</a:t>
            </a:fld>
            <a:endParaRPr lang="en-US">
              <a:solidFill>
                <a:prstClr val="black"/>
              </a:solidFill>
            </a:endParaRPr>
          </a:p>
        </p:txBody>
      </p:sp>
    </p:spTree>
    <p:extLst>
      <p:ext uri="{BB962C8B-B14F-4D97-AF65-F5344CB8AC3E}">
        <p14:creationId xmlns:p14="http://schemas.microsoft.com/office/powerpoint/2010/main" val="20936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C6487CA-B578-49F3-80DF-8EEE999445BE}" type="slidenum">
              <a:rPr lang="zh-CN" altLang="en-US" smtClean="0"/>
              <a:pPr eaLnBrk="1" hangingPunct="1"/>
              <a:t>5</a:t>
            </a:fld>
            <a:endParaRPr lang="en-US" altLang="zh-CN" smtClean="0"/>
          </a:p>
        </p:txBody>
      </p:sp>
      <p:sp>
        <p:nvSpPr>
          <p:cNvPr id="911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41" tIns="45020" rIns="90041" bIns="45020" numCol="1" anchor="t" anchorCtr="0" compatLnSpc="1">
            <a:prstTxWarp prst="textNoShape">
              <a:avLst/>
            </a:prstTxWarp>
          </a:bodyPr>
          <a:lstStyle/>
          <a:p>
            <a:pPr eaLnBrk="1" hangingPunct="1">
              <a:spcBef>
                <a:spcPct val="0"/>
              </a:spcBef>
            </a:pPr>
            <a:endParaRPr lang="zh-CN" altLang="en-US" b="1" smtClean="0">
              <a:latin typeface="Times" pitchFamily="18" charset="0"/>
            </a:endParaRPr>
          </a:p>
        </p:txBody>
      </p:sp>
    </p:spTree>
    <p:extLst>
      <p:ext uri="{BB962C8B-B14F-4D97-AF65-F5344CB8AC3E}">
        <p14:creationId xmlns:p14="http://schemas.microsoft.com/office/powerpoint/2010/main" val="175112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ln>
            <a:miter lim="800000"/>
            <a:headEnd/>
            <a:tailEnd/>
          </a:ln>
        </p:spPr>
        <p:txBody>
          <a:bodyPr/>
          <a:lstStyle/>
          <a:p>
            <a:fld id="{38E61425-87B1-4EF0-8D19-3EFE87A3D411}" type="slidenum">
              <a:rPr lang="ar-SA" altLang="zh-CN">
                <a:solidFill>
                  <a:srgbClr val="000000"/>
                </a:solidFill>
              </a:rPr>
              <a:pPr/>
              <a:t>6</a:t>
            </a:fld>
            <a:endParaRPr lang="zh-CN" altLang="en-US">
              <a:solidFill>
                <a:srgbClr val="000000"/>
              </a:solidFill>
            </a:endParaRPr>
          </a:p>
        </p:txBody>
      </p:sp>
      <p:sp>
        <p:nvSpPr>
          <p:cNvPr id="706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0660" name="Rectangle 3"/>
          <p:cNvSpPr>
            <a:spLocks noGrp="1" noChangeArrowheads="1"/>
          </p:cNvSpPr>
          <p:nvPr>
            <p:ph type="body" idx="1"/>
          </p:nvPr>
        </p:nvSpPr>
        <p:spPr bwMode="auto">
          <a:noFill/>
        </p:spPr>
        <p:txBody>
          <a:bodyPr/>
          <a:lstStyle/>
          <a:p>
            <a:pPr eaLnBrk="1" hangingPunct="1">
              <a:spcBef>
                <a:spcPct val="0"/>
              </a:spcBef>
            </a:pPr>
            <a:endParaRPr lang="en-GB" altLang="zh-CN" smtClean="0">
              <a:latin typeface="Arial" pitchFamily="34" charset="0"/>
              <a:cs typeface="Arial" pitchFamily="34" charset="0"/>
            </a:endParaRPr>
          </a:p>
        </p:txBody>
      </p:sp>
    </p:spTree>
    <p:extLst>
      <p:ext uri="{BB962C8B-B14F-4D97-AF65-F5344CB8AC3E}">
        <p14:creationId xmlns:p14="http://schemas.microsoft.com/office/powerpoint/2010/main" val="1963353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ln>
            <a:miter lim="800000"/>
            <a:headEnd/>
            <a:tailEnd/>
          </a:ln>
        </p:spPr>
        <p:txBody>
          <a:bodyPr/>
          <a:lstStyle/>
          <a:p>
            <a:fld id="{B0A42DF9-B2A6-4528-B409-2870A93B9571}" type="slidenum">
              <a:rPr lang="ar-SA" altLang="zh-CN">
                <a:solidFill>
                  <a:srgbClr val="000000"/>
                </a:solidFill>
              </a:rPr>
              <a:pPr/>
              <a:t>8</a:t>
            </a:fld>
            <a:endParaRPr lang="zh-CN" altLang="en-US">
              <a:solidFill>
                <a:srgbClr val="000000"/>
              </a:solidFill>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a:lstStyle/>
          <a:p>
            <a:pPr eaLnBrk="1" hangingPunct="1">
              <a:spcBef>
                <a:spcPct val="0"/>
              </a:spcBef>
            </a:pPr>
            <a:endParaRPr lang="en-GB" altLang="zh-CN" dirty="0" smtClean="0">
              <a:latin typeface="Arial" pitchFamily="34" charset="0"/>
              <a:cs typeface="Arial" pitchFamily="34" charset="0"/>
            </a:endParaRPr>
          </a:p>
        </p:txBody>
      </p:sp>
    </p:spTree>
    <p:extLst>
      <p:ext uri="{BB962C8B-B14F-4D97-AF65-F5344CB8AC3E}">
        <p14:creationId xmlns:p14="http://schemas.microsoft.com/office/powerpoint/2010/main" val="1993786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a:lstStyle/>
          <a:p>
            <a:fld id="{2015F8AB-724C-45AC-8342-770BB3F486B9}" type="slidenum">
              <a:rPr lang="he-IL" altLang="zh-CN"/>
              <a:pPr/>
              <a:t>9</a:t>
            </a:fld>
            <a:endParaRPr lang="en-US" altLang="zh-CN"/>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8" name="Rectangle 3"/>
          <p:cNvSpPr>
            <a:spLocks noGrp="1" noChangeArrowheads="1"/>
          </p:cNvSpPr>
          <p:nvPr>
            <p:ph type="body" idx="1"/>
          </p:nvPr>
        </p:nvSpPr>
        <p:spPr bwMode="auto">
          <a:noFill/>
        </p:spPr>
        <p:txBody>
          <a:bodyPr/>
          <a:lstStyle/>
          <a:p>
            <a:pPr marL="228600" indent="-228600" eaLnBrk="1" hangingPunct="1">
              <a:spcBef>
                <a:spcPct val="0"/>
              </a:spcBef>
            </a:pPr>
            <a:endParaRPr lang="en-US" altLang="zh-CN" dirty="0" smtClean="0">
              <a:latin typeface="Times" pitchFamily="18" charset="0"/>
            </a:endParaRPr>
          </a:p>
        </p:txBody>
      </p:sp>
    </p:spTree>
    <p:extLst>
      <p:ext uri="{BB962C8B-B14F-4D97-AF65-F5344CB8AC3E}">
        <p14:creationId xmlns:p14="http://schemas.microsoft.com/office/powerpoint/2010/main" val="22995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smtClean="0">
              <a:latin typeface="Times" pitchFamily="18" charset="0"/>
            </a:endParaRPr>
          </a:p>
        </p:txBody>
      </p:sp>
      <p:sp>
        <p:nvSpPr>
          <p:cNvPr id="96260"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a:fld id="{EABBDC74-A273-44CC-8097-E491BC244585}" type="slidenum">
              <a:rPr lang="en-US" altLang="zh-CN" sz="1200">
                <a:latin typeface="Times" pitchFamily="18" charset="0"/>
              </a:rPr>
              <a:pPr algn="r"/>
              <a:t>11</a:t>
            </a:fld>
            <a:endParaRPr lang="en-US" altLang="zh-CN" sz="1200">
              <a:latin typeface="Times" pitchFamily="18" charset="0"/>
            </a:endParaRPr>
          </a:p>
        </p:txBody>
      </p:sp>
    </p:spTree>
    <p:extLst>
      <p:ext uri="{BB962C8B-B14F-4D97-AF65-F5344CB8AC3E}">
        <p14:creationId xmlns:p14="http://schemas.microsoft.com/office/powerpoint/2010/main" val="186337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02C93618-620A-4C90-96E0-7C07D3AD0EBD}" type="slidenum">
              <a:rPr lang="zh-CN" altLang="en-US" smtClean="0"/>
              <a:pPr eaLnBrk="1" hangingPunct="1"/>
              <a:t>13</a:t>
            </a:fld>
            <a:endParaRPr lang="en-US" altLang="zh-CN" smtClean="0"/>
          </a:p>
        </p:txBody>
      </p:sp>
      <p:sp>
        <p:nvSpPr>
          <p:cNvPr id="97283"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41" tIns="45020" rIns="90041" bIns="45020" numCol="1" anchor="t" anchorCtr="0" compatLnSpc="1">
            <a:prstTxWarp prst="textNoShape">
              <a:avLst/>
            </a:prstTxWarp>
          </a:bodyPr>
          <a:lstStyle/>
          <a:p>
            <a:pPr eaLnBrk="1" hangingPunct="1">
              <a:spcBef>
                <a:spcPct val="0"/>
              </a:spcBef>
            </a:pPr>
            <a:endParaRPr lang="zh-CN" altLang="en-US" b="1" smtClean="0">
              <a:latin typeface="Times" pitchFamily="18" charset="0"/>
            </a:endParaRPr>
          </a:p>
        </p:txBody>
      </p:sp>
    </p:spTree>
    <p:extLst>
      <p:ext uri="{BB962C8B-B14F-4D97-AF65-F5344CB8AC3E}">
        <p14:creationId xmlns:p14="http://schemas.microsoft.com/office/powerpoint/2010/main" val="1060593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17" descr="Front"/>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Picture 22" descr="iStock_000005594027Medium"/>
          <p:cNvPicPr>
            <a:picLocks noChangeArrowheads="1"/>
          </p:cNvPicPr>
          <p:nvPr userDrawn="1"/>
        </p:nvPicPr>
        <p:blipFill>
          <a:blip r:embed="rId3" cstate="print"/>
          <a:srcRect/>
          <a:stretch>
            <a:fillRect/>
          </a:stretch>
        </p:blipFill>
        <p:spPr bwMode="auto">
          <a:xfrm>
            <a:off x="179388" y="981075"/>
            <a:ext cx="8785225" cy="5613400"/>
          </a:xfrm>
          <a:prstGeom prst="rect">
            <a:avLst/>
          </a:prstGeom>
          <a:noFill/>
          <a:ln w="9525">
            <a:noFill/>
            <a:miter lim="800000"/>
            <a:headEnd/>
            <a:tailEnd/>
          </a:ln>
        </p:spPr>
      </p:pic>
      <p:pic>
        <p:nvPicPr>
          <p:cNvPr id="6" name="Picture 23" descr="Front squers"/>
          <p:cNvPicPr>
            <a:picLocks noChangeAspect="1" noChangeArrowheads="1"/>
          </p:cNvPicPr>
          <p:nvPr userDrawn="1"/>
        </p:nvPicPr>
        <p:blipFill>
          <a:blip r:embed="rId4" cstate="print"/>
          <a:srcRect/>
          <a:stretch>
            <a:fillRect/>
          </a:stretch>
        </p:blipFill>
        <p:spPr bwMode="auto">
          <a:xfrm>
            <a:off x="179388" y="3960813"/>
            <a:ext cx="8783637" cy="2636837"/>
          </a:xfrm>
          <a:prstGeom prst="rect">
            <a:avLst/>
          </a:prstGeom>
          <a:noFill/>
          <a:ln w="9525">
            <a:noFill/>
            <a:miter lim="800000"/>
            <a:headEnd/>
            <a:tailEnd/>
          </a:ln>
        </p:spPr>
      </p:pic>
      <p:sp>
        <p:nvSpPr>
          <p:cNvPr id="18" name="Rectangle 12"/>
          <p:cNvSpPr>
            <a:spLocks noGrp="1" noChangeArrowheads="1"/>
          </p:cNvSpPr>
          <p:nvPr>
            <p:ph type="ctrTitle"/>
          </p:nvPr>
        </p:nvSpPr>
        <p:spPr>
          <a:xfrm>
            <a:off x="1043608" y="5013177"/>
            <a:ext cx="5976938" cy="648071"/>
          </a:xfrm>
        </p:spPr>
        <p:txBody>
          <a:bodyPr anchor="ctr"/>
          <a:lstStyle>
            <a:lvl1pPr>
              <a:lnSpc>
                <a:spcPct val="80000"/>
              </a:lnSpc>
              <a:defRPr sz="3000" b="0">
                <a:solidFill>
                  <a:schemeClr val="bg1"/>
                </a:solidFill>
                <a:latin typeface="+mn-lt"/>
              </a:defRPr>
            </a:lvl1pPr>
          </a:lstStyle>
          <a:p>
            <a:r>
              <a:rPr lang="en-US" smtClean="0"/>
              <a:t>Click to edit Master title style</a:t>
            </a:r>
            <a:endParaRPr lang="en-ZA" dirty="0"/>
          </a:p>
        </p:txBody>
      </p:sp>
      <p:sp>
        <p:nvSpPr>
          <p:cNvPr id="19" name="Rectangle 2"/>
          <p:cNvSpPr>
            <a:spLocks noGrp="1" noChangeArrowheads="1"/>
          </p:cNvSpPr>
          <p:nvPr>
            <p:ph type="subTitle" idx="1"/>
          </p:nvPr>
        </p:nvSpPr>
        <p:spPr>
          <a:xfrm>
            <a:off x="1043731" y="5805264"/>
            <a:ext cx="4824413" cy="433933"/>
          </a:xfrm>
        </p:spPr>
        <p:txBody>
          <a:bodyPr/>
          <a:lstStyle>
            <a:lvl1pPr marL="0" indent="0">
              <a:lnSpc>
                <a:spcPct val="90000"/>
              </a:lnSpc>
              <a:buFont typeface="Wingdings" pitchFamily="2" charset="2"/>
              <a:buNone/>
              <a:defRPr sz="2000" b="0">
                <a:latin typeface="+mj-lt"/>
              </a:defRPr>
            </a:lvl1pPr>
          </a:lstStyle>
          <a:p>
            <a:r>
              <a:rPr lang="en-US" smtClean="0"/>
              <a:t>Click to edit Master subtitle style</a:t>
            </a:r>
            <a:endParaRPr lang="en-ZA" dirty="0"/>
          </a:p>
        </p:txBody>
      </p:sp>
      <p:sp>
        <p:nvSpPr>
          <p:cNvPr id="7" name="Rectangle 3"/>
          <p:cNvSpPr>
            <a:spLocks noGrp="1" noChangeArrowheads="1"/>
          </p:cNvSpPr>
          <p:nvPr>
            <p:ph type="dt" sz="half" idx="10"/>
          </p:nvPr>
        </p:nvSpPr>
        <p:spPr>
          <a:xfrm>
            <a:off x="7239000" y="7605713"/>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9388" y="387350"/>
            <a:ext cx="8229600" cy="5332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p:txBody>
          <a:bodyPr/>
          <a:lstStyle>
            <a:lvl1pPr>
              <a:defRPr/>
            </a:lvl1pPr>
          </a:lstStyle>
          <a:p>
            <a:fld id="{E2BFC898-5DFD-4909-A2A0-0901733D63E6}" type="slidenum">
              <a:rPr lang="ar-SA" altLang="zh-CN"/>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79388" y="387350"/>
            <a:ext cx="8229600" cy="48418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79388" y="11938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70388" y="11938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79388" y="35321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370388" y="35321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9"/>
          <p:cNvSpPr>
            <a:spLocks noGrp="1" noChangeArrowheads="1"/>
          </p:cNvSpPr>
          <p:nvPr>
            <p:ph type="sldNum" sz="quarter" idx="10"/>
          </p:nvPr>
        </p:nvSpPr>
        <p:spPr/>
        <p:txBody>
          <a:bodyPr/>
          <a:lstStyle>
            <a:lvl1pPr>
              <a:defRPr/>
            </a:lvl1pPr>
          </a:lstStyle>
          <a:p>
            <a:fld id="{0CAF29AF-3878-4997-9BF3-17A611CEC88D}" type="slidenum">
              <a:rPr lang="ar-SA" altLang="zh-CN"/>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6_Title Opening Slide">
    <p:spTree>
      <p:nvGrpSpPr>
        <p:cNvPr id="1" name=""/>
        <p:cNvGrpSpPr/>
        <p:nvPr/>
      </p:nvGrpSpPr>
      <p:grpSpPr>
        <a:xfrm>
          <a:off x="0" y="0"/>
          <a:ext cx="0" cy="0"/>
          <a:chOff x="0" y="0"/>
          <a:chExt cx="0" cy="0"/>
        </a:xfrm>
      </p:grpSpPr>
      <p:sp>
        <p:nvSpPr>
          <p:cNvPr id="22" name="Rectangle 21"/>
          <p:cNvSpPr/>
          <p:nvPr userDrawn="1"/>
        </p:nvSpPr>
        <p:spPr>
          <a:xfrm>
            <a:off x="6783859" y="0"/>
            <a:ext cx="23585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1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 r="69699" b="-2651"/>
          <a:stretch/>
        </p:blipFill>
        <p:spPr bwMode="auto">
          <a:xfrm>
            <a:off x="371475" y="276225"/>
            <a:ext cx="953891" cy="3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userDrawn="1"/>
        </p:nvSpPr>
        <p:spPr>
          <a:xfrm>
            <a:off x="0" y="0"/>
            <a:ext cx="664175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2"/>
          <p:cNvSpPr>
            <a:spLocks noGrp="1" noChangeArrowheads="1"/>
          </p:cNvSpPr>
          <p:nvPr>
            <p:ph type="ctrTitle" hasCustomPrompt="1"/>
          </p:nvPr>
        </p:nvSpPr>
        <p:spPr>
          <a:xfrm>
            <a:off x="474028" y="3032657"/>
            <a:ext cx="6025139" cy="2167497"/>
          </a:xfrm>
        </p:spPr>
        <p:txBody>
          <a:bodyPr anchor="b" anchorCtr="0"/>
          <a:lstStyle>
            <a:lvl1pPr marL="0" indent="0">
              <a:lnSpc>
                <a:spcPct val="80000"/>
              </a:lnSpc>
              <a:defRPr sz="4800" b="0" cap="all" baseline="0">
                <a:solidFill>
                  <a:schemeClr val="bg1"/>
                </a:solidFill>
                <a:latin typeface="+mn-lt"/>
              </a:defRPr>
            </a:lvl1pPr>
          </a:lstStyle>
          <a:p>
            <a:r>
              <a:rPr lang="en-US" dirty="0" smtClean="0"/>
              <a:t>CLICK TO EDIT MASTER TITLE STYLE</a:t>
            </a:r>
            <a:endParaRPr lang="en-ZA" dirty="0"/>
          </a:p>
        </p:txBody>
      </p:sp>
      <p:grpSp>
        <p:nvGrpSpPr>
          <p:cNvPr id="3" name="Group 2"/>
          <p:cNvGrpSpPr/>
          <p:nvPr userDrawn="1"/>
        </p:nvGrpSpPr>
        <p:grpSpPr>
          <a:xfrm>
            <a:off x="6983185" y="413694"/>
            <a:ext cx="1898349" cy="686973"/>
            <a:chOff x="6790450" y="359210"/>
            <a:chExt cx="2176366" cy="787582"/>
          </a:xfrm>
        </p:grpSpPr>
        <p:sp>
          <p:nvSpPr>
            <p:cNvPr id="12"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3"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4"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912813">
                <a:defRPr/>
              </a:pPr>
              <a:endParaRPr lang="en-US">
                <a:solidFill>
                  <a:srgbClr val="000000"/>
                </a:solidFill>
                <a:latin typeface="Arial"/>
              </a:endParaRPr>
            </a:p>
          </p:txBody>
        </p:sp>
        <p:sp>
          <p:nvSpPr>
            <p:cNvPr id="15"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6"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7"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1"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grpSp>
      <p:sp>
        <p:nvSpPr>
          <p:cNvPr id="6" name="Text Placeholder 5"/>
          <p:cNvSpPr>
            <a:spLocks noGrp="1"/>
          </p:cNvSpPr>
          <p:nvPr>
            <p:ph type="body" sz="quarter" idx="10" hasCustomPrompt="1"/>
          </p:nvPr>
        </p:nvSpPr>
        <p:spPr>
          <a:xfrm>
            <a:off x="458788" y="5320783"/>
            <a:ext cx="5979832" cy="727075"/>
          </a:xfrm>
        </p:spPr>
        <p:txBody>
          <a:bodyPr/>
          <a:lstStyle>
            <a:lvl1pPr marL="0" indent="0">
              <a:spcBef>
                <a:spcPts val="0"/>
              </a:spcBef>
              <a:buNone/>
              <a:defRPr sz="2800">
                <a:solidFill>
                  <a:schemeClr val="tx2"/>
                </a:solidFill>
              </a:defRPr>
            </a:lvl1pPr>
          </a:lstStyle>
          <a:p>
            <a:pPr lvl="0"/>
            <a:r>
              <a:rPr lang="en-US" dirty="0" smtClean="0"/>
              <a:t>Click to add subtitle here</a:t>
            </a:r>
          </a:p>
        </p:txBody>
      </p:sp>
      <p:pic>
        <p:nvPicPr>
          <p:cNvPr id="1026"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07124" t="109999" r="-72999" b="-70721"/>
          <a:stretch/>
        </p:blipFill>
        <p:spPr bwMode="auto">
          <a:xfrm>
            <a:off x="11955780" y="9144000"/>
            <a:ext cx="16062960" cy="832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253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1_Title Opening Slide">
    <p:spTree>
      <p:nvGrpSpPr>
        <p:cNvPr id="1" name=""/>
        <p:cNvGrpSpPr/>
        <p:nvPr/>
      </p:nvGrpSpPr>
      <p:grpSpPr>
        <a:xfrm>
          <a:off x="0" y="0"/>
          <a:ext cx="0" cy="0"/>
          <a:chOff x="0" y="0"/>
          <a:chExt cx="0" cy="0"/>
        </a:xfrm>
      </p:grpSpPr>
      <p:pic>
        <p:nvPicPr>
          <p:cNvPr id="5" name="Picture 1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 r="69699" b="-2651"/>
          <a:stretch/>
        </p:blipFill>
        <p:spPr bwMode="auto">
          <a:xfrm>
            <a:off x="371475" y="276225"/>
            <a:ext cx="953891" cy="3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userDrawn="1"/>
        </p:nvSpPr>
        <p:spPr>
          <a:xfrm>
            <a:off x="-3809" y="0"/>
            <a:ext cx="664175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2"/>
          <p:cNvSpPr>
            <a:spLocks noGrp="1" noChangeArrowheads="1"/>
          </p:cNvSpPr>
          <p:nvPr>
            <p:ph type="ctrTitle" hasCustomPrompt="1"/>
          </p:nvPr>
        </p:nvSpPr>
        <p:spPr>
          <a:xfrm>
            <a:off x="474028" y="3032657"/>
            <a:ext cx="6025139" cy="2167497"/>
          </a:xfrm>
        </p:spPr>
        <p:txBody>
          <a:bodyPr anchor="b" anchorCtr="0"/>
          <a:lstStyle>
            <a:lvl1pPr marL="0" indent="0">
              <a:lnSpc>
                <a:spcPct val="80000"/>
              </a:lnSpc>
              <a:defRPr sz="4800" b="0" cap="all" baseline="0">
                <a:solidFill>
                  <a:schemeClr val="bg1"/>
                </a:solidFill>
                <a:latin typeface="+mn-lt"/>
              </a:defRPr>
            </a:lvl1pPr>
          </a:lstStyle>
          <a:p>
            <a:r>
              <a:rPr lang="en-US" dirty="0" smtClean="0"/>
              <a:t>CLICK TO EDIT MASTER TITLE STYLE</a:t>
            </a:r>
            <a:endParaRPr lang="en-ZA" dirty="0"/>
          </a:p>
        </p:txBody>
      </p:sp>
      <p:sp>
        <p:nvSpPr>
          <p:cNvPr id="6" name="Text Placeholder 5"/>
          <p:cNvSpPr>
            <a:spLocks noGrp="1"/>
          </p:cNvSpPr>
          <p:nvPr>
            <p:ph type="body" sz="quarter" idx="10" hasCustomPrompt="1"/>
          </p:nvPr>
        </p:nvSpPr>
        <p:spPr>
          <a:xfrm>
            <a:off x="458788" y="5320783"/>
            <a:ext cx="5979832" cy="727075"/>
          </a:xfrm>
        </p:spPr>
        <p:txBody>
          <a:bodyPr/>
          <a:lstStyle>
            <a:lvl1pPr marL="0" indent="0">
              <a:spcBef>
                <a:spcPts val="0"/>
              </a:spcBef>
              <a:buNone/>
              <a:defRPr sz="2800">
                <a:solidFill>
                  <a:schemeClr val="tx2"/>
                </a:solidFill>
              </a:defRPr>
            </a:lvl1pPr>
          </a:lstStyle>
          <a:p>
            <a:pPr lvl="0"/>
            <a:r>
              <a:rPr lang="en-US" dirty="0" smtClean="0"/>
              <a:t>Click to add subtitle here</a:t>
            </a:r>
          </a:p>
        </p:txBody>
      </p:sp>
      <p:pic>
        <p:nvPicPr>
          <p:cNvPr id="1026"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107124" t="109999" r="-72999" b="-70721"/>
          <a:stretch/>
        </p:blipFill>
        <p:spPr bwMode="auto">
          <a:xfrm>
            <a:off x="11955780" y="9144000"/>
            <a:ext cx="16062960" cy="8328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userDrawn="1"/>
        </p:nvGrpSpPr>
        <p:grpSpPr>
          <a:xfrm>
            <a:off x="6983185" y="413694"/>
            <a:ext cx="1898349" cy="686973"/>
            <a:chOff x="6790450" y="359210"/>
            <a:chExt cx="2176366" cy="787582"/>
          </a:xfrm>
        </p:grpSpPr>
        <p:sp>
          <p:nvSpPr>
            <p:cNvPr id="2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5"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912813">
                <a:defRPr/>
              </a:pPr>
              <a:endParaRPr lang="en-US">
                <a:solidFill>
                  <a:srgbClr val="000000"/>
                </a:solidFill>
                <a:latin typeface="Arial"/>
              </a:endParaRPr>
            </a:p>
          </p:txBody>
        </p:sp>
        <p:sp>
          <p:nvSpPr>
            <p:cNvPr id="2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7"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8"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9"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3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grpSp>
      <p:sp>
        <p:nvSpPr>
          <p:cNvPr id="31" name="Rectangle 30"/>
          <p:cNvSpPr/>
          <p:nvPr userDrawn="1"/>
        </p:nvSpPr>
        <p:spPr>
          <a:xfrm>
            <a:off x="6629400" y="0"/>
            <a:ext cx="15445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13154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9_Title Opening Slide">
    <p:spTree>
      <p:nvGrpSpPr>
        <p:cNvPr id="1" name=""/>
        <p:cNvGrpSpPr/>
        <p:nvPr/>
      </p:nvGrpSpPr>
      <p:grpSpPr>
        <a:xfrm>
          <a:off x="0" y="0"/>
          <a:ext cx="0" cy="0"/>
          <a:chOff x="0" y="0"/>
          <a:chExt cx="0" cy="0"/>
        </a:xfrm>
      </p:grpSpPr>
      <p:sp>
        <p:nvSpPr>
          <p:cNvPr id="11" name="Rectangle 10"/>
          <p:cNvSpPr/>
          <p:nvPr userDrawn="1"/>
        </p:nvSpPr>
        <p:spPr>
          <a:xfrm>
            <a:off x="2625812" y="0"/>
            <a:ext cx="651660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3" name="Group 22"/>
          <p:cNvGrpSpPr/>
          <p:nvPr userDrawn="1"/>
        </p:nvGrpSpPr>
        <p:grpSpPr>
          <a:xfrm rot="5400000">
            <a:off x="-1455738" y="2682875"/>
            <a:ext cx="6445251" cy="1487488"/>
            <a:chOff x="-1455738" y="2682875"/>
            <a:chExt cx="6445251" cy="1487488"/>
          </a:xfrm>
        </p:grpSpPr>
        <p:sp>
          <p:nvSpPr>
            <p:cNvPr id="6" name="Freeform 6"/>
            <p:cNvSpPr>
              <a:spLocks noEditPoints="1"/>
            </p:cNvSpPr>
            <p:nvPr userDrawn="1"/>
          </p:nvSpPr>
          <p:spPr bwMode="auto">
            <a:xfrm>
              <a:off x="-1455738" y="2711450"/>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sp>
          <p:nvSpPr>
            <p:cNvPr id="7" name="Freeform 7"/>
            <p:cNvSpPr>
              <a:spLocks/>
            </p:cNvSpPr>
            <p:nvPr userDrawn="1"/>
          </p:nvSpPr>
          <p:spPr bwMode="auto">
            <a:xfrm>
              <a:off x="-303213" y="26828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sp>
          <p:nvSpPr>
            <p:cNvPr id="8" name="Freeform 8"/>
            <p:cNvSpPr>
              <a:spLocks/>
            </p:cNvSpPr>
            <p:nvPr userDrawn="1"/>
          </p:nvSpPr>
          <p:spPr bwMode="auto">
            <a:xfrm>
              <a:off x="806450" y="2711450"/>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sp>
          <p:nvSpPr>
            <p:cNvPr id="9" name="Freeform 9"/>
            <p:cNvSpPr>
              <a:spLocks/>
            </p:cNvSpPr>
            <p:nvPr userDrawn="1"/>
          </p:nvSpPr>
          <p:spPr bwMode="auto">
            <a:xfrm>
              <a:off x="1778000" y="2711450"/>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sp>
          <p:nvSpPr>
            <p:cNvPr id="10" name="Freeform 10"/>
            <p:cNvSpPr>
              <a:spLocks noEditPoints="1"/>
            </p:cNvSpPr>
            <p:nvPr userDrawn="1"/>
          </p:nvSpPr>
          <p:spPr bwMode="auto">
            <a:xfrm>
              <a:off x="2930525" y="2711450"/>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sp>
          <p:nvSpPr>
            <p:cNvPr id="22" name="Freeform 11"/>
            <p:cNvSpPr>
              <a:spLocks noEditPoints="1"/>
            </p:cNvSpPr>
            <p:nvPr userDrawn="1"/>
          </p:nvSpPr>
          <p:spPr bwMode="auto">
            <a:xfrm>
              <a:off x="3914775" y="2711450"/>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rial" charset="0"/>
                <a:cs typeface="Arial" charset="0"/>
              </a:endParaRPr>
            </a:p>
          </p:txBody>
        </p:sp>
      </p:grpSp>
      <p:sp>
        <p:nvSpPr>
          <p:cNvPr id="4"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7380356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2_Title Opening Slide">
    <p:spTree>
      <p:nvGrpSpPr>
        <p:cNvPr id="1" name=""/>
        <p:cNvGrpSpPr/>
        <p:nvPr/>
      </p:nvGrpSpPr>
      <p:grpSpPr>
        <a:xfrm>
          <a:off x="0" y="0"/>
          <a:ext cx="0" cy="0"/>
          <a:chOff x="0" y="0"/>
          <a:chExt cx="0" cy="0"/>
        </a:xfrm>
      </p:grpSpPr>
      <p:sp>
        <p:nvSpPr>
          <p:cNvPr id="11" name="Rectangle 10"/>
          <p:cNvSpPr/>
          <p:nvPr userDrawn="1"/>
        </p:nvSpPr>
        <p:spPr>
          <a:xfrm>
            <a:off x="1" y="1"/>
            <a:ext cx="246017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3"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02626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1_Title Opening Slide">
    <p:spTree>
      <p:nvGrpSpPr>
        <p:cNvPr id="1" name=""/>
        <p:cNvGrpSpPr/>
        <p:nvPr/>
      </p:nvGrpSpPr>
      <p:grpSpPr>
        <a:xfrm>
          <a:off x="0" y="0"/>
          <a:ext cx="0" cy="0"/>
          <a:chOff x="0" y="0"/>
          <a:chExt cx="0" cy="0"/>
        </a:xfrm>
      </p:grpSpPr>
      <p:sp>
        <p:nvSpPr>
          <p:cNvPr id="14" name="Rectangle 13"/>
          <p:cNvSpPr/>
          <p:nvPr userDrawn="1"/>
        </p:nvSpPr>
        <p:spPr>
          <a:xfrm>
            <a:off x="1" y="1"/>
            <a:ext cx="246017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userDrawn="1"/>
        </p:nvGrpSpPr>
        <p:grpSpPr>
          <a:xfrm>
            <a:off x="1023144" y="203993"/>
            <a:ext cx="1487488" cy="6445252"/>
            <a:chOff x="1023144" y="203993"/>
            <a:chExt cx="1487488" cy="6445252"/>
          </a:xfrm>
          <a:solidFill>
            <a:schemeClr val="bg1"/>
          </a:solidFill>
        </p:grpSpPr>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grpSp>
      <p:sp>
        <p:nvSpPr>
          <p:cNvPr id="13"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312230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Title Opening Slide">
    <p:spTree>
      <p:nvGrpSpPr>
        <p:cNvPr id="1" name=""/>
        <p:cNvGrpSpPr/>
        <p:nvPr/>
      </p:nvGrpSpPr>
      <p:grpSpPr>
        <a:xfrm>
          <a:off x="0" y="0"/>
          <a:ext cx="0" cy="0"/>
          <a:chOff x="0" y="0"/>
          <a:chExt cx="0" cy="0"/>
        </a:xfrm>
      </p:grpSpPr>
      <p:sp>
        <p:nvSpPr>
          <p:cNvPr id="15" name="Rectangle 14"/>
          <p:cNvSpPr/>
          <p:nvPr userDrawn="1"/>
        </p:nvSpPr>
        <p:spPr>
          <a:xfrm>
            <a:off x="1" y="1"/>
            <a:ext cx="246017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4"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87463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4_Title Opening Slide">
    <p:spTree>
      <p:nvGrpSpPr>
        <p:cNvPr id="1" name=""/>
        <p:cNvGrpSpPr/>
        <p:nvPr/>
      </p:nvGrpSpPr>
      <p:grpSpPr>
        <a:xfrm>
          <a:off x="0" y="0"/>
          <a:ext cx="0" cy="0"/>
          <a:chOff x="0" y="0"/>
          <a:chExt cx="0" cy="0"/>
        </a:xfrm>
      </p:grpSpPr>
      <p:sp>
        <p:nvSpPr>
          <p:cNvPr id="14" name="Rectangle 13"/>
          <p:cNvSpPr/>
          <p:nvPr userDrawn="1"/>
        </p:nvSpPr>
        <p:spPr>
          <a:xfrm>
            <a:off x="1" y="1"/>
            <a:ext cx="246017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2"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45965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7_Title Opening Slide">
    <p:spTree>
      <p:nvGrpSpPr>
        <p:cNvPr id="1" name=""/>
        <p:cNvGrpSpPr/>
        <p:nvPr/>
      </p:nvGrpSpPr>
      <p:grpSpPr>
        <a:xfrm>
          <a:off x="0" y="0"/>
          <a:ext cx="0" cy="0"/>
          <a:chOff x="0" y="0"/>
          <a:chExt cx="0" cy="0"/>
        </a:xfrm>
      </p:grpSpPr>
      <p:sp>
        <p:nvSpPr>
          <p:cNvPr id="15" name="Rectangle 14"/>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userDrawn="1"/>
        </p:nvSpPr>
        <p:spPr>
          <a:xfrm>
            <a:off x="1" y="1"/>
            <a:ext cx="246017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2"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409321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283152" cy="36004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t>YOUR TITLE HERE</a:t>
            </a:r>
          </a:p>
        </p:txBody>
      </p:sp>
      <p:sp>
        <p:nvSpPr>
          <p:cNvPr id="5" name="Slide Number Placeholder 21"/>
          <p:cNvSpPr>
            <a:spLocks noGrp="1"/>
          </p:cNvSpPr>
          <p:nvPr>
            <p:ph type="sldNum" sz="quarter" idx="11"/>
          </p:nvPr>
        </p:nvSpPr>
        <p:spPr/>
        <p:txBody>
          <a:bodyPr/>
          <a:lstStyle>
            <a:lvl1pPr>
              <a:defRPr/>
            </a:lvl1pPr>
          </a:lstStyle>
          <a:p>
            <a:fld id="{00F340B1-AB28-4E73-A38A-44A13A6981B3}" type="slidenum">
              <a:rPr lang="en-US"/>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8_Title Opening Slide">
    <p:spTree>
      <p:nvGrpSpPr>
        <p:cNvPr id="1" name=""/>
        <p:cNvGrpSpPr/>
        <p:nvPr/>
      </p:nvGrpSpPr>
      <p:grpSpPr>
        <a:xfrm>
          <a:off x="0" y="0"/>
          <a:ext cx="0" cy="0"/>
          <a:chOff x="0" y="0"/>
          <a:chExt cx="0" cy="0"/>
        </a:xfrm>
      </p:grpSpPr>
      <p:sp>
        <p:nvSpPr>
          <p:cNvPr id="14" name="Rectangle 13"/>
          <p:cNvSpPr/>
          <p:nvPr userDrawn="1"/>
        </p:nvSpPr>
        <p:spPr>
          <a:xfrm>
            <a:off x="1" y="1"/>
            <a:ext cx="24601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625812" y="0"/>
            <a:ext cx="651660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6"/>
          <p:cNvSpPr>
            <a:spLocks noEditPoints="1"/>
          </p:cNvSpPr>
          <p:nvPr userDrawn="1"/>
        </p:nvSpPr>
        <p:spPr bwMode="auto">
          <a:xfrm rot="5400000">
            <a:off x="1225550" y="30162"/>
            <a:ext cx="1082675" cy="1430338"/>
          </a:xfrm>
          <a:custGeom>
            <a:avLst/>
            <a:gdLst>
              <a:gd name="T0" fmla="*/ 259 w 682"/>
              <a:gd name="T1" fmla="*/ 0 h 901"/>
              <a:gd name="T2" fmla="*/ 444 w 682"/>
              <a:gd name="T3" fmla="*/ 0 h 901"/>
              <a:gd name="T4" fmla="*/ 682 w 682"/>
              <a:gd name="T5" fmla="*/ 901 h 901"/>
              <a:gd name="T6" fmla="*/ 532 w 682"/>
              <a:gd name="T7" fmla="*/ 901 h 901"/>
              <a:gd name="T8" fmla="*/ 475 w 682"/>
              <a:gd name="T9" fmla="*/ 681 h 901"/>
              <a:gd name="T10" fmla="*/ 211 w 682"/>
              <a:gd name="T11" fmla="*/ 681 h 901"/>
              <a:gd name="T12" fmla="*/ 154 w 682"/>
              <a:gd name="T13" fmla="*/ 901 h 901"/>
              <a:gd name="T14" fmla="*/ 0 w 682"/>
              <a:gd name="T15" fmla="*/ 901 h 901"/>
              <a:gd name="T16" fmla="*/ 259 w 682"/>
              <a:gd name="T17" fmla="*/ 0 h 901"/>
              <a:gd name="T18" fmla="*/ 453 w 682"/>
              <a:gd name="T19" fmla="*/ 567 h 901"/>
              <a:gd name="T20" fmla="*/ 347 w 682"/>
              <a:gd name="T21" fmla="*/ 118 h 901"/>
              <a:gd name="T22" fmla="*/ 347 w 682"/>
              <a:gd name="T23" fmla="*/ 118 h 901"/>
              <a:gd name="T24" fmla="*/ 237 w 682"/>
              <a:gd name="T25" fmla="*/ 567 h 901"/>
              <a:gd name="T26" fmla="*/ 453 w 682"/>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901">
                <a:moveTo>
                  <a:pt x="259" y="0"/>
                </a:moveTo>
                <a:lnTo>
                  <a:pt x="444" y="0"/>
                </a:lnTo>
                <a:lnTo>
                  <a:pt x="682" y="901"/>
                </a:lnTo>
                <a:lnTo>
                  <a:pt x="532" y="901"/>
                </a:lnTo>
                <a:lnTo>
                  <a:pt x="475" y="681"/>
                </a:lnTo>
                <a:lnTo>
                  <a:pt x="211" y="681"/>
                </a:lnTo>
                <a:lnTo>
                  <a:pt x="154" y="901"/>
                </a:lnTo>
                <a:lnTo>
                  <a:pt x="0" y="901"/>
                </a:lnTo>
                <a:lnTo>
                  <a:pt x="259" y="0"/>
                </a:lnTo>
                <a:close/>
                <a:moveTo>
                  <a:pt x="453" y="567"/>
                </a:moveTo>
                <a:lnTo>
                  <a:pt x="347" y="118"/>
                </a:lnTo>
                <a:lnTo>
                  <a:pt x="347" y="118"/>
                </a:lnTo>
                <a:lnTo>
                  <a:pt x="237" y="567"/>
                </a:lnTo>
                <a:lnTo>
                  <a:pt x="453"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7" name="Freeform 7"/>
          <p:cNvSpPr>
            <a:spLocks/>
          </p:cNvSpPr>
          <p:nvPr userDrawn="1"/>
        </p:nvSpPr>
        <p:spPr bwMode="auto">
          <a:xfrm rot="5400000">
            <a:off x="1309688" y="1069975"/>
            <a:ext cx="914400" cy="1487488"/>
          </a:xfrm>
          <a:custGeom>
            <a:avLst/>
            <a:gdLst>
              <a:gd name="T0" fmla="*/ 106 w 131"/>
              <a:gd name="T1" fmla="*/ 185 h 213"/>
              <a:gd name="T2" fmla="*/ 106 w 131"/>
              <a:gd name="T3" fmla="*/ 185 h 213"/>
              <a:gd name="T4" fmla="*/ 89 w 131"/>
              <a:gd name="T5" fmla="*/ 206 h 213"/>
              <a:gd name="T6" fmla="*/ 61 w 131"/>
              <a:gd name="T7" fmla="*/ 213 h 213"/>
              <a:gd name="T8" fmla="*/ 32 w 131"/>
              <a:gd name="T9" fmla="*/ 207 h 213"/>
              <a:gd name="T10" fmla="*/ 13 w 131"/>
              <a:gd name="T11" fmla="*/ 187 h 213"/>
              <a:gd name="T12" fmla="*/ 3 w 131"/>
              <a:gd name="T13" fmla="*/ 154 h 213"/>
              <a:gd name="T14" fmla="*/ 0 w 131"/>
              <a:gd name="T15" fmla="*/ 106 h 213"/>
              <a:gd name="T16" fmla="*/ 16 w 131"/>
              <a:gd name="T17" fmla="*/ 25 h 213"/>
              <a:gd name="T18" fmla="*/ 68 w 131"/>
              <a:gd name="T19" fmla="*/ 0 h 213"/>
              <a:gd name="T20" fmla="*/ 99 w 131"/>
              <a:gd name="T21" fmla="*/ 6 h 213"/>
              <a:gd name="T22" fmla="*/ 117 w 131"/>
              <a:gd name="T23" fmla="*/ 22 h 213"/>
              <a:gd name="T24" fmla="*/ 126 w 131"/>
              <a:gd name="T25" fmla="*/ 42 h 213"/>
              <a:gd name="T26" fmla="*/ 128 w 131"/>
              <a:gd name="T27" fmla="*/ 59 h 213"/>
              <a:gd name="T28" fmla="*/ 128 w 131"/>
              <a:gd name="T29" fmla="*/ 63 h 213"/>
              <a:gd name="T30" fmla="*/ 97 w 131"/>
              <a:gd name="T31" fmla="*/ 63 h 213"/>
              <a:gd name="T32" fmla="*/ 97 w 131"/>
              <a:gd name="T33" fmla="*/ 58 h 213"/>
              <a:gd name="T34" fmla="*/ 96 w 131"/>
              <a:gd name="T35" fmla="*/ 46 h 213"/>
              <a:gd name="T36" fmla="*/ 91 w 131"/>
              <a:gd name="T37" fmla="*/ 35 h 213"/>
              <a:gd name="T38" fmla="*/ 82 w 131"/>
              <a:gd name="T39" fmla="*/ 27 h 213"/>
              <a:gd name="T40" fmla="*/ 68 w 131"/>
              <a:gd name="T41" fmla="*/ 24 h 213"/>
              <a:gd name="T42" fmla="*/ 53 w 131"/>
              <a:gd name="T43" fmla="*/ 28 h 213"/>
              <a:gd name="T44" fmla="*/ 42 w 131"/>
              <a:gd name="T45" fmla="*/ 40 h 213"/>
              <a:gd name="T46" fmla="*/ 35 w 131"/>
              <a:gd name="T47" fmla="*/ 65 h 213"/>
              <a:gd name="T48" fmla="*/ 32 w 131"/>
              <a:gd name="T49" fmla="*/ 106 h 213"/>
              <a:gd name="T50" fmla="*/ 34 w 131"/>
              <a:gd name="T51" fmla="*/ 146 h 213"/>
              <a:gd name="T52" fmla="*/ 41 w 131"/>
              <a:gd name="T53" fmla="*/ 172 h 213"/>
              <a:gd name="T54" fmla="*/ 51 w 131"/>
              <a:gd name="T55" fmla="*/ 185 h 213"/>
              <a:gd name="T56" fmla="*/ 66 w 131"/>
              <a:gd name="T57" fmla="*/ 188 h 213"/>
              <a:gd name="T58" fmla="*/ 92 w 131"/>
              <a:gd name="T59" fmla="*/ 174 h 213"/>
              <a:gd name="T60" fmla="*/ 100 w 131"/>
              <a:gd name="T61" fmla="*/ 126 h 213"/>
              <a:gd name="T62" fmla="*/ 65 w 131"/>
              <a:gd name="T63" fmla="*/ 126 h 213"/>
              <a:gd name="T64" fmla="*/ 65 w 131"/>
              <a:gd name="T65" fmla="*/ 101 h 213"/>
              <a:gd name="T66" fmla="*/ 131 w 131"/>
              <a:gd name="T67" fmla="*/ 101 h 213"/>
              <a:gd name="T68" fmla="*/ 131 w 131"/>
              <a:gd name="T69" fmla="*/ 209 h 213"/>
              <a:gd name="T70" fmla="*/ 106 w 131"/>
              <a:gd name="T71" fmla="*/ 209 h 213"/>
              <a:gd name="T72" fmla="*/ 106 w 131"/>
              <a:gd name="T73" fmla="*/ 18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1" h="213">
                <a:moveTo>
                  <a:pt x="106" y="185"/>
                </a:moveTo>
                <a:cubicBezTo>
                  <a:pt x="106" y="185"/>
                  <a:pt x="106" y="185"/>
                  <a:pt x="106" y="185"/>
                </a:cubicBezTo>
                <a:cubicBezTo>
                  <a:pt x="101" y="195"/>
                  <a:pt x="96" y="202"/>
                  <a:pt x="89" y="206"/>
                </a:cubicBezTo>
                <a:cubicBezTo>
                  <a:pt x="82" y="211"/>
                  <a:pt x="73" y="213"/>
                  <a:pt x="61" y="213"/>
                </a:cubicBezTo>
                <a:cubicBezTo>
                  <a:pt x="49" y="213"/>
                  <a:pt x="40" y="211"/>
                  <a:pt x="32" y="207"/>
                </a:cubicBezTo>
                <a:cubicBezTo>
                  <a:pt x="24" y="203"/>
                  <a:pt x="18" y="196"/>
                  <a:pt x="13" y="187"/>
                </a:cubicBezTo>
                <a:cubicBezTo>
                  <a:pt x="8" y="178"/>
                  <a:pt x="5" y="167"/>
                  <a:pt x="3" y="154"/>
                </a:cubicBezTo>
                <a:cubicBezTo>
                  <a:pt x="1" y="141"/>
                  <a:pt x="0" y="125"/>
                  <a:pt x="0" y="106"/>
                </a:cubicBezTo>
                <a:cubicBezTo>
                  <a:pt x="0" y="70"/>
                  <a:pt x="5" y="43"/>
                  <a:pt x="16" y="25"/>
                </a:cubicBezTo>
                <a:cubicBezTo>
                  <a:pt x="27" y="8"/>
                  <a:pt x="44" y="0"/>
                  <a:pt x="68" y="0"/>
                </a:cubicBezTo>
                <a:cubicBezTo>
                  <a:pt x="81" y="0"/>
                  <a:pt x="91" y="2"/>
                  <a:pt x="99" y="6"/>
                </a:cubicBezTo>
                <a:cubicBezTo>
                  <a:pt x="107" y="11"/>
                  <a:pt x="113" y="16"/>
                  <a:pt x="117" y="22"/>
                </a:cubicBezTo>
                <a:cubicBezTo>
                  <a:pt x="122" y="28"/>
                  <a:pt x="124" y="35"/>
                  <a:pt x="126" y="42"/>
                </a:cubicBezTo>
                <a:cubicBezTo>
                  <a:pt x="127" y="49"/>
                  <a:pt x="128" y="54"/>
                  <a:pt x="128" y="59"/>
                </a:cubicBezTo>
                <a:cubicBezTo>
                  <a:pt x="128" y="63"/>
                  <a:pt x="128" y="63"/>
                  <a:pt x="128" y="63"/>
                </a:cubicBezTo>
                <a:cubicBezTo>
                  <a:pt x="97" y="63"/>
                  <a:pt x="97" y="63"/>
                  <a:pt x="97" y="63"/>
                </a:cubicBezTo>
                <a:cubicBezTo>
                  <a:pt x="97" y="58"/>
                  <a:pt x="97" y="58"/>
                  <a:pt x="97" y="58"/>
                </a:cubicBezTo>
                <a:cubicBezTo>
                  <a:pt x="97" y="54"/>
                  <a:pt x="97" y="50"/>
                  <a:pt x="96" y="46"/>
                </a:cubicBezTo>
                <a:cubicBezTo>
                  <a:pt x="95" y="42"/>
                  <a:pt x="93" y="39"/>
                  <a:pt x="91" y="35"/>
                </a:cubicBezTo>
                <a:cubicBezTo>
                  <a:pt x="89" y="32"/>
                  <a:pt x="86" y="29"/>
                  <a:pt x="82" y="27"/>
                </a:cubicBezTo>
                <a:cubicBezTo>
                  <a:pt x="78" y="25"/>
                  <a:pt x="74" y="24"/>
                  <a:pt x="68" y="24"/>
                </a:cubicBezTo>
                <a:cubicBezTo>
                  <a:pt x="62" y="24"/>
                  <a:pt x="57" y="25"/>
                  <a:pt x="53" y="28"/>
                </a:cubicBezTo>
                <a:cubicBezTo>
                  <a:pt x="48" y="30"/>
                  <a:pt x="44" y="34"/>
                  <a:pt x="42" y="40"/>
                </a:cubicBezTo>
                <a:cubicBezTo>
                  <a:pt x="39" y="46"/>
                  <a:pt x="36" y="55"/>
                  <a:pt x="35" y="65"/>
                </a:cubicBezTo>
                <a:cubicBezTo>
                  <a:pt x="33" y="76"/>
                  <a:pt x="32" y="89"/>
                  <a:pt x="32" y="106"/>
                </a:cubicBezTo>
                <a:cubicBezTo>
                  <a:pt x="32" y="122"/>
                  <a:pt x="33" y="136"/>
                  <a:pt x="34" y="146"/>
                </a:cubicBezTo>
                <a:cubicBezTo>
                  <a:pt x="36" y="157"/>
                  <a:pt x="38" y="166"/>
                  <a:pt x="41" y="172"/>
                </a:cubicBezTo>
                <a:cubicBezTo>
                  <a:pt x="43" y="178"/>
                  <a:pt x="47" y="182"/>
                  <a:pt x="51" y="185"/>
                </a:cubicBezTo>
                <a:cubicBezTo>
                  <a:pt x="55" y="187"/>
                  <a:pt x="60" y="188"/>
                  <a:pt x="66" y="188"/>
                </a:cubicBezTo>
                <a:cubicBezTo>
                  <a:pt x="78" y="189"/>
                  <a:pt x="87" y="184"/>
                  <a:pt x="92" y="174"/>
                </a:cubicBezTo>
                <a:cubicBezTo>
                  <a:pt x="97" y="164"/>
                  <a:pt x="100" y="148"/>
                  <a:pt x="100" y="126"/>
                </a:cubicBezTo>
                <a:cubicBezTo>
                  <a:pt x="65" y="126"/>
                  <a:pt x="65" y="126"/>
                  <a:pt x="65" y="126"/>
                </a:cubicBezTo>
                <a:cubicBezTo>
                  <a:pt x="65" y="101"/>
                  <a:pt x="65" y="101"/>
                  <a:pt x="65" y="101"/>
                </a:cubicBezTo>
                <a:cubicBezTo>
                  <a:pt x="131" y="101"/>
                  <a:pt x="131" y="101"/>
                  <a:pt x="131" y="101"/>
                </a:cubicBezTo>
                <a:cubicBezTo>
                  <a:pt x="131" y="209"/>
                  <a:pt x="131" y="209"/>
                  <a:pt x="131" y="209"/>
                </a:cubicBezTo>
                <a:cubicBezTo>
                  <a:pt x="106" y="209"/>
                  <a:pt x="106" y="209"/>
                  <a:pt x="106" y="209"/>
                </a:cubicBezTo>
                <a:lnTo>
                  <a:pt x="106" y="18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8" name="Freeform 8"/>
          <p:cNvSpPr>
            <a:spLocks/>
          </p:cNvSpPr>
          <p:nvPr userDrawn="1"/>
        </p:nvSpPr>
        <p:spPr bwMode="auto">
          <a:xfrm rot="5400000">
            <a:off x="1368425" y="2149475"/>
            <a:ext cx="796925" cy="1430338"/>
          </a:xfrm>
          <a:custGeom>
            <a:avLst/>
            <a:gdLst>
              <a:gd name="T0" fmla="*/ 0 w 502"/>
              <a:gd name="T1" fmla="*/ 0 h 901"/>
              <a:gd name="T2" fmla="*/ 488 w 502"/>
              <a:gd name="T3" fmla="*/ 0 h 901"/>
              <a:gd name="T4" fmla="*/ 488 w 502"/>
              <a:gd name="T5" fmla="*/ 118 h 901"/>
              <a:gd name="T6" fmla="*/ 145 w 502"/>
              <a:gd name="T7" fmla="*/ 118 h 901"/>
              <a:gd name="T8" fmla="*/ 145 w 502"/>
              <a:gd name="T9" fmla="*/ 369 h 901"/>
              <a:gd name="T10" fmla="*/ 471 w 502"/>
              <a:gd name="T11" fmla="*/ 369 h 901"/>
              <a:gd name="T12" fmla="*/ 471 w 502"/>
              <a:gd name="T13" fmla="*/ 492 h 901"/>
              <a:gd name="T14" fmla="*/ 145 w 502"/>
              <a:gd name="T15" fmla="*/ 492 h 901"/>
              <a:gd name="T16" fmla="*/ 145 w 502"/>
              <a:gd name="T17" fmla="*/ 783 h 901"/>
              <a:gd name="T18" fmla="*/ 502 w 502"/>
              <a:gd name="T19" fmla="*/ 783 h 901"/>
              <a:gd name="T20" fmla="*/ 502 w 502"/>
              <a:gd name="T21" fmla="*/ 901 h 901"/>
              <a:gd name="T22" fmla="*/ 0 w 502"/>
              <a:gd name="T23" fmla="*/ 901 h 901"/>
              <a:gd name="T24" fmla="*/ 0 w 502"/>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901">
                <a:moveTo>
                  <a:pt x="0" y="0"/>
                </a:moveTo>
                <a:lnTo>
                  <a:pt x="488" y="0"/>
                </a:lnTo>
                <a:lnTo>
                  <a:pt x="488" y="118"/>
                </a:lnTo>
                <a:lnTo>
                  <a:pt x="145" y="118"/>
                </a:lnTo>
                <a:lnTo>
                  <a:pt x="145" y="369"/>
                </a:lnTo>
                <a:lnTo>
                  <a:pt x="471" y="369"/>
                </a:lnTo>
                <a:lnTo>
                  <a:pt x="471" y="492"/>
                </a:lnTo>
                <a:lnTo>
                  <a:pt x="145" y="492"/>
                </a:lnTo>
                <a:lnTo>
                  <a:pt x="145" y="783"/>
                </a:lnTo>
                <a:lnTo>
                  <a:pt x="502" y="783"/>
                </a:lnTo>
                <a:lnTo>
                  <a:pt x="502"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9" name="Freeform 9"/>
          <p:cNvSpPr>
            <a:spLocks/>
          </p:cNvSpPr>
          <p:nvPr userDrawn="1"/>
        </p:nvSpPr>
        <p:spPr bwMode="auto">
          <a:xfrm rot="5400000">
            <a:off x="1309688" y="3179763"/>
            <a:ext cx="914400" cy="1430338"/>
          </a:xfrm>
          <a:custGeom>
            <a:avLst/>
            <a:gdLst>
              <a:gd name="T0" fmla="*/ 0 w 576"/>
              <a:gd name="T1" fmla="*/ 0 h 901"/>
              <a:gd name="T2" fmla="*/ 176 w 576"/>
              <a:gd name="T3" fmla="*/ 0 h 901"/>
              <a:gd name="T4" fmla="*/ 435 w 576"/>
              <a:gd name="T5" fmla="*/ 673 h 901"/>
              <a:gd name="T6" fmla="*/ 440 w 576"/>
              <a:gd name="T7" fmla="*/ 673 h 901"/>
              <a:gd name="T8" fmla="*/ 440 w 576"/>
              <a:gd name="T9" fmla="*/ 0 h 901"/>
              <a:gd name="T10" fmla="*/ 576 w 576"/>
              <a:gd name="T11" fmla="*/ 0 h 901"/>
              <a:gd name="T12" fmla="*/ 576 w 576"/>
              <a:gd name="T13" fmla="*/ 901 h 901"/>
              <a:gd name="T14" fmla="*/ 400 w 576"/>
              <a:gd name="T15" fmla="*/ 901 h 901"/>
              <a:gd name="T16" fmla="*/ 136 w 576"/>
              <a:gd name="T17" fmla="*/ 211 h 901"/>
              <a:gd name="T18" fmla="*/ 136 w 576"/>
              <a:gd name="T19" fmla="*/ 211 h 901"/>
              <a:gd name="T20" fmla="*/ 136 w 576"/>
              <a:gd name="T21" fmla="*/ 901 h 901"/>
              <a:gd name="T22" fmla="*/ 0 w 576"/>
              <a:gd name="T23" fmla="*/ 901 h 901"/>
              <a:gd name="T24" fmla="*/ 0 w 576"/>
              <a:gd name="T2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01">
                <a:moveTo>
                  <a:pt x="0" y="0"/>
                </a:moveTo>
                <a:lnTo>
                  <a:pt x="176" y="0"/>
                </a:lnTo>
                <a:lnTo>
                  <a:pt x="435" y="673"/>
                </a:lnTo>
                <a:lnTo>
                  <a:pt x="440" y="673"/>
                </a:lnTo>
                <a:lnTo>
                  <a:pt x="440" y="0"/>
                </a:lnTo>
                <a:lnTo>
                  <a:pt x="576" y="0"/>
                </a:lnTo>
                <a:lnTo>
                  <a:pt x="576" y="901"/>
                </a:lnTo>
                <a:lnTo>
                  <a:pt x="400" y="901"/>
                </a:lnTo>
                <a:lnTo>
                  <a:pt x="136" y="211"/>
                </a:lnTo>
                <a:lnTo>
                  <a:pt x="136" y="211"/>
                </a:lnTo>
                <a:lnTo>
                  <a:pt x="136" y="901"/>
                </a:lnTo>
                <a:lnTo>
                  <a:pt x="0" y="901"/>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0" name="Freeform 10"/>
          <p:cNvSpPr>
            <a:spLocks noEditPoints="1"/>
          </p:cNvSpPr>
          <p:nvPr userDrawn="1"/>
        </p:nvSpPr>
        <p:spPr bwMode="auto">
          <a:xfrm rot="5400000">
            <a:off x="1309688" y="4332288"/>
            <a:ext cx="914400" cy="1430338"/>
          </a:xfrm>
          <a:custGeom>
            <a:avLst/>
            <a:gdLst>
              <a:gd name="T0" fmla="*/ 0 w 131"/>
              <a:gd name="T1" fmla="*/ 0 h 205"/>
              <a:gd name="T2" fmla="*/ 58 w 131"/>
              <a:gd name="T3" fmla="*/ 0 h 205"/>
              <a:gd name="T4" fmla="*/ 97 w 131"/>
              <a:gd name="T5" fmla="*/ 7 h 205"/>
              <a:gd name="T6" fmla="*/ 119 w 131"/>
              <a:gd name="T7" fmla="*/ 28 h 205"/>
              <a:gd name="T8" fmla="*/ 129 w 131"/>
              <a:gd name="T9" fmla="*/ 61 h 205"/>
              <a:gd name="T10" fmla="*/ 131 w 131"/>
              <a:gd name="T11" fmla="*/ 102 h 205"/>
              <a:gd name="T12" fmla="*/ 129 w 131"/>
              <a:gd name="T13" fmla="*/ 144 h 205"/>
              <a:gd name="T14" fmla="*/ 119 w 131"/>
              <a:gd name="T15" fmla="*/ 177 h 205"/>
              <a:gd name="T16" fmla="*/ 97 w 131"/>
              <a:gd name="T17" fmla="*/ 198 h 205"/>
              <a:gd name="T18" fmla="*/ 58 w 131"/>
              <a:gd name="T19" fmla="*/ 205 h 205"/>
              <a:gd name="T20" fmla="*/ 0 w 131"/>
              <a:gd name="T21" fmla="*/ 205 h 205"/>
              <a:gd name="T22" fmla="*/ 0 w 131"/>
              <a:gd name="T23" fmla="*/ 0 h 205"/>
              <a:gd name="T24" fmla="*/ 33 w 131"/>
              <a:gd name="T25" fmla="*/ 180 h 205"/>
              <a:gd name="T26" fmla="*/ 60 w 131"/>
              <a:gd name="T27" fmla="*/ 180 h 205"/>
              <a:gd name="T28" fmla="*/ 77 w 131"/>
              <a:gd name="T29" fmla="*/ 177 h 205"/>
              <a:gd name="T30" fmla="*/ 89 w 131"/>
              <a:gd name="T31" fmla="*/ 164 h 205"/>
              <a:gd name="T32" fmla="*/ 96 w 131"/>
              <a:gd name="T33" fmla="*/ 140 h 205"/>
              <a:gd name="T34" fmla="*/ 98 w 131"/>
              <a:gd name="T35" fmla="*/ 102 h 205"/>
              <a:gd name="T36" fmla="*/ 96 w 131"/>
              <a:gd name="T37" fmla="*/ 66 h 205"/>
              <a:gd name="T38" fmla="*/ 90 w 131"/>
              <a:gd name="T39" fmla="*/ 42 h 205"/>
              <a:gd name="T40" fmla="*/ 78 w 131"/>
              <a:gd name="T41" fmla="*/ 28 h 205"/>
              <a:gd name="T42" fmla="*/ 60 w 131"/>
              <a:gd name="T43" fmla="*/ 24 h 205"/>
              <a:gd name="T44" fmla="*/ 33 w 131"/>
              <a:gd name="T45" fmla="*/ 24 h 205"/>
              <a:gd name="T46" fmla="*/ 33 w 131"/>
              <a:gd name="T47"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05">
                <a:moveTo>
                  <a:pt x="0" y="0"/>
                </a:moveTo>
                <a:cubicBezTo>
                  <a:pt x="58" y="0"/>
                  <a:pt x="58" y="0"/>
                  <a:pt x="58" y="0"/>
                </a:cubicBezTo>
                <a:cubicBezTo>
                  <a:pt x="75" y="0"/>
                  <a:pt x="87" y="2"/>
                  <a:pt x="97" y="7"/>
                </a:cubicBezTo>
                <a:cubicBezTo>
                  <a:pt x="107" y="12"/>
                  <a:pt x="114" y="19"/>
                  <a:pt x="119" y="28"/>
                </a:cubicBezTo>
                <a:cubicBezTo>
                  <a:pt x="124" y="37"/>
                  <a:pt x="127" y="48"/>
                  <a:pt x="129" y="61"/>
                </a:cubicBezTo>
                <a:cubicBezTo>
                  <a:pt x="130" y="73"/>
                  <a:pt x="131" y="87"/>
                  <a:pt x="131" y="102"/>
                </a:cubicBezTo>
                <a:cubicBezTo>
                  <a:pt x="131" y="118"/>
                  <a:pt x="130" y="131"/>
                  <a:pt x="129" y="144"/>
                </a:cubicBezTo>
                <a:cubicBezTo>
                  <a:pt x="127" y="157"/>
                  <a:pt x="124" y="167"/>
                  <a:pt x="119" y="177"/>
                </a:cubicBezTo>
                <a:cubicBezTo>
                  <a:pt x="114" y="186"/>
                  <a:pt x="107" y="193"/>
                  <a:pt x="97" y="198"/>
                </a:cubicBezTo>
                <a:cubicBezTo>
                  <a:pt x="87" y="203"/>
                  <a:pt x="75" y="205"/>
                  <a:pt x="58" y="205"/>
                </a:cubicBezTo>
                <a:cubicBezTo>
                  <a:pt x="0" y="205"/>
                  <a:pt x="0" y="205"/>
                  <a:pt x="0" y="205"/>
                </a:cubicBezTo>
                <a:lnTo>
                  <a:pt x="0" y="0"/>
                </a:lnTo>
                <a:close/>
                <a:moveTo>
                  <a:pt x="33" y="180"/>
                </a:moveTo>
                <a:cubicBezTo>
                  <a:pt x="60" y="180"/>
                  <a:pt x="60" y="180"/>
                  <a:pt x="60" y="180"/>
                </a:cubicBezTo>
                <a:cubicBezTo>
                  <a:pt x="67" y="180"/>
                  <a:pt x="72" y="179"/>
                  <a:pt x="77" y="177"/>
                </a:cubicBezTo>
                <a:cubicBezTo>
                  <a:pt x="82" y="174"/>
                  <a:pt x="86" y="170"/>
                  <a:pt x="89" y="164"/>
                </a:cubicBezTo>
                <a:cubicBezTo>
                  <a:pt x="92" y="158"/>
                  <a:pt x="95" y="150"/>
                  <a:pt x="96" y="140"/>
                </a:cubicBezTo>
                <a:cubicBezTo>
                  <a:pt x="97" y="130"/>
                  <a:pt x="98" y="117"/>
                  <a:pt x="98" y="102"/>
                </a:cubicBezTo>
                <a:cubicBezTo>
                  <a:pt x="98" y="88"/>
                  <a:pt x="98" y="76"/>
                  <a:pt x="96" y="66"/>
                </a:cubicBezTo>
                <a:cubicBezTo>
                  <a:pt x="95" y="56"/>
                  <a:pt x="93" y="48"/>
                  <a:pt x="90" y="42"/>
                </a:cubicBezTo>
                <a:cubicBezTo>
                  <a:pt x="87" y="35"/>
                  <a:pt x="83" y="31"/>
                  <a:pt x="78" y="28"/>
                </a:cubicBezTo>
                <a:cubicBezTo>
                  <a:pt x="73" y="26"/>
                  <a:pt x="67" y="24"/>
                  <a:pt x="60" y="24"/>
                </a:cubicBezTo>
                <a:cubicBezTo>
                  <a:pt x="33" y="24"/>
                  <a:pt x="33" y="24"/>
                  <a:pt x="33" y="24"/>
                </a:cubicBezTo>
                <a:lnTo>
                  <a:pt x="33" y="18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22" name="Freeform 11"/>
          <p:cNvSpPr>
            <a:spLocks noEditPoints="1"/>
          </p:cNvSpPr>
          <p:nvPr userDrawn="1"/>
        </p:nvSpPr>
        <p:spPr bwMode="auto">
          <a:xfrm rot="5400000">
            <a:off x="1229519" y="5396707"/>
            <a:ext cx="1074738" cy="1430338"/>
          </a:xfrm>
          <a:custGeom>
            <a:avLst/>
            <a:gdLst>
              <a:gd name="T0" fmla="*/ 255 w 677"/>
              <a:gd name="T1" fmla="*/ 0 h 901"/>
              <a:gd name="T2" fmla="*/ 440 w 677"/>
              <a:gd name="T3" fmla="*/ 0 h 901"/>
              <a:gd name="T4" fmla="*/ 677 w 677"/>
              <a:gd name="T5" fmla="*/ 901 h 901"/>
              <a:gd name="T6" fmla="*/ 528 w 677"/>
              <a:gd name="T7" fmla="*/ 901 h 901"/>
              <a:gd name="T8" fmla="*/ 471 w 677"/>
              <a:gd name="T9" fmla="*/ 681 h 901"/>
              <a:gd name="T10" fmla="*/ 207 w 677"/>
              <a:gd name="T11" fmla="*/ 681 h 901"/>
              <a:gd name="T12" fmla="*/ 149 w 677"/>
              <a:gd name="T13" fmla="*/ 901 h 901"/>
              <a:gd name="T14" fmla="*/ 0 w 677"/>
              <a:gd name="T15" fmla="*/ 901 h 901"/>
              <a:gd name="T16" fmla="*/ 255 w 677"/>
              <a:gd name="T17" fmla="*/ 0 h 901"/>
              <a:gd name="T18" fmla="*/ 449 w 677"/>
              <a:gd name="T19" fmla="*/ 567 h 901"/>
              <a:gd name="T20" fmla="*/ 343 w 677"/>
              <a:gd name="T21" fmla="*/ 118 h 901"/>
              <a:gd name="T22" fmla="*/ 343 w 677"/>
              <a:gd name="T23" fmla="*/ 118 h 901"/>
              <a:gd name="T24" fmla="*/ 233 w 677"/>
              <a:gd name="T25" fmla="*/ 567 h 901"/>
              <a:gd name="T26" fmla="*/ 449 w 677"/>
              <a:gd name="T27" fmla="*/ 567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7" h="901">
                <a:moveTo>
                  <a:pt x="255" y="0"/>
                </a:moveTo>
                <a:lnTo>
                  <a:pt x="440" y="0"/>
                </a:lnTo>
                <a:lnTo>
                  <a:pt x="677" y="901"/>
                </a:lnTo>
                <a:lnTo>
                  <a:pt x="528" y="901"/>
                </a:lnTo>
                <a:lnTo>
                  <a:pt x="471" y="681"/>
                </a:lnTo>
                <a:lnTo>
                  <a:pt x="207" y="681"/>
                </a:lnTo>
                <a:lnTo>
                  <a:pt x="149" y="901"/>
                </a:lnTo>
                <a:lnTo>
                  <a:pt x="0" y="901"/>
                </a:lnTo>
                <a:lnTo>
                  <a:pt x="255" y="0"/>
                </a:lnTo>
                <a:close/>
                <a:moveTo>
                  <a:pt x="449" y="567"/>
                </a:moveTo>
                <a:lnTo>
                  <a:pt x="343" y="118"/>
                </a:lnTo>
                <a:lnTo>
                  <a:pt x="343" y="118"/>
                </a:lnTo>
                <a:lnTo>
                  <a:pt x="233" y="567"/>
                </a:lnTo>
                <a:lnTo>
                  <a:pt x="449" y="56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prstClr val="white"/>
              </a:solidFill>
              <a:latin typeface="Arial" charset="0"/>
              <a:cs typeface="Arial" charset="0"/>
            </a:endParaRPr>
          </a:p>
        </p:txBody>
      </p:sp>
      <p:sp>
        <p:nvSpPr>
          <p:cNvPr id="12" name="Text Placeholder 3"/>
          <p:cNvSpPr>
            <a:spLocks noGrp="1"/>
          </p:cNvSpPr>
          <p:nvPr>
            <p:ph type="body" sz="quarter" idx="10"/>
          </p:nvPr>
        </p:nvSpPr>
        <p:spPr>
          <a:xfrm>
            <a:off x="2941320" y="624840"/>
            <a:ext cx="5789930" cy="5753735"/>
          </a:xfrm>
        </p:spPr>
        <p:txBody>
          <a:bodyPr lIns="0" tIns="0" rIns="0" bIns="0"/>
          <a:lstStyle>
            <a:lvl1pPr marL="0" indent="0">
              <a:lnSpc>
                <a:spcPct val="100000"/>
              </a:lnSpc>
              <a:spcBef>
                <a:spcPts val="2800"/>
              </a:spcBef>
              <a:spcAft>
                <a:spcPts val="0"/>
              </a:spcAft>
              <a:buNone/>
              <a:defRPr sz="3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9746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342900" y="1184275"/>
            <a:ext cx="846455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7" tIns="45697" rIns="91397" bIns="45697" numCol="1" anchor="t" anchorCtr="0" compatLnSpc="1">
            <a:prstTxWarp prst="textNoShape">
              <a:avLst/>
            </a:prstTxWarp>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p:txBody>
      </p:sp>
      <p:sp>
        <p:nvSpPr>
          <p:cNvPr id="6" name="Slide Number Placeholder 6"/>
          <p:cNvSpPr>
            <a:spLocks noGrp="1"/>
          </p:cNvSpPr>
          <p:nvPr>
            <p:ph type="sldNum" sz="quarter" idx="4"/>
          </p:nvPr>
        </p:nvSpPr>
        <p:spPr>
          <a:xfrm>
            <a:off x="-244475" y="6519863"/>
            <a:ext cx="611188" cy="365125"/>
          </a:xfrm>
          <a:prstGeom prst="rect">
            <a:avLst/>
          </a:prstGeom>
        </p:spPr>
        <p:txBody>
          <a:bodyPr vert="horz" wrap="square" lIns="91397" tIns="45697" rIns="91397" bIns="45697" numCol="1" anchor="ctr" anchorCtr="0" compatLnSpc="1">
            <a:prstTxWarp prst="textNoShape">
              <a:avLst/>
            </a:prstTxWarp>
          </a:bodyPr>
          <a:lstStyle>
            <a:lvl1pPr algn="r">
              <a:defRPr sz="1200" smtClean="0">
                <a:solidFill>
                  <a:srgbClr val="000000"/>
                </a:solidFill>
              </a:defRPr>
            </a:lvl1pPr>
          </a:lstStyle>
          <a:p>
            <a:pPr>
              <a:defRPr/>
            </a:pPr>
            <a:fld id="{162E4A84-A8F2-424A-AAF2-679D4EB18637}" type="slidenum">
              <a:rPr lang="en-US"/>
              <a:pPr>
                <a:defRPr/>
              </a:pPr>
              <a:t>‹#›</a:t>
            </a:fld>
            <a:endParaRPr lang="en-US"/>
          </a:p>
        </p:txBody>
      </p:sp>
      <p:sp>
        <p:nvSpPr>
          <p:cNvPr id="5" name="Rectangle 25"/>
          <p:cNvSpPr>
            <a:spLocks noGrp="1" noChangeArrowheads="1"/>
          </p:cNvSpPr>
          <p:nvPr>
            <p:ph type="title"/>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Short Title Here</a:t>
            </a:r>
          </a:p>
        </p:txBody>
      </p:sp>
    </p:spTree>
    <p:extLst>
      <p:ext uri="{BB962C8B-B14F-4D97-AF65-F5344CB8AC3E}">
        <p14:creationId xmlns:p14="http://schemas.microsoft.com/office/powerpoint/2010/main" val="422581860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Content slide">
    <p:bg>
      <p:bgPr>
        <a:solidFill>
          <a:schemeClr val="tx1"/>
        </a:solidFill>
        <a:effectLst/>
      </p:bgPr>
    </p:bg>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342900" y="1184275"/>
            <a:ext cx="846455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7" tIns="45697" rIns="91397" bIns="45697" numCol="1" anchor="t" anchorCtr="0" compatLnSpc="1">
            <a:prstTxWarp prst="textNoShape">
              <a:avLst/>
            </a:prstTxWarp>
          </a:bodyPr>
          <a:lstStyle>
            <a:lvl1pPr>
              <a:defRPr lang="en-US" dirty="0" smtClean="0">
                <a:solidFill>
                  <a:schemeClr val="bg1"/>
                </a:solidFill>
              </a:defRPr>
            </a:lvl1pPr>
            <a:lvl2pPr>
              <a:defRPr lang="en-US" dirty="0" smtClean="0">
                <a:solidFill>
                  <a:schemeClr val="bg1">
                    <a:lumMod val="85000"/>
                  </a:schemeClr>
                </a:solidFill>
              </a:defRPr>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p:txBody>
      </p:sp>
      <p:sp>
        <p:nvSpPr>
          <p:cNvPr id="6" name="Slide Number Placeholder 6"/>
          <p:cNvSpPr>
            <a:spLocks noGrp="1"/>
          </p:cNvSpPr>
          <p:nvPr>
            <p:ph type="sldNum" sz="quarter" idx="4"/>
          </p:nvPr>
        </p:nvSpPr>
        <p:spPr>
          <a:xfrm>
            <a:off x="-244475" y="6519863"/>
            <a:ext cx="611188" cy="365125"/>
          </a:xfrm>
          <a:prstGeom prst="rect">
            <a:avLst/>
          </a:prstGeom>
        </p:spPr>
        <p:txBody>
          <a:bodyPr vert="horz" wrap="square" lIns="91397" tIns="45697" rIns="91397" bIns="45697" numCol="1" anchor="ctr" anchorCtr="0" compatLnSpc="1">
            <a:prstTxWarp prst="textNoShape">
              <a:avLst/>
            </a:prstTxWarp>
          </a:bodyPr>
          <a:lstStyle>
            <a:lvl1pPr algn="r">
              <a:defRPr sz="1200" smtClean="0">
                <a:solidFill>
                  <a:srgbClr val="000000"/>
                </a:solidFill>
              </a:defRPr>
            </a:lvl1pPr>
          </a:lstStyle>
          <a:p>
            <a:pPr>
              <a:defRPr/>
            </a:pPr>
            <a:fld id="{162E4A84-A8F2-424A-AAF2-679D4EB18637}" type="slidenum">
              <a:rPr lang="en-US"/>
              <a:pPr>
                <a:defRPr/>
              </a:pPr>
              <a:t>‹#›</a:t>
            </a:fld>
            <a:endParaRPr lang="en-US"/>
          </a:p>
        </p:txBody>
      </p:sp>
      <p:sp>
        <p:nvSpPr>
          <p:cNvPr id="5" name="Rectangle 25"/>
          <p:cNvSpPr>
            <a:spLocks noGrp="1" noChangeArrowheads="1"/>
          </p:cNvSpPr>
          <p:nvPr>
            <p:ph type="title"/>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bg1"/>
                </a:solidFill>
              </a:defRPr>
            </a:lvl1pPr>
          </a:lstStyle>
          <a:p>
            <a:pPr lvl="0"/>
            <a:r>
              <a:rPr lang="en-US" dirty="0" smtClean="0"/>
              <a:t>Short Title Here</a:t>
            </a:r>
          </a:p>
        </p:txBody>
      </p:sp>
      <p:grpSp>
        <p:nvGrpSpPr>
          <p:cNvPr id="7" name="Group 6"/>
          <p:cNvGrpSpPr/>
          <p:nvPr userDrawn="1"/>
        </p:nvGrpSpPr>
        <p:grpSpPr>
          <a:xfrm>
            <a:off x="8432478" y="6569132"/>
            <a:ext cx="567937" cy="205524"/>
            <a:chOff x="6790450" y="359210"/>
            <a:chExt cx="2176366" cy="787582"/>
          </a:xfrm>
        </p:grpSpPr>
        <p:sp>
          <p:nvSpPr>
            <p:cNvPr id="8"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9"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0"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912813">
                <a:defRPr/>
              </a:pPr>
              <a:endParaRPr lang="en-US">
                <a:solidFill>
                  <a:srgbClr val="000000"/>
                </a:solidFill>
                <a:latin typeface="Arial"/>
              </a:endParaRPr>
            </a:p>
          </p:txBody>
        </p:sp>
        <p:sp>
          <p:nvSpPr>
            <p:cNvPr id="11"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2"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3"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4"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5"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grpSp>
    </p:spTree>
    <p:extLst>
      <p:ext uri="{BB962C8B-B14F-4D97-AF65-F5344CB8AC3E}">
        <p14:creationId xmlns:p14="http://schemas.microsoft.com/office/powerpoint/2010/main" val="31675671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5" name="Rectangle 4"/>
          <p:cNvSpPr/>
          <p:nvPr userDrawn="1"/>
        </p:nvSpPr>
        <p:spPr>
          <a:xfrm>
            <a:off x="0" y="0"/>
            <a:ext cx="1255059" cy="1179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7592171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slide">
    <p:spTree>
      <p:nvGrpSpPr>
        <p:cNvPr id="1" name=""/>
        <p:cNvGrpSpPr/>
        <p:nvPr/>
      </p:nvGrpSpPr>
      <p:grpSpPr>
        <a:xfrm>
          <a:off x="0" y="0"/>
          <a:ext cx="0" cy="0"/>
          <a:chOff x="0" y="0"/>
          <a:chExt cx="0" cy="0"/>
        </a:xfrm>
      </p:grpSpPr>
      <p:sp>
        <p:nvSpPr>
          <p:cNvPr id="3" name="Slide Number Placeholder 6"/>
          <p:cNvSpPr>
            <a:spLocks noGrp="1"/>
          </p:cNvSpPr>
          <p:nvPr>
            <p:ph type="sldNum" sz="quarter" idx="10"/>
          </p:nvPr>
        </p:nvSpPr>
        <p:spPr/>
        <p:txBody>
          <a:bodyPr/>
          <a:lstStyle>
            <a:lvl1pPr>
              <a:defRPr smtClean="0"/>
            </a:lvl1pPr>
          </a:lstStyle>
          <a:p>
            <a:pPr>
              <a:defRPr/>
            </a:pPr>
            <a:fld id="{D86E31C1-8C1C-4B5B-B948-A88DD594814A}" type="slidenum">
              <a:rPr lang="en-US"/>
              <a:pPr>
                <a:defRPr/>
              </a:pPr>
              <a:t>‹#›</a:t>
            </a:fld>
            <a:endParaRPr lang="en-US"/>
          </a:p>
        </p:txBody>
      </p:sp>
      <p:sp>
        <p:nvSpPr>
          <p:cNvPr id="2603" name="Rectangle 2602"/>
          <p:cNvSpPr/>
          <p:nvPr userDrawn="1"/>
        </p:nvSpPr>
        <p:spPr>
          <a:xfrm>
            <a:off x="2439" y="5868"/>
            <a:ext cx="385841" cy="1252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68947050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p:cNvSpPr/>
          <p:nvPr userDrawn="1"/>
        </p:nvSpPr>
        <p:spPr>
          <a:xfrm>
            <a:off x="0" y="0"/>
            <a:ext cx="9142413" cy="6856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813">
              <a:defRPr/>
            </a:pPr>
            <a:endParaRPr lang="en-US">
              <a:solidFill>
                <a:prstClr val="white"/>
              </a:solidFill>
            </a:endParaRPr>
          </a:p>
        </p:txBody>
      </p:sp>
    </p:spTree>
    <p:extLst>
      <p:ext uri="{BB962C8B-B14F-4D97-AF65-F5344CB8AC3E}">
        <p14:creationId xmlns:p14="http://schemas.microsoft.com/office/powerpoint/2010/main" val="3142786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2" name="Rectangle 1"/>
          <p:cNvSpPr/>
          <p:nvPr userDrawn="1"/>
        </p:nvSpPr>
        <p:spPr>
          <a:xfrm>
            <a:off x="0" y="0"/>
            <a:ext cx="317500" cy="110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userDrawn="1"/>
        </p:nvSpPr>
        <p:spPr>
          <a:xfrm>
            <a:off x="0" y="460011"/>
            <a:ext cx="9259614" cy="191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userDrawn="1"/>
        </p:nvSpPr>
        <p:spPr>
          <a:xfrm>
            <a:off x="0" y="5990301"/>
            <a:ext cx="7278704" cy="201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rot="16200000">
            <a:off x="4173169" y="3597698"/>
            <a:ext cx="6325703" cy="194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rot="16200000">
            <a:off x="-1339775" y="2888152"/>
            <a:ext cx="6325703" cy="1949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itle 8"/>
          <p:cNvSpPr>
            <a:spLocks noGrp="1"/>
          </p:cNvSpPr>
          <p:nvPr>
            <p:ph type="title" hasCustomPrompt="1"/>
          </p:nvPr>
        </p:nvSpPr>
        <p:spPr>
          <a:xfrm>
            <a:off x="1921338" y="652462"/>
            <a:ext cx="5317200" cy="5335587"/>
          </a:xfrm>
          <a:prstGeom prst="rect">
            <a:avLst/>
          </a:prstGeom>
          <a:solidFill>
            <a:schemeClr val="accent1"/>
          </a:solidFill>
          <a:ln w="9525">
            <a:noFill/>
            <a:miter lim="800000"/>
            <a:headEnd/>
            <a:tailEnd/>
          </a:ln>
        </p:spPr>
        <p:txBody>
          <a:bodyPr vert="horz" wrap="square" lIns="360000" tIns="360000" rIns="360000" bIns="360000" numCol="1" rtlCol="0" anchor="ctr" anchorCtr="1" compatLnSpc="1">
            <a:prstTxWarp prst="textNoShape">
              <a:avLst/>
            </a:prstTxWarp>
            <a:noAutofit/>
          </a:bodyPr>
          <a:lstStyle>
            <a:lvl1pPr marL="0" marR="0" indent="0" algn="l" defTabSz="914400" rtl="0" eaLnBrk="0" fontAlgn="base" latinLnBrk="0" hangingPunct="0">
              <a:lnSpc>
                <a:spcPct val="75000"/>
              </a:lnSpc>
              <a:spcBef>
                <a:spcPts val="0"/>
              </a:spcBef>
              <a:spcAft>
                <a:spcPct val="0"/>
              </a:spcAft>
              <a:buNone/>
              <a:tabLst/>
              <a:defRPr lang="en-GB" sz="4800" kern="1200" cap="all" spc="0" baseline="0">
                <a:solidFill>
                  <a:srgbClr val="FFFFFF"/>
                </a:solidFill>
                <a:latin typeface="+mj-lt"/>
                <a:ea typeface="+mn-ea"/>
                <a:cs typeface="+mn-cs"/>
              </a:defRPr>
            </a:lvl1pPr>
          </a:lstStyle>
          <a:p>
            <a:pPr marL="0" marR="0" lvl="0" indent="0" defTabSz="914400" rtl="0" eaLnBrk="0" fontAlgn="base" latinLnBrk="0" hangingPunct="0">
              <a:lnSpc>
                <a:spcPct val="75000"/>
              </a:lnSpc>
              <a:spcBef>
                <a:spcPts val="0"/>
              </a:spcBef>
              <a:spcAft>
                <a:spcPct val="0"/>
              </a:spcAft>
              <a:tabLst/>
              <a:defRPr/>
            </a:pPr>
            <a:r>
              <a:rPr lang="en-US" dirty="0" smtClean="0"/>
              <a:t>CLICK TO EDIT TEXT of divider or messaging slides</a:t>
            </a:r>
          </a:p>
        </p:txBody>
      </p:sp>
    </p:spTree>
    <p:extLst>
      <p:ext uri="{BB962C8B-B14F-4D97-AF65-F5344CB8AC3E}">
        <p14:creationId xmlns:p14="http://schemas.microsoft.com/office/powerpoint/2010/main" val="1509043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Rectangle 1"/>
          <p:cNvSpPr/>
          <p:nvPr userDrawn="1"/>
        </p:nvSpPr>
        <p:spPr>
          <a:xfrm>
            <a:off x="1" y="0"/>
            <a:ext cx="9144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pPr>
              <a:defRPr/>
            </a:pPr>
            <a:fld id="{162E4A84-A8F2-424A-AAF2-679D4EB18637}" type="slidenum">
              <a:rPr lang="en-US" smtClean="0">
                <a:solidFill>
                  <a:prstClr val="white"/>
                </a:solidFill>
              </a:rPr>
              <a:pPr>
                <a:defRPr/>
              </a:pPr>
              <a:t>‹#›</a:t>
            </a:fld>
            <a:endParaRPr lang="en-US">
              <a:solidFill>
                <a:prstClr val="white"/>
              </a:solidFill>
            </a:endParaRPr>
          </a:p>
        </p:txBody>
      </p:sp>
      <p:sp>
        <p:nvSpPr>
          <p:cNvPr id="5" name="Title 8"/>
          <p:cNvSpPr>
            <a:spLocks noGrp="1"/>
          </p:cNvSpPr>
          <p:nvPr>
            <p:ph type="title" hasCustomPrompt="1"/>
          </p:nvPr>
        </p:nvSpPr>
        <p:spPr>
          <a:xfrm>
            <a:off x="1921338" y="652462"/>
            <a:ext cx="5317200" cy="5335587"/>
          </a:xfrm>
          <a:prstGeom prst="rect">
            <a:avLst/>
          </a:prstGeom>
          <a:solidFill>
            <a:schemeClr val="accent1"/>
          </a:solidFill>
          <a:ln w="9525">
            <a:noFill/>
            <a:miter lim="800000"/>
            <a:headEnd/>
            <a:tailEnd/>
          </a:ln>
        </p:spPr>
        <p:txBody>
          <a:bodyPr vert="horz" wrap="square" lIns="360000" tIns="360000" rIns="360000" bIns="360000" numCol="1" rtlCol="0" anchor="ctr" anchorCtr="1" compatLnSpc="1">
            <a:prstTxWarp prst="textNoShape">
              <a:avLst/>
            </a:prstTxWarp>
            <a:noAutofit/>
          </a:bodyPr>
          <a:lstStyle>
            <a:lvl1pPr marL="0" marR="0" indent="0" algn="l" defTabSz="914400" rtl="0" eaLnBrk="0" fontAlgn="base" latinLnBrk="0" hangingPunct="0">
              <a:lnSpc>
                <a:spcPct val="75000"/>
              </a:lnSpc>
              <a:spcBef>
                <a:spcPts val="0"/>
              </a:spcBef>
              <a:spcAft>
                <a:spcPct val="0"/>
              </a:spcAft>
              <a:buNone/>
              <a:tabLst/>
              <a:defRPr lang="en-GB" sz="4800" kern="1200" cap="all" spc="0" baseline="0">
                <a:solidFill>
                  <a:srgbClr val="FFFFFF"/>
                </a:solidFill>
                <a:latin typeface="+mj-lt"/>
                <a:ea typeface="+mn-ea"/>
                <a:cs typeface="+mn-cs"/>
              </a:defRPr>
            </a:lvl1pPr>
          </a:lstStyle>
          <a:p>
            <a:pPr marL="0" marR="0" lvl="0" indent="0" defTabSz="914400" rtl="0" eaLnBrk="0" fontAlgn="base" latinLnBrk="0" hangingPunct="0">
              <a:lnSpc>
                <a:spcPct val="75000"/>
              </a:lnSpc>
              <a:spcBef>
                <a:spcPts val="0"/>
              </a:spcBef>
              <a:spcAft>
                <a:spcPct val="0"/>
              </a:spcAft>
              <a:tabLst/>
              <a:defRPr/>
            </a:pPr>
            <a:r>
              <a:rPr lang="en-US" dirty="0" smtClean="0"/>
              <a:t>CLICK TO EDIT TEXT of divider or messaging slides</a:t>
            </a:r>
          </a:p>
        </p:txBody>
      </p:sp>
      <p:grpSp>
        <p:nvGrpSpPr>
          <p:cNvPr id="12" name="Group 11"/>
          <p:cNvGrpSpPr/>
          <p:nvPr userDrawn="1"/>
        </p:nvGrpSpPr>
        <p:grpSpPr>
          <a:xfrm>
            <a:off x="8432478" y="6569132"/>
            <a:ext cx="567937" cy="205524"/>
            <a:chOff x="6790450" y="359210"/>
            <a:chExt cx="2176366" cy="787582"/>
          </a:xfrm>
        </p:grpSpPr>
        <p:sp>
          <p:nvSpPr>
            <p:cNvPr id="1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5"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912813">
                <a:defRPr/>
              </a:pPr>
              <a:endParaRPr lang="en-US">
                <a:solidFill>
                  <a:srgbClr val="000000"/>
                </a:solidFill>
                <a:latin typeface="Arial"/>
              </a:endParaRPr>
            </a:p>
          </p:txBody>
        </p:sp>
        <p:sp>
          <p:nvSpPr>
            <p:cNvPr id="1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sp>
          <p:nvSpPr>
            <p:cNvPr id="17"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8"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9"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912813">
                <a:defRPr/>
              </a:pPr>
              <a:endParaRPr lang="en-US">
                <a:solidFill>
                  <a:srgbClr val="000000"/>
                </a:solidFill>
                <a:latin typeface="Arial"/>
              </a:endParaRPr>
            </a:p>
          </p:txBody>
        </p:sp>
      </p:grpSp>
    </p:spTree>
    <p:extLst>
      <p:ext uri="{BB962C8B-B14F-4D97-AF65-F5344CB8AC3E}">
        <p14:creationId xmlns:p14="http://schemas.microsoft.com/office/powerpoint/2010/main" val="3594870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5" name="Text Placeholder 9"/>
          <p:cNvSpPr>
            <a:spLocks noGrp="1"/>
          </p:cNvSpPr>
          <p:nvPr>
            <p:ph type="body" sz="quarter" idx="14" hasCustomPrompt="1"/>
          </p:nvPr>
        </p:nvSpPr>
        <p:spPr>
          <a:xfrm>
            <a:off x="0" y="0"/>
            <a:ext cx="9142413" cy="6858000"/>
          </a:xfrm>
          <a:prstGeom prst="rect">
            <a:avLst/>
          </a:prstGeom>
          <a:solidFill>
            <a:schemeClr val="accent1"/>
          </a:solidFill>
        </p:spPr>
        <p:txBody>
          <a:bodyPr lIns="432000" tIns="792000" rIns="720000"/>
          <a:lstStyle>
            <a:lvl1pPr marL="0" indent="92075" algn="l" rtl="0" eaLnBrk="0" fontAlgn="base" hangingPunct="0">
              <a:lnSpc>
                <a:spcPts val="4500"/>
              </a:lnSpc>
              <a:spcBef>
                <a:spcPts val="0"/>
              </a:spcBef>
              <a:spcAft>
                <a:spcPts val="0"/>
              </a:spcAft>
              <a:buClr>
                <a:schemeClr val="accent1"/>
              </a:buClr>
              <a:buSzPct val="100000"/>
              <a:buFont typeface="Wingdings" pitchFamily="2" charset="2"/>
              <a:buNone/>
              <a:tabLst>
                <a:tab pos="4838700" algn="r"/>
              </a:tabLst>
              <a:defRPr lang="en-US" sz="4400" b="1" kern="1200" cap="all" spc="-100" baseline="0" dirty="0" smtClean="0">
                <a:solidFill>
                  <a:srgbClr val="FFFFFF"/>
                </a:solidFill>
                <a:latin typeface="+mj-lt"/>
                <a:ea typeface="+mn-ea"/>
                <a:cs typeface="+mn-cs"/>
              </a:defRPr>
            </a:lvl1pPr>
            <a:lvl2pPr>
              <a:lnSpc>
                <a:spcPct val="72000"/>
              </a:lnSpc>
              <a:spcBef>
                <a:spcPts val="0"/>
              </a:spcBef>
              <a:spcAft>
                <a:spcPts val="0"/>
              </a:spcAft>
              <a:buNone/>
              <a:tabLst>
                <a:tab pos="4838700" algn="r"/>
              </a:tabLst>
              <a:defRPr sz="5800" kern="1200" spc="-270" baseline="0">
                <a:solidFill>
                  <a:schemeClr val="bg1"/>
                </a:solidFill>
              </a:defRPr>
            </a:lvl2pPr>
            <a:lvl3pPr>
              <a:lnSpc>
                <a:spcPct val="72000"/>
              </a:lnSpc>
              <a:spcBef>
                <a:spcPts val="0"/>
              </a:spcBef>
              <a:spcAft>
                <a:spcPts val="0"/>
              </a:spcAft>
              <a:buNone/>
              <a:tabLst>
                <a:tab pos="4838700" algn="r"/>
              </a:tabLst>
              <a:defRPr sz="5800" kern="1200" spc="-270" baseline="0">
                <a:solidFill>
                  <a:schemeClr val="bg1"/>
                </a:solidFill>
              </a:defRPr>
            </a:lvl3pPr>
            <a:lvl4pPr>
              <a:lnSpc>
                <a:spcPct val="72000"/>
              </a:lnSpc>
              <a:spcBef>
                <a:spcPts val="0"/>
              </a:spcBef>
              <a:spcAft>
                <a:spcPts val="0"/>
              </a:spcAft>
              <a:buNone/>
              <a:tabLst>
                <a:tab pos="4838700" algn="r"/>
              </a:tabLst>
              <a:defRPr sz="5800" kern="1200" spc="-270" baseline="0">
                <a:solidFill>
                  <a:schemeClr val="bg1"/>
                </a:solidFill>
              </a:defRPr>
            </a:lvl4pPr>
            <a:lvl5pPr>
              <a:lnSpc>
                <a:spcPct val="72000"/>
              </a:lnSpc>
              <a:spcBef>
                <a:spcPts val="0"/>
              </a:spcBef>
              <a:spcAft>
                <a:spcPts val="0"/>
              </a:spcAft>
              <a:buNone/>
              <a:tabLst>
                <a:tab pos="4838700" algn="r"/>
              </a:tabLst>
              <a:defRPr sz="5800" kern="1200" spc="-270" baseline="0">
                <a:solidFill>
                  <a:schemeClr val="bg1"/>
                </a:solidFill>
              </a:defRPr>
            </a:lvl5pPr>
          </a:lstStyle>
          <a:p>
            <a:pPr marL="0" lvl="0" indent="0" algn="l" rtl="0" eaLnBrk="0" fontAlgn="base" hangingPunct="0">
              <a:lnSpc>
                <a:spcPts val="4500"/>
              </a:lnSpc>
              <a:spcBef>
                <a:spcPts val="0"/>
              </a:spcBef>
              <a:spcAft>
                <a:spcPts val="0"/>
              </a:spcAft>
              <a:buClr>
                <a:schemeClr val="accent1"/>
              </a:buClr>
              <a:buSzPct val="100000"/>
              <a:buFont typeface="Wingdings" pitchFamily="2" charset="2"/>
              <a:buNone/>
              <a:tabLst>
                <a:tab pos="4838700" algn="r"/>
              </a:tabLst>
            </a:pPr>
            <a:r>
              <a:rPr lang="en-GB" dirty="0" smtClean="0"/>
              <a:t>TITLE WITH STRONG</a:t>
            </a:r>
            <a:br>
              <a:rPr lang="en-GB" dirty="0" smtClean="0"/>
            </a:br>
            <a:r>
              <a:rPr lang="en-GB" dirty="0" smtClean="0"/>
              <a:t>MESSAGE / CALL TO</a:t>
            </a:r>
            <a:br>
              <a:rPr lang="en-GB" dirty="0" smtClean="0"/>
            </a:br>
            <a:r>
              <a:rPr lang="en-GB" dirty="0" smtClean="0"/>
              <a:t>ACTION. Not MORE </a:t>
            </a:r>
          </a:p>
          <a:p>
            <a:pPr marL="0" lvl="0" indent="0" algn="l" rtl="0" eaLnBrk="0" fontAlgn="base" hangingPunct="0">
              <a:lnSpc>
                <a:spcPts val="4500"/>
              </a:lnSpc>
              <a:spcBef>
                <a:spcPts val="0"/>
              </a:spcBef>
              <a:spcAft>
                <a:spcPts val="0"/>
              </a:spcAft>
              <a:buClr>
                <a:schemeClr val="accent1"/>
              </a:buClr>
              <a:buSzPct val="100000"/>
              <a:buFont typeface="Wingdings" pitchFamily="2" charset="2"/>
              <a:buNone/>
              <a:tabLst>
                <a:tab pos="4838700" algn="r"/>
              </a:tabLst>
            </a:pPr>
            <a:r>
              <a:rPr lang="en-GB" dirty="0" smtClean="0"/>
              <a:t>THAN 4 LINES.</a:t>
            </a:r>
            <a:endParaRPr lang="en-US" dirty="0" smtClean="0"/>
          </a:p>
        </p:txBody>
      </p:sp>
      <p:sp>
        <p:nvSpPr>
          <p:cNvPr id="6" name="Text Placeholder 5"/>
          <p:cNvSpPr>
            <a:spLocks noGrp="1"/>
          </p:cNvSpPr>
          <p:nvPr>
            <p:ph type="body" sz="quarter" idx="15"/>
          </p:nvPr>
        </p:nvSpPr>
        <p:spPr>
          <a:xfrm>
            <a:off x="459741" y="3336925"/>
            <a:ext cx="8077201" cy="1619250"/>
          </a:xfrm>
        </p:spPr>
        <p:txBody>
          <a:bodyPr lIns="0" tIns="0"/>
          <a:lstStyle>
            <a:lvl1pPr marL="0" indent="0">
              <a:lnSpc>
                <a:spcPts val="3300"/>
              </a:lnSpc>
              <a:buNone/>
              <a:defRPr lang="en-US" sz="3200" b="1" kern="1200" spc="0" baseline="0" dirty="0" smtClean="0">
                <a:solidFill>
                  <a:schemeClr val="tx2"/>
                </a:solidFill>
                <a:latin typeface="+mj-lt"/>
                <a:ea typeface="+mn-ea"/>
                <a:cs typeface="+mn-cs"/>
              </a:defRPr>
            </a:lvl1pPr>
            <a:lvl2pPr>
              <a:defRPr lang="en-US" sz="4800" b="0" kern="1200" spc="-200" baseline="0" dirty="0" smtClean="0">
                <a:solidFill>
                  <a:srgbClr val="FFFFFF"/>
                </a:solidFill>
                <a:latin typeface="+mj-lt"/>
                <a:ea typeface="+mn-ea"/>
                <a:cs typeface="+mn-cs"/>
              </a:defRPr>
            </a:lvl2pPr>
            <a:lvl3pPr>
              <a:defRPr lang="en-US" sz="4800" b="0" kern="1200" spc="-200" baseline="0" dirty="0" smtClean="0">
                <a:solidFill>
                  <a:srgbClr val="FFFFFF"/>
                </a:solidFill>
                <a:latin typeface="+mj-lt"/>
                <a:ea typeface="+mn-ea"/>
                <a:cs typeface="+mn-cs"/>
              </a:defRPr>
            </a:lvl3pPr>
            <a:lvl4pPr>
              <a:defRPr lang="en-US" sz="4800" b="0" kern="1200" spc="-200" baseline="0" dirty="0" smtClean="0">
                <a:solidFill>
                  <a:srgbClr val="FFFFFF"/>
                </a:solidFill>
                <a:latin typeface="+mj-lt"/>
                <a:ea typeface="+mn-ea"/>
                <a:cs typeface="+mn-cs"/>
              </a:defRPr>
            </a:lvl4pPr>
          </a:lstStyle>
          <a:p>
            <a:pPr lvl="0"/>
            <a:r>
              <a:rPr lang="en-US" dirty="0" smtClean="0"/>
              <a:t>Click to edit Master text styles</a:t>
            </a:r>
            <a:endParaRPr lang="en-US" dirty="0"/>
          </a:p>
        </p:txBody>
      </p:sp>
    </p:spTree>
    <p:extLst>
      <p:ext uri="{BB962C8B-B14F-4D97-AF65-F5344CB8AC3E}">
        <p14:creationId xmlns:p14="http://schemas.microsoft.com/office/powerpoint/2010/main" val="256450828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7"/>
          <p:cNvSpPr>
            <a:spLocks noGrp="1" noChangeAspect="1"/>
          </p:cNvSpPr>
          <p:nvPr>
            <p:ph type="pic" sz="quarter" idx="16" hasCustomPrompt="1"/>
          </p:nvPr>
        </p:nvSpPr>
        <p:spPr>
          <a:xfrm>
            <a:off x="0" y="0"/>
            <a:ext cx="9144000" cy="6857999"/>
          </a:xfrm>
          <a:prstGeom prst="rect">
            <a:avLst/>
          </a:prstGeom>
          <a:solidFill>
            <a:schemeClr val="tx1"/>
          </a:solidFill>
        </p:spPr>
        <p:txBody>
          <a:bodyPr anchor="ctr"/>
          <a:lstStyle>
            <a:lvl1pPr marL="0" indent="0" algn="ctr">
              <a:buNone/>
              <a:tabLst/>
              <a:defRPr>
                <a:latin typeface="+mj-lt"/>
              </a:defRPr>
            </a:lvl1pPr>
          </a:lstStyle>
          <a:p>
            <a:r>
              <a:rPr lang="en-US" dirty="0" smtClean="0"/>
              <a:t/>
            </a:r>
            <a:br>
              <a:rPr lang="en-US" dirty="0" smtClean="0"/>
            </a:br>
            <a:r>
              <a:rPr lang="en-US" dirty="0" smtClean="0"/>
              <a:t>Click icon to add picture</a:t>
            </a:r>
            <a:endParaRPr lang="en-GB" dirty="0"/>
          </a:p>
        </p:txBody>
      </p:sp>
      <p:sp>
        <p:nvSpPr>
          <p:cNvPr id="5" name="Text Placeholder 4"/>
          <p:cNvSpPr>
            <a:spLocks noGrp="1"/>
          </p:cNvSpPr>
          <p:nvPr>
            <p:ph type="body" sz="quarter" idx="22" hasCustomPrompt="1"/>
          </p:nvPr>
        </p:nvSpPr>
        <p:spPr>
          <a:xfrm>
            <a:off x="473075" y="1184275"/>
            <a:ext cx="4162425" cy="4162425"/>
          </a:xfr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70000" tIns="252000" rIns="252000" bIns="288000" numCol="1" anchor="ctr" anchorCtr="1" compatLnSpc="1">
            <a:prstTxWarp prst="textNoShape">
              <a:avLst/>
            </a:prstTxWarp>
          </a:bodyPr>
          <a:lstStyle>
            <a:lvl1pPr marL="0" marR="0" indent="0" algn="l" defTabSz="914400" rtl="0" eaLnBrk="0" fontAlgn="base" latinLnBrk="0" hangingPunct="0">
              <a:lnSpc>
                <a:spcPct val="75000"/>
              </a:lnSpc>
              <a:spcBef>
                <a:spcPts val="0"/>
              </a:spcBef>
              <a:spcAft>
                <a:spcPct val="0"/>
              </a:spcAft>
              <a:buClrTx/>
              <a:buSzTx/>
              <a:buFontTx/>
              <a:buNone/>
              <a:tabLst/>
              <a:defRPr lang="en-US" sz="3800" b="1" cap="all" spc="0" baseline="0" dirty="0">
                <a:solidFill>
                  <a:schemeClr val="bg1"/>
                </a:solidFill>
                <a:latin typeface="+mj-lt"/>
              </a:defRPr>
            </a:lvl1pPr>
          </a:lstStyle>
          <a:p>
            <a:pPr marL="0" marR="0" lvl="0" indent="0" algn="l" defTabSz="914400" rtl="0" eaLnBrk="0" fontAlgn="base" latinLnBrk="0" hangingPunct="0">
              <a:lnSpc>
                <a:spcPct val="75000"/>
              </a:lnSpc>
              <a:spcBef>
                <a:spcPts val="0"/>
              </a:spcBef>
              <a:spcAft>
                <a:spcPct val="0"/>
              </a:spcAft>
              <a:buClrTx/>
              <a:buSzTx/>
              <a:buFontTx/>
              <a:buNone/>
              <a:tabLst/>
              <a:defRPr/>
            </a:pPr>
            <a:r>
              <a:rPr lang="en-US" dirty="0" smtClean="0"/>
              <a:t>CLICK TO EDIT TEXT of divider or messaging slides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2215813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16" descr="Conclusion"/>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457200" y="188640"/>
            <a:ext cx="7283152" cy="36004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398904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12"/>
          </p:nvPr>
        </p:nvSpPr>
        <p:spPr>
          <a:xfrm>
            <a:off x="467941" y="5877272"/>
            <a:ext cx="6048275" cy="432048"/>
          </a:xfrm>
        </p:spPr>
        <p:txBody>
          <a:bodyPr/>
          <a:lstStyle>
            <a:lvl1pPr>
              <a:buFontTx/>
              <a:buNone/>
              <a:defRPr baseline="0"/>
            </a:lvl1pPr>
          </a:lstStyle>
          <a:p>
            <a:pPr lvl="0"/>
            <a:r>
              <a:rPr lang="en-US" smtClean="0"/>
              <a:t>Click to edit Master text styles</a:t>
            </a:r>
          </a:p>
        </p:txBody>
      </p:sp>
      <p:sp>
        <p:nvSpPr>
          <p:cNvPr id="6" name="Footer Placeholder 4"/>
          <p:cNvSpPr>
            <a:spLocks noGrp="1"/>
          </p:cNvSpPr>
          <p:nvPr>
            <p:ph type="ftr" sz="quarter" idx="13"/>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t>YOUR TITLE HERE</a:t>
            </a:r>
          </a:p>
        </p:txBody>
      </p:sp>
      <p:sp>
        <p:nvSpPr>
          <p:cNvPr id="7" name="Slide Number Placeholder 21"/>
          <p:cNvSpPr>
            <a:spLocks noGrp="1"/>
          </p:cNvSpPr>
          <p:nvPr>
            <p:ph type="sldNum" sz="quarter" idx="14"/>
          </p:nvPr>
        </p:nvSpPr>
        <p:spPr/>
        <p:txBody>
          <a:bodyPr/>
          <a:lstStyle>
            <a:lvl1pPr>
              <a:defRPr/>
            </a:lvl1pPr>
          </a:lstStyle>
          <a:p>
            <a:fld id="{E9AC35A2-1303-495D-8F36-9B13F1380585}" type="slidenum">
              <a:rPr lang="en-US"/>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6858000"/>
          </a:xfrm>
          <a:prstGeom prst="rect">
            <a:avLst/>
          </a:prstGeom>
          <a:noFill/>
          <a:ln>
            <a:noFill/>
          </a:ln>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5" name="Text Placeholder 4"/>
          <p:cNvSpPr>
            <a:spLocks noGrp="1"/>
          </p:cNvSpPr>
          <p:nvPr>
            <p:ph type="body" sz="quarter" idx="22" hasCustomPrompt="1"/>
          </p:nvPr>
        </p:nvSpPr>
        <p:spPr>
          <a:xfrm>
            <a:off x="473075" y="1184275"/>
            <a:ext cx="4162425" cy="4162425"/>
          </a:xfrm>
          <a:solidFill>
            <a:schemeClr val="accent4"/>
          </a:solidFill>
          <a:ln>
            <a:noFill/>
          </a:ln>
        </p:spPr>
        <p:txBody>
          <a:bodyPr vert="horz" wrap="square" lIns="270000" tIns="252000" rIns="252000" bIns="288000" numCol="1" anchor="ctr" anchorCtr="1" compatLnSpc="1">
            <a:prstTxWarp prst="textNoShape">
              <a:avLst/>
            </a:prstTxWarp>
          </a:bodyPr>
          <a:lstStyle>
            <a:lvl1pPr marL="0" marR="0" indent="0" algn="l" defTabSz="914400" rtl="0" eaLnBrk="0" fontAlgn="base" latinLnBrk="0" hangingPunct="0">
              <a:lnSpc>
                <a:spcPct val="75000"/>
              </a:lnSpc>
              <a:spcBef>
                <a:spcPts val="0"/>
              </a:spcBef>
              <a:spcAft>
                <a:spcPct val="0"/>
              </a:spcAft>
              <a:buClrTx/>
              <a:buSzTx/>
              <a:buFontTx/>
              <a:buNone/>
              <a:tabLst/>
              <a:defRPr lang="en-US" sz="3800" b="1" cap="all" spc="0" baseline="0" dirty="0">
                <a:solidFill>
                  <a:schemeClr val="bg1"/>
                </a:solidFill>
                <a:latin typeface="+mj-lt"/>
              </a:defRPr>
            </a:lvl1pPr>
          </a:lstStyle>
          <a:p>
            <a:pPr marL="0" marR="0" lvl="0" indent="0" algn="l" defTabSz="914400" rtl="0" eaLnBrk="0" fontAlgn="base" latinLnBrk="0" hangingPunct="0">
              <a:lnSpc>
                <a:spcPct val="75000"/>
              </a:lnSpc>
              <a:spcBef>
                <a:spcPts val="0"/>
              </a:spcBef>
              <a:spcAft>
                <a:spcPct val="0"/>
              </a:spcAft>
              <a:buClrTx/>
              <a:buSzTx/>
              <a:buFontTx/>
              <a:buNone/>
              <a:tabLst/>
              <a:defRPr/>
            </a:pPr>
            <a:r>
              <a:rPr lang="en-US" dirty="0" smtClean="0"/>
              <a:t>CLICK TO EDIT TEXT of divider or messaging slides</a:t>
            </a:r>
          </a:p>
        </p:txBody>
      </p:sp>
    </p:spTree>
    <p:extLst>
      <p:ext uri="{BB962C8B-B14F-4D97-AF65-F5344CB8AC3E}">
        <p14:creationId xmlns:p14="http://schemas.microsoft.com/office/powerpoint/2010/main" val="3151272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6475" r="6652"/>
          <a:stretch/>
        </p:blipFill>
        <p:spPr>
          <a:xfrm>
            <a:off x="0" y="-53340"/>
            <a:ext cx="9142413" cy="6911339"/>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6" name="Text Placeholder 4"/>
          <p:cNvSpPr>
            <a:spLocks noGrp="1"/>
          </p:cNvSpPr>
          <p:nvPr>
            <p:ph type="body" sz="quarter" idx="22" hasCustomPrompt="1"/>
          </p:nvPr>
        </p:nvSpPr>
        <p:spPr>
          <a:xfrm>
            <a:off x="473075" y="1184275"/>
            <a:ext cx="4162425" cy="4162425"/>
          </a:xfrm>
          <a:solidFill>
            <a:schemeClr val="accent5"/>
          </a:solidFill>
          <a:ln>
            <a:noFill/>
          </a:ln>
        </p:spPr>
        <p:txBody>
          <a:bodyPr vert="horz" wrap="square" lIns="270000" tIns="252000" rIns="252000" bIns="288000" numCol="1" anchor="ctr" anchorCtr="1" compatLnSpc="1">
            <a:prstTxWarp prst="textNoShape">
              <a:avLst/>
            </a:prstTxWarp>
          </a:bodyPr>
          <a:lstStyle>
            <a:lvl1pPr marL="0" marR="0" indent="0" algn="l" defTabSz="914400" rtl="0" eaLnBrk="0" fontAlgn="base" latinLnBrk="0" hangingPunct="0">
              <a:lnSpc>
                <a:spcPct val="75000"/>
              </a:lnSpc>
              <a:spcBef>
                <a:spcPts val="0"/>
              </a:spcBef>
              <a:spcAft>
                <a:spcPct val="0"/>
              </a:spcAft>
              <a:buClrTx/>
              <a:buSzTx/>
              <a:buFontTx/>
              <a:buNone/>
              <a:tabLst/>
              <a:defRPr lang="en-US" sz="3800" b="1" cap="all" spc="0" baseline="0" dirty="0">
                <a:solidFill>
                  <a:schemeClr val="bg1"/>
                </a:solidFill>
                <a:latin typeface="+mj-lt"/>
              </a:defRPr>
            </a:lvl1pPr>
          </a:lstStyle>
          <a:p>
            <a:pPr marL="0" marR="0" lvl="0" indent="0" algn="l" defTabSz="914400" rtl="0" eaLnBrk="0" fontAlgn="base" latinLnBrk="0" hangingPunct="0">
              <a:lnSpc>
                <a:spcPct val="75000"/>
              </a:lnSpc>
              <a:spcBef>
                <a:spcPts val="0"/>
              </a:spcBef>
              <a:spcAft>
                <a:spcPct val="0"/>
              </a:spcAft>
              <a:buClrTx/>
              <a:buSzTx/>
              <a:buFontTx/>
              <a:buNone/>
              <a:tabLst/>
              <a:defRPr/>
            </a:pPr>
            <a:r>
              <a:rPr lang="en-US" dirty="0" smtClean="0"/>
              <a:t>CLICK TO EDIT TEXT of divider or messaging slides</a:t>
            </a:r>
          </a:p>
        </p:txBody>
      </p:sp>
    </p:spTree>
    <p:extLst>
      <p:ext uri="{BB962C8B-B14F-4D97-AF65-F5344CB8AC3E}">
        <p14:creationId xmlns:p14="http://schemas.microsoft.com/office/powerpoint/2010/main" val="719600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3416" r="7874"/>
          <a:stretch/>
        </p:blipFill>
        <p:spPr>
          <a:xfrm flipH="1">
            <a:off x="0" y="-5817"/>
            <a:ext cx="9142413" cy="6872745"/>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5" name="Text Placeholder 4"/>
          <p:cNvSpPr>
            <a:spLocks noGrp="1"/>
          </p:cNvSpPr>
          <p:nvPr>
            <p:ph type="body" sz="quarter" idx="22" hasCustomPrompt="1"/>
          </p:nvPr>
        </p:nvSpPr>
        <p:spPr>
          <a:xfrm>
            <a:off x="473075" y="1184275"/>
            <a:ext cx="4162425" cy="4162425"/>
          </a:xfrm>
          <a:solidFill>
            <a:schemeClr val="tx1"/>
          </a:solidFill>
          <a:ln>
            <a:noFill/>
          </a:ln>
        </p:spPr>
        <p:txBody>
          <a:bodyPr vert="horz" wrap="square" lIns="270000" tIns="252000" rIns="252000" bIns="288000" numCol="1" anchor="ctr" anchorCtr="1" compatLnSpc="1">
            <a:prstTxWarp prst="textNoShape">
              <a:avLst/>
            </a:prstTxWarp>
          </a:bodyPr>
          <a:lstStyle>
            <a:lvl1pPr marL="0" marR="0" indent="0" algn="l" defTabSz="914400" rtl="0" eaLnBrk="0" fontAlgn="base" latinLnBrk="0" hangingPunct="0">
              <a:lnSpc>
                <a:spcPct val="75000"/>
              </a:lnSpc>
              <a:spcBef>
                <a:spcPts val="0"/>
              </a:spcBef>
              <a:spcAft>
                <a:spcPct val="0"/>
              </a:spcAft>
              <a:buClrTx/>
              <a:buSzTx/>
              <a:buFontTx/>
              <a:buNone/>
              <a:tabLst/>
              <a:defRPr lang="en-US" sz="3800" b="1" cap="all" spc="0" baseline="0" dirty="0">
                <a:solidFill>
                  <a:schemeClr val="bg1"/>
                </a:solidFill>
                <a:latin typeface="+mj-lt"/>
              </a:defRPr>
            </a:lvl1pPr>
          </a:lstStyle>
          <a:p>
            <a:pPr marL="0" marR="0" lvl="0" indent="0" algn="l" defTabSz="914400" rtl="0" eaLnBrk="0" fontAlgn="base" latinLnBrk="0" hangingPunct="0">
              <a:lnSpc>
                <a:spcPct val="75000"/>
              </a:lnSpc>
              <a:spcBef>
                <a:spcPts val="0"/>
              </a:spcBef>
              <a:spcAft>
                <a:spcPct val="0"/>
              </a:spcAft>
              <a:buClrTx/>
              <a:buSzTx/>
              <a:buFontTx/>
              <a:buNone/>
              <a:tabLst/>
              <a:defRPr/>
            </a:pPr>
            <a:r>
              <a:rPr lang="en-US" dirty="0" smtClean="0"/>
              <a:t>CLICK TO EDIT TEXT of divider or messaging slides</a:t>
            </a:r>
          </a:p>
        </p:txBody>
      </p:sp>
    </p:spTree>
    <p:extLst>
      <p:ext uri="{BB962C8B-B14F-4D97-AF65-F5344CB8AC3E}">
        <p14:creationId xmlns:p14="http://schemas.microsoft.com/office/powerpoint/2010/main" val="1967324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2560" b="22427"/>
          <a:stretch/>
        </p:blipFill>
        <p:spPr>
          <a:xfrm>
            <a:off x="0" y="0"/>
            <a:ext cx="9142413" cy="6858000"/>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5" name="Text Placeholder 4"/>
          <p:cNvSpPr>
            <a:spLocks noGrp="1"/>
          </p:cNvSpPr>
          <p:nvPr>
            <p:ph type="body" sz="quarter" idx="22" hasCustomPrompt="1"/>
          </p:nvPr>
        </p:nvSpPr>
        <p:spPr>
          <a:xfrm>
            <a:off x="473075" y="1184275"/>
            <a:ext cx="4162425" cy="4162425"/>
          </a:xfrm>
          <a:solidFill>
            <a:schemeClr val="accent6"/>
          </a:solidFill>
          <a:ln>
            <a:noFill/>
          </a:ln>
        </p:spPr>
        <p:txBody>
          <a:bodyPr vert="horz" wrap="square" lIns="270000" tIns="252000" rIns="252000" bIns="288000" numCol="1" anchor="ctr" anchorCtr="1" compatLnSpc="1">
            <a:prstTxWarp prst="textNoShape">
              <a:avLst/>
            </a:prstTxWarp>
          </a:bodyPr>
          <a:lstStyle>
            <a:lvl1pPr marL="0" marR="0" indent="0" algn="l" defTabSz="914400" rtl="0" eaLnBrk="0" fontAlgn="base" latinLnBrk="0" hangingPunct="0">
              <a:lnSpc>
                <a:spcPct val="75000"/>
              </a:lnSpc>
              <a:spcBef>
                <a:spcPts val="0"/>
              </a:spcBef>
              <a:spcAft>
                <a:spcPct val="0"/>
              </a:spcAft>
              <a:buClrTx/>
              <a:buSzTx/>
              <a:buFontTx/>
              <a:buNone/>
              <a:tabLst/>
              <a:defRPr lang="en-US" sz="3800" b="1" cap="all" spc="0" baseline="0" dirty="0">
                <a:solidFill>
                  <a:schemeClr val="tx1"/>
                </a:solidFill>
                <a:latin typeface="+mj-lt"/>
              </a:defRPr>
            </a:lvl1pPr>
          </a:lstStyle>
          <a:p>
            <a:pPr marL="0" marR="0" lvl="0" indent="0" algn="l" defTabSz="914400" rtl="0" eaLnBrk="0" fontAlgn="base" latinLnBrk="0" hangingPunct="0">
              <a:lnSpc>
                <a:spcPct val="75000"/>
              </a:lnSpc>
              <a:spcBef>
                <a:spcPts val="0"/>
              </a:spcBef>
              <a:spcAft>
                <a:spcPct val="0"/>
              </a:spcAft>
              <a:buClrTx/>
              <a:buSzTx/>
              <a:buFontTx/>
              <a:buNone/>
              <a:tabLst/>
              <a:defRPr/>
            </a:pPr>
            <a:r>
              <a:rPr lang="en-US" dirty="0" smtClean="0"/>
              <a:t>CLICK TO EDIT TEXT of divider or messaging slides</a:t>
            </a:r>
          </a:p>
        </p:txBody>
      </p:sp>
    </p:spTree>
    <p:extLst>
      <p:ext uri="{BB962C8B-B14F-4D97-AF65-F5344CB8AC3E}">
        <p14:creationId xmlns:p14="http://schemas.microsoft.com/office/powerpoint/2010/main" val="455426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4" name="Picture Placeholder 7"/>
          <p:cNvSpPr>
            <a:spLocks noGrp="1" noChangeAspect="1"/>
          </p:cNvSpPr>
          <p:nvPr>
            <p:ph type="pic" sz="quarter" idx="16" hasCustomPrompt="1"/>
          </p:nvPr>
        </p:nvSpPr>
        <p:spPr>
          <a:xfrm>
            <a:off x="0" y="1179513"/>
            <a:ext cx="9144000" cy="5189537"/>
          </a:xfrm>
          <a:prstGeom prst="rect">
            <a:avLst/>
          </a:prstGeom>
          <a:solidFill>
            <a:schemeClr val="bg1">
              <a:lumMod val="95000"/>
            </a:schemeClr>
          </a:solidFill>
        </p:spPr>
        <p:txBody>
          <a:bodyPr anchor="ctr"/>
          <a:lstStyle>
            <a:lvl1pPr marL="0" indent="0" algn="ctr">
              <a:buNone/>
              <a:tabLst/>
              <a:defRPr>
                <a:latin typeface="+mj-lt"/>
              </a:defRPr>
            </a:lvl1pPr>
          </a:lstStyle>
          <a:p>
            <a:r>
              <a:rPr lang="en-US" dirty="0" smtClean="0"/>
              <a:t/>
            </a:r>
            <a:br>
              <a:rPr lang="en-US" dirty="0" smtClean="0"/>
            </a:br>
            <a:r>
              <a:rPr lang="en-US" dirty="0" smtClean="0"/>
              <a:t>Click icon to add picture</a:t>
            </a:r>
            <a:endParaRPr lang="en-GB" dirty="0"/>
          </a:p>
        </p:txBody>
      </p:sp>
      <p:sp>
        <p:nvSpPr>
          <p:cNvPr id="5" name="Content Placeholder 18"/>
          <p:cNvSpPr>
            <a:spLocks noGrp="1" noChangeAspect="1"/>
          </p:cNvSpPr>
          <p:nvPr>
            <p:ph sz="quarter" idx="22" hasCustomPrompt="1"/>
          </p:nvPr>
        </p:nvSpPr>
        <p:spPr>
          <a:xfrm>
            <a:off x="4691263" y="1531938"/>
            <a:ext cx="4140000" cy="4140000"/>
          </a:xfrm>
          <a:prstGeom prst="rect">
            <a:avLst/>
          </a:prstGeom>
          <a:solidFill>
            <a:schemeClr val="accent1"/>
          </a:solidFill>
        </p:spPr>
        <p:txBody>
          <a:bodyPr wrap="square" lIns="360000" tIns="360000" rIns="360000" bIns="360000" anchor="ctr" anchorCtr="1"/>
          <a:lstStyle>
            <a:lvl1pPr marL="0" indent="0" algn="l" rtl="0" eaLnBrk="0" fontAlgn="base" hangingPunct="0">
              <a:lnSpc>
                <a:spcPct val="75000"/>
              </a:lnSpc>
              <a:spcBef>
                <a:spcPts val="0"/>
              </a:spcBef>
              <a:spcAft>
                <a:spcPct val="0"/>
              </a:spcAft>
              <a:buNone/>
              <a:defRPr lang="en-US" sz="3800" b="1" kern="1200" cap="all" spc="0" baseline="0" dirty="0" smtClean="0">
                <a:solidFill>
                  <a:srgbClr val="FFFFFF"/>
                </a:solidFill>
                <a:latin typeface="+mj-lt"/>
                <a:ea typeface="+mn-ea"/>
                <a:cs typeface="+mn-cs"/>
              </a:defRPr>
            </a:lvl1pPr>
            <a:lvl2pPr marL="0" indent="0">
              <a:lnSpc>
                <a:spcPct val="72000"/>
              </a:lnSpc>
              <a:buNone/>
              <a:defRPr lang="en-US" sz="2400" kern="1200" spc="-180" dirty="0" smtClean="0">
                <a:solidFill>
                  <a:schemeClr val="bg1"/>
                </a:solidFill>
                <a:latin typeface="+mj-lt"/>
                <a:ea typeface="+mn-ea"/>
                <a:cs typeface="+mn-cs"/>
              </a:defRPr>
            </a:lvl2pPr>
          </a:lstStyle>
          <a:p>
            <a:pPr marL="0" marR="0" lvl="0" indent="0" algn="l" defTabSz="914400" rtl="0" eaLnBrk="0" fontAlgn="base" latinLnBrk="0" hangingPunct="0">
              <a:lnSpc>
                <a:spcPct val="75000"/>
              </a:lnSpc>
              <a:spcBef>
                <a:spcPts val="0"/>
              </a:spcBef>
              <a:spcAft>
                <a:spcPct val="0"/>
              </a:spcAft>
              <a:buClrTx/>
              <a:buSzTx/>
              <a:buFontTx/>
              <a:buNone/>
              <a:tabLst/>
            </a:pPr>
            <a:r>
              <a:rPr lang="en-US" dirty="0" smtClean="0"/>
              <a:t>CLICK TO EDIT MASTER TEXT STYLES</a:t>
            </a:r>
          </a:p>
          <a:p>
            <a:pPr marL="0" marR="0" lvl="0" indent="0" algn="l" defTabSz="914400" rtl="0" eaLnBrk="0" fontAlgn="base" latinLnBrk="0" hangingPunct="0">
              <a:lnSpc>
                <a:spcPct val="75000"/>
              </a:lnSpc>
              <a:spcBef>
                <a:spcPts val="0"/>
              </a:spcBef>
              <a:spcAft>
                <a:spcPct val="0"/>
              </a:spcAft>
              <a:buClrTx/>
              <a:buSzTx/>
              <a:buFontTx/>
              <a:buNone/>
              <a:tabLst/>
            </a:pPr>
            <a:r>
              <a:rPr lang="en-US" dirty="0" smtClean="0"/>
              <a:t>SECOND LEVEL</a:t>
            </a:r>
          </a:p>
        </p:txBody>
      </p:sp>
      <p:sp>
        <p:nvSpPr>
          <p:cNvPr id="6" name="Rectangle 5"/>
          <p:cNvSpPr/>
          <p:nvPr userDrawn="1"/>
        </p:nvSpPr>
        <p:spPr>
          <a:xfrm>
            <a:off x="0" y="0"/>
            <a:ext cx="317500" cy="110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435259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0" name="Rectangle 9"/>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5" name="Text Placeholder 4"/>
          <p:cNvSpPr>
            <a:spLocks noGrp="1"/>
          </p:cNvSpPr>
          <p:nvPr>
            <p:ph type="body" sz="quarter" idx="20"/>
          </p:nvPr>
        </p:nvSpPr>
        <p:spPr>
          <a:xfrm>
            <a:off x="358575" y="1531938"/>
            <a:ext cx="4149725" cy="4148137"/>
          </a:xfrm>
          <a:solidFill>
            <a:schemeClr val="bg1"/>
          </a:solidFill>
        </p:spPr>
        <p:txBody>
          <a:bodyPr/>
          <a:lstStyle>
            <a:lvl1pPr>
              <a:defRPr>
                <a:solidFill>
                  <a:schemeClr val="tx2"/>
                </a:solidFill>
              </a:defRPr>
            </a:lvl1pPr>
          </a:lstStyle>
          <a:p>
            <a:pPr lvl="0"/>
            <a:r>
              <a:rPr lang="en-US" dirty="0" smtClean="0"/>
              <a:t>Click to edit Master text styles</a:t>
            </a:r>
          </a:p>
          <a:p>
            <a:pPr lvl="1"/>
            <a:r>
              <a:rPr lang="en-US" dirty="0" smtClean="0"/>
              <a:t>Second level</a:t>
            </a:r>
          </a:p>
        </p:txBody>
      </p:sp>
      <p:sp>
        <p:nvSpPr>
          <p:cNvPr id="6" name="Rectangle 5"/>
          <p:cNvSpPr/>
          <p:nvPr userDrawn="1"/>
        </p:nvSpPr>
        <p:spPr>
          <a:xfrm>
            <a:off x="0" y="49427"/>
            <a:ext cx="193675" cy="101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17"/>
          <p:cNvSpPr>
            <a:spLocks noGrp="1"/>
          </p:cNvSpPr>
          <p:nvPr>
            <p:ph type="pic" sz="quarter" idx="21"/>
          </p:nvPr>
        </p:nvSpPr>
        <p:spPr>
          <a:xfrm>
            <a:off x="4683210" y="1531938"/>
            <a:ext cx="4460789" cy="4167187"/>
          </a:xfrm>
          <a:solidFill>
            <a:schemeClr val="bg2"/>
          </a:solidFill>
        </p:spPr>
        <p:txBody>
          <a:bodyPr/>
          <a:lstStyle>
            <a:lvl1pPr marL="0" indent="0">
              <a:buNone/>
              <a:defRPr/>
            </a:lvl1pPr>
          </a:lstStyle>
          <a:p>
            <a:endParaRPr lang="en-US" dirty="0"/>
          </a:p>
        </p:txBody>
      </p:sp>
      <p:sp>
        <p:nvSpPr>
          <p:cNvPr id="8"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9" name="Rectangle 8"/>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Tree>
    <p:extLst>
      <p:ext uri="{BB962C8B-B14F-4D97-AF65-F5344CB8AC3E}">
        <p14:creationId xmlns:p14="http://schemas.microsoft.com/office/powerpoint/2010/main" val="1523725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omplex Title">
    <p:spTree>
      <p:nvGrpSpPr>
        <p:cNvPr id="1" name=""/>
        <p:cNvGrpSpPr/>
        <p:nvPr/>
      </p:nvGrpSpPr>
      <p:grpSpPr>
        <a:xfrm>
          <a:off x="0" y="0"/>
          <a:ext cx="0" cy="0"/>
          <a:chOff x="0" y="0"/>
          <a:chExt cx="0" cy="0"/>
        </a:xfrm>
      </p:grpSpPr>
      <p:sp>
        <p:nvSpPr>
          <p:cNvPr id="12" name="Rectangle 11"/>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Content Placeholder 18"/>
          <p:cNvSpPr>
            <a:spLocks noGrp="1" noChangeAspect="1"/>
          </p:cNvSpPr>
          <p:nvPr>
            <p:ph sz="quarter" idx="23"/>
          </p:nvPr>
        </p:nvSpPr>
        <p:spPr>
          <a:xfrm>
            <a:off x="3225175" y="1532237"/>
            <a:ext cx="2700000" cy="4179587"/>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7" name="Content Placeholder 18"/>
          <p:cNvSpPr>
            <a:spLocks noGrp="1" noChangeAspect="1"/>
          </p:cNvSpPr>
          <p:nvPr>
            <p:ph sz="quarter" idx="21"/>
          </p:nvPr>
        </p:nvSpPr>
        <p:spPr>
          <a:xfrm>
            <a:off x="0" y="1532237"/>
            <a:ext cx="3042899" cy="4179587"/>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8" name="Content Placeholder 18"/>
          <p:cNvSpPr>
            <a:spLocks noGrp="1" noChangeAspect="1"/>
          </p:cNvSpPr>
          <p:nvPr>
            <p:ph sz="quarter" idx="22"/>
          </p:nvPr>
        </p:nvSpPr>
        <p:spPr>
          <a:xfrm>
            <a:off x="6107450" y="1532237"/>
            <a:ext cx="3036550" cy="4179587"/>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9"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0" name="Slide Number Placeholder 2"/>
          <p:cNvSpPr>
            <a:spLocks noGrp="1"/>
          </p:cNvSpPr>
          <p:nvPr>
            <p:ph type="sldNum" sz="quarter" idx="10"/>
          </p:nvPr>
        </p:nvSpPr>
        <p:spPr>
          <a:xfrm>
            <a:off x="-244475" y="6519863"/>
            <a:ext cx="611188" cy="365125"/>
          </a:xfrm>
        </p:spPr>
        <p:txBody>
          <a:bodyPr/>
          <a:lstStyle/>
          <a:p>
            <a:pPr>
              <a:defRPr/>
            </a:pPr>
            <a:fld id="{162E4A84-A8F2-424A-AAF2-679D4EB18637}" type="slidenum">
              <a:rPr lang="en-US"/>
              <a:pPr>
                <a:defRPr/>
              </a:pPr>
              <a:t>‹#›</a:t>
            </a:fld>
            <a:endParaRPr lang="en-US"/>
          </a:p>
        </p:txBody>
      </p:sp>
    </p:spTree>
    <p:extLst>
      <p:ext uri="{BB962C8B-B14F-4D97-AF65-F5344CB8AC3E}">
        <p14:creationId xmlns:p14="http://schemas.microsoft.com/office/powerpoint/2010/main" val="1499842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9" name="Rectangle 8"/>
          <p:cNvSpPr/>
          <p:nvPr userDrawn="1"/>
        </p:nvSpPr>
        <p:spPr>
          <a:xfrm>
            <a:off x="0" y="3528508"/>
            <a:ext cx="9142413" cy="2847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6" name="Text Placeholder 6"/>
          <p:cNvSpPr>
            <a:spLocks noGrp="1"/>
          </p:cNvSpPr>
          <p:nvPr>
            <p:ph type="body" sz="quarter" idx="16"/>
          </p:nvPr>
        </p:nvSpPr>
        <p:spPr>
          <a:xfrm>
            <a:off x="358575" y="1184275"/>
            <a:ext cx="8483600" cy="2190750"/>
          </a:xfrm>
        </p:spPr>
        <p:txBody>
          <a:bodyPr/>
          <a:lstStyle>
            <a:lvl1pPr>
              <a:defRPr>
                <a:solidFill>
                  <a:schemeClr val="tx2"/>
                </a:solidFill>
              </a:defRPr>
            </a:lvl1pPr>
          </a:lstStyle>
          <a:p>
            <a:pPr lvl="0"/>
            <a:r>
              <a:rPr lang="en-US" dirty="0" smtClean="0"/>
              <a:t>Click to edit Master text styles</a:t>
            </a:r>
          </a:p>
          <a:p>
            <a:pPr lvl="1"/>
            <a:r>
              <a:rPr lang="en-US" dirty="0" smtClean="0"/>
              <a:t>Second level</a:t>
            </a:r>
          </a:p>
        </p:txBody>
      </p:sp>
      <p:sp>
        <p:nvSpPr>
          <p:cNvPr id="17" name="Content Placeholder 18"/>
          <p:cNvSpPr>
            <a:spLocks noGrp="1"/>
          </p:cNvSpPr>
          <p:nvPr>
            <p:ph sz="quarter" idx="23"/>
          </p:nvPr>
        </p:nvSpPr>
        <p:spPr>
          <a:xfrm>
            <a:off x="3225175" y="3710764"/>
            <a:ext cx="2700000" cy="2520000"/>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8" name="Content Placeholder 18"/>
          <p:cNvSpPr>
            <a:spLocks noGrp="1"/>
          </p:cNvSpPr>
          <p:nvPr>
            <p:ph sz="quarter" idx="21"/>
          </p:nvPr>
        </p:nvSpPr>
        <p:spPr>
          <a:xfrm>
            <a:off x="0" y="3710764"/>
            <a:ext cx="3042899" cy="2520000"/>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9" name="Content Placeholder 18"/>
          <p:cNvSpPr>
            <a:spLocks noGrp="1"/>
          </p:cNvSpPr>
          <p:nvPr>
            <p:ph sz="quarter" idx="22"/>
          </p:nvPr>
        </p:nvSpPr>
        <p:spPr>
          <a:xfrm>
            <a:off x="6107450" y="3710764"/>
            <a:ext cx="3036550" cy="2520000"/>
          </a:xfrm>
          <a:prstGeom prst="rect">
            <a:avLst/>
          </a:prstGeom>
          <a:solidFill>
            <a:schemeClr val="accent1"/>
          </a:solidFill>
        </p:spPr>
        <p:txBody>
          <a:bodyPr wrap="square" lIns="90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Tree>
    <p:extLst>
      <p:ext uri="{BB962C8B-B14F-4D97-AF65-F5344CB8AC3E}">
        <p14:creationId xmlns:p14="http://schemas.microsoft.com/office/powerpoint/2010/main" val="797094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6" name="Rectangle 15"/>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2"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3" name="Content Placeholder 3"/>
          <p:cNvSpPr>
            <a:spLocks noGrp="1"/>
          </p:cNvSpPr>
          <p:nvPr>
            <p:ph sz="quarter" idx="25"/>
          </p:nvPr>
        </p:nvSpPr>
        <p:spPr>
          <a:xfrm>
            <a:off x="360320"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5" name="Content Placeholder 3"/>
          <p:cNvSpPr>
            <a:spLocks noGrp="1"/>
          </p:cNvSpPr>
          <p:nvPr>
            <p:ph sz="quarter" idx="27"/>
          </p:nvPr>
        </p:nvSpPr>
        <p:spPr>
          <a:xfrm>
            <a:off x="2521356"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30"/>
          </p:nvPr>
        </p:nvSpPr>
        <p:spPr>
          <a:xfrm>
            <a:off x="360320"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8" name="Rectangle 17"/>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9" name="Picture Placeholder 17"/>
          <p:cNvSpPr>
            <a:spLocks noGrp="1"/>
          </p:cNvSpPr>
          <p:nvPr>
            <p:ph type="pic" sz="quarter" idx="21"/>
          </p:nvPr>
        </p:nvSpPr>
        <p:spPr>
          <a:xfrm>
            <a:off x="4683210" y="1531938"/>
            <a:ext cx="4460789" cy="4167187"/>
          </a:xfrm>
          <a:solidFill>
            <a:schemeClr val="bg2"/>
          </a:solidFill>
        </p:spPr>
        <p:txBody>
          <a:bodyPr/>
          <a:lstStyle>
            <a:lvl1pPr marL="0" indent="0">
              <a:buNone/>
              <a:defRPr/>
            </a:lvl1pPr>
          </a:lstStyle>
          <a:p>
            <a:endParaRPr lang="en-US" dirty="0"/>
          </a:p>
        </p:txBody>
      </p:sp>
    </p:spTree>
    <p:extLst>
      <p:ext uri="{BB962C8B-B14F-4D97-AF65-F5344CB8AC3E}">
        <p14:creationId xmlns:p14="http://schemas.microsoft.com/office/powerpoint/2010/main" val="398219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9" name="Rectangle 18"/>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icture Placeholder 17"/>
          <p:cNvSpPr>
            <a:spLocks noGrp="1"/>
          </p:cNvSpPr>
          <p:nvPr>
            <p:ph type="pic" sz="quarter" idx="20"/>
          </p:nvPr>
        </p:nvSpPr>
        <p:spPr>
          <a:xfrm>
            <a:off x="360320" y="1535522"/>
            <a:ext cx="1980000" cy="1980000"/>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 name="Rectangle 1"/>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5" name="Rectangle 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icture Placeholder 17"/>
          <p:cNvSpPr>
            <a:spLocks noGrp="1"/>
          </p:cNvSpPr>
          <p:nvPr>
            <p:ph type="pic" sz="quarter" idx="21"/>
          </p:nvPr>
        </p:nvSpPr>
        <p:spPr>
          <a:xfrm>
            <a:off x="4691063" y="1531938"/>
            <a:ext cx="1980000" cy="1980000"/>
          </a:xfrm>
          <a:solidFill>
            <a:schemeClr val="bg2"/>
          </a:solidFill>
        </p:spPr>
        <p:txBody>
          <a:bodyPr/>
          <a:lstStyle>
            <a:lvl1pPr marL="0" indent="0">
              <a:buNone/>
              <a:defRPr/>
            </a:lvl1pPr>
          </a:lstStyle>
          <a:p>
            <a:endParaRPr lang="en-US" dirty="0"/>
          </a:p>
        </p:txBody>
      </p:sp>
      <p:sp>
        <p:nvSpPr>
          <p:cNvPr id="31" name="Picture Placeholder 17"/>
          <p:cNvSpPr>
            <a:spLocks noGrp="1"/>
          </p:cNvSpPr>
          <p:nvPr>
            <p:ph type="pic" sz="quarter" idx="22"/>
          </p:nvPr>
        </p:nvSpPr>
        <p:spPr>
          <a:xfrm>
            <a:off x="2521356" y="3697900"/>
            <a:ext cx="1980000" cy="1980000"/>
          </a:xfrm>
          <a:solidFill>
            <a:schemeClr val="bg2"/>
          </a:solidFill>
        </p:spPr>
        <p:txBody>
          <a:bodyPr/>
          <a:lstStyle>
            <a:lvl1pPr marL="0" indent="0">
              <a:buNone/>
              <a:defRPr/>
            </a:lvl1pPr>
          </a:lstStyle>
          <a:p>
            <a:endParaRPr lang="en-US" dirty="0"/>
          </a:p>
        </p:txBody>
      </p:sp>
      <p:sp>
        <p:nvSpPr>
          <p:cNvPr id="32" name="Picture Placeholder 17"/>
          <p:cNvSpPr>
            <a:spLocks noGrp="1"/>
          </p:cNvSpPr>
          <p:nvPr>
            <p:ph type="pic" sz="quarter" idx="23"/>
          </p:nvPr>
        </p:nvSpPr>
        <p:spPr>
          <a:xfrm>
            <a:off x="6849088" y="3697900"/>
            <a:ext cx="1980000" cy="1980000"/>
          </a:xfrm>
          <a:solidFill>
            <a:schemeClr val="bg2"/>
          </a:solidFill>
        </p:spPr>
        <p:txBody>
          <a:bodyPr/>
          <a:lstStyle>
            <a:lvl1pPr marL="0" indent="0">
              <a:buNone/>
              <a:defRPr/>
            </a:lvl1pPr>
          </a:lstStyle>
          <a:p>
            <a:endParaRPr lang="en-US" dirty="0"/>
          </a:p>
        </p:txBody>
      </p:sp>
      <p:sp>
        <p:nvSpPr>
          <p:cNvPr id="15" name="Content Placeholder 3"/>
          <p:cNvSpPr>
            <a:spLocks noGrp="1"/>
          </p:cNvSpPr>
          <p:nvPr>
            <p:ph sz="quarter" idx="24"/>
          </p:nvPr>
        </p:nvSpPr>
        <p:spPr>
          <a:xfrm>
            <a:off x="6849088"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6" name="Content Placeholder 3"/>
          <p:cNvSpPr>
            <a:spLocks noGrp="1"/>
          </p:cNvSpPr>
          <p:nvPr>
            <p:ph sz="quarter" idx="25"/>
          </p:nvPr>
        </p:nvSpPr>
        <p:spPr>
          <a:xfrm>
            <a:off x="360320"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4046632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2" descr="D:\Shared_Michal\new branding\Secondary Cover_Background.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a:xfrm>
            <a:off x="0" y="4889500"/>
            <a:ext cx="539750" cy="165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pitchFamily="34" charset="0"/>
            </a:endParaRPr>
          </a:p>
        </p:txBody>
      </p:sp>
      <p:sp>
        <p:nvSpPr>
          <p:cNvPr id="6" name="Rectangle 5"/>
          <p:cNvSpPr/>
          <p:nvPr userDrawn="1"/>
        </p:nvSpPr>
        <p:spPr>
          <a:xfrm>
            <a:off x="8532813" y="4889500"/>
            <a:ext cx="539750" cy="165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pitchFamily="34" charset="0"/>
            </a:endParaRPr>
          </a:p>
        </p:txBody>
      </p:sp>
      <p:pic>
        <p:nvPicPr>
          <p:cNvPr id="7" name="Picture 8" descr="Divider_img.jpg"/>
          <p:cNvPicPr>
            <a:picLocks noChangeAspect="1"/>
          </p:cNvPicPr>
          <p:nvPr userDrawn="1"/>
        </p:nvPicPr>
        <p:blipFill>
          <a:blip r:embed="rId3" cstate="print"/>
          <a:srcRect/>
          <a:stretch>
            <a:fillRect/>
          </a:stretch>
        </p:blipFill>
        <p:spPr bwMode="auto">
          <a:xfrm>
            <a:off x="179388" y="630238"/>
            <a:ext cx="8782050" cy="4257675"/>
          </a:xfrm>
          <a:prstGeom prst="rect">
            <a:avLst/>
          </a:prstGeom>
          <a:noFill/>
          <a:ln w="9525">
            <a:noFill/>
            <a:miter lim="800000"/>
            <a:headEnd/>
            <a:tailEnd/>
          </a:ln>
        </p:spPr>
      </p:pic>
      <p:pic>
        <p:nvPicPr>
          <p:cNvPr id="8" name="Picture 3" descr="D:\Shared_Michal\new branding\Secondary Cover_Squers.png"/>
          <p:cNvPicPr>
            <a:picLocks noChangeAspect="1" noChangeArrowheads="1"/>
          </p:cNvPicPr>
          <p:nvPr userDrawn="1"/>
        </p:nvPicPr>
        <p:blipFill>
          <a:blip r:embed="rId4" cstate="print"/>
          <a:srcRect/>
          <a:stretch>
            <a:fillRect/>
          </a:stretch>
        </p:blipFill>
        <p:spPr bwMode="auto">
          <a:xfrm>
            <a:off x="179388" y="4046538"/>
            <a:ext cx="8783637" cy="2687637"/>
          </a:xfrm>
          <a:prstGeom prst="rect">
            <a:avLst/>
          </a:prstGeom>
          <a:noFill/>
          <a:ln w="9525">
            <a:noFill/>
            <a:miter lim="800000"/>
            <a:headEnd/>
            <a:tailEnd/>
          </a:ln>
        </p:spPr>
      </p:pic>
      <p:sp>
        <p:nvSpPr>
          <p:cNvPr id="2" name="Title 1"/>
          <p:cNvSpPr>
            <a:spLocks noGrp="1"/>
          </p:cNvSpPr>
          <p:nvPr>
            <p:ph type="title"/>
          </p:nvPr>
        </p:nvSpPr>
        <p:spPr>
          <a:xfrm>
            <a:off x="722313" y="5054972"/>
            <a:ext cx="7772400" cy="462260"/>
          </a:xfrm>
          <a:prstGeom prst="rect">
            <a:avLst/>
          </a:prstGeom>
        </p:spPr>
        <p:txBody>
          <a:bodyPr anchor="t"/>
          <a:lstStyle>
            <a:lvl1pPr algn="l">
              <a:defRPr sz="2400" b="1" cap="all">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5661248"/>
            <a:ext cx="7772400" cy="40183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8" name="Picture Placeholder 17"/>
          <p:cNvSpPr>
            <a:spLocks noGrp="1"/>
          </p:cNvSpPr>
          <p:nvPr>
            <p:ph type="pic" sz="quarter" idx="20"/>
          </p:nvPr>
        </p:nvSpPr>
        <p:spPr>
          <a:xfrm>
            <a:off x="360320" y="1535522"/>
            <a:ext cx="1980000" cy="1980000"/>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 name="Rectangle 1"/>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5" name="Rectangle 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Picture Placeholder 17"/>
          <p:cNvSpPr>
            <a:spLocks noGrp="1"/>
          </p:cNvSpPr>
          <p:nvPr>
            <p:ph type="pic" sz="quarter" idx="21"/>
          </p:nvPr>
        </p:nvSpPr>
        <p:spPr>
          <a:xfrm>
            <a:off x="4691063" y="1531938"/>
            <a:ext cx="1980000" cy="1980000"/>
          </a:xfrm>
          <a:solidFill>
            <a:schemeClr val="bg2"/>
          </a:solidFill>
        </p:spPr>
        <p:txBody>
          <a:bodyPr/>
          <a:lstStyle>
            <a:lvl1pPr marL="0" indent="0">
              <a:buNone/>
              <a:defRPr/>
            </a:lvl1pPr>
          </a:lstStyle>
          <a:p>
            <a:endParaRPr lang="en-US" dirty="0"/>
          </a:p>
        </p:txBody>
      </p:sp>
      <p:sp>
        <p:nvSpPr>
          <p:cNvPr id="31" name="Picture Placeholder 17"/>
          <p:cNvSpPr>
            <a:spLocks noGrp="1"/>
          </p:cNvSpPr>
          <p:nvPr>
            <p:ph type="pic" sz="quarter" idx="22"/>
          </p:nvPr>
        </p:nvSpPr>
        <p:spPr>
          <a:xfrm>
            <a:off x="2521356" y="3697900"/>
            <a:ext cx="1980000" cy="1980000"/>
          </a:xfrm>
          <a:solidFill>
            <a:schemeClr val="bg2"/>
          </a:solidFill>
        </p:spPr>
        <p:txBody>
          <a:bodyPr/>
          <a:lstStyle>
            <a:lvl1pPr marL="0" indent="0">
              <a:buNone/>
              <a:defRPr/>
            </a:lvl1pPr>
          </a:lstStyle>
          <a:p>
            <a:endParaRPr lang="en-US" dirty="0"/>
          </a:p>
        </p:txBody>
      </p:sp>
      <p:sp>
        <p:nvSpPr>
          <p:cNvPr id="32" name="Picture Placeholder 17"/>
          <p:cNvSpPr>
            <a:spLocks noGrp="1"/>
          </p:cNvSpPr>
          <p:nvPr>
            <p:ph type="pic" sz="quarter" idx="23"/>
          </p:nvPr>
        </p:nvSpPr>
        <p:spPr>
          <a:xfrm>
            <a:off x="6849088" y="3697900"/>
            <a:ext cx="1980000" cy="1980000"/>
          </a:xfrm>
          <a:solidFill>
            <a:schemeClr val="bg2"/>
          </a:solidFill>
        </p:spPr>
        <p:txBody>
          <a:bodyPr/>
          <a:lstStyle>
            <a:lvl1pPr marL="0" indent="0">
              <a:buNone/>
              <a:defRPr/>
            </a:lvl1pPr>
          </a:lstStyle>
          <a:p>
            <a:endParaRPr lang="en-US" dirty="0"/>
          </a:p>
        </p:txBody>
      </p:sp>
      <p:sp>
        <p:nvSpPr>
          <p:cNvPr id="15" name="Content Placeholder 3"/>
          <p:cNvSpPr>
            <a:spLocks noGrp="1"/>
          </p:cNvSpPr>
          <p:nvPr>
            <p:ph sz="quarter" idx="24"/>
          </p:nvPr>
        </p:nvSpPr>
        <p:spPr>
          <a:xfrm>
            <a:off x="6849088"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6" name="Content Placeholder 3"/>
          <p:cNvSpPr>
            <a:spLocks noGrp="1"/>
          </p:cNvSpPr>
          <p:nvPr>
            <p:ph sz="quarter" idx="25"/>
          </p:nvPr>
        </p:nvSpPr>
        <p:spPr>
          <a:xfrm>
            <a:off x="360320"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0593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 name="Rectangle 1"/>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5" name="Rectangle 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ontent Placeholder 3"/>
          <p:cNvSpPr>
            <a:spLocks noGrp="1"/>
          </p:cNvSpPr>
          <p:nvPr>
            <p:ph sz="quarter" idx="24"/>
          </p:nvPr>
        </p:nvSpPr>
        <p:spPr>
          <a:xfrm>
            <a:off x="6849088"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6" name="Content Placeholder 3"/>
          <p:cNvSpPr>
            <a:spLocks noGrp="1"/>
          </p:cNvSpPr>
          <p:nvPr>
            <p:ph sz="quarter" idx="25"/>
          </p:nvPr>
        </p:nvSpPr>
        <p:spPr>
          <a:xfrm>
            <a:off x="360320"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9" name="Content Placeholder 3"/>
          <p:cNvSpPr>
            <a:spLocks noGrp="1"/>
          </p:cNvSpPr>
          <p:nvPr>
            <p:ph sz="quarter" idx="27"/>
          </p:nvPr>
        </p:nvSpPr>
        <p:spPr>
          <a:xfrm>
            <a:off x="2521356"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0" name="Content Placeholder 3"/>
          <p:cNvSpPr>
            <a:spLocks noGrp="1"/>
          </p:cNvSpPr>
          <p:nvPr>
            <p:ph sz="quarter" idx="28"/>
          </p:nvPr>
        </p:nvSpPr>
        <p:spPr>
          <a:xfrm>
            <a:off x="6849088"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1" name="Content Placeholder 3"/>
          <p:cNvSpPr>
            <a:spLocks noGrp="1"/>
          </p:cNvSpPr>
          <p:nvPr>
            <p:ph sz="quarter" idx="29"/>
          </p:nvPr>
        </p:nvSpPr>
        <p:spPr>
          <a:xfrm>
            <a:off x="4691063"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2" name="Content Placeholder 3"/>
          <p:cNvSpPr>
            <a:spLocks noGrp="1"/>
          </p:cNvSpPr>
          <p:nvPr>
            <p:ph sz="quarter" idx="30"/>
          </p:nvPr>
        </p:nvSpPr>
        <p:spPr>
          <a:xfrm>
            <a:off x="360320"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195688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8" name="Rectangle 17"/>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 name="Rectangle 1"/>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5" name="Rectangle 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ontent Placeholder 3"/>
          <p:cNvSpPr>
            <a:spLocks noGrp="1"/>
          </p:cNvSpPr>
          <p:nvPr>
            <p:ph sz="quarter" idx="24"/>
          </p:nvPr>
        </p:nvSpPr>
        <p:spPr>
          <a:xfrm>
            <a:off x="6849088"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6" name="Content Placeholder 3"/>
          <p:cNvSpPr>
            <a:spLocks noGrp="1"/>
          </p:cNvSpPr>
          <p:nvPr>
            <p:ph sz="quarter" idx="25"/>
          </p:nvPr>
        </p:nvSpPr>
        <p:spPr>
          <a:xfrm>
            <a:off x="360320"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9" name="Content Placeholder 3"/>
          <p:cNvSpPr>
            <a:spLocks noGrp="1"/>
          </p:cNvSpPr>
          <p:nvPr>
            <p:ph sz="quarter" idx="27"/>
          </p:nvPr>
        </p:nvSpPr>
        <p:spPr>
          <a:xfrm>
            <a:off x="2521356"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0" name="Content Placeholder 3"/>
          <p:cNvSpPr>
            <a:spLocks noGrp="1"/>
          </p:cNvSpPr>
          <p:nvPr>
            <p:ph sz="quarter" idx="28"/>
          </p:nvPr>
        </p:nvSpPr>
        <p:spPr>
          <a:xfrm>
            <a:off x="6849088"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1" name="Content Placeholder 3"/>
          <p:cNvSpPr>
            <a:spLocks noGrp="1"/>
          </p:cNvSpPr>
          <p:nvPr>
            <p:ph sz="quarter" idx="29"/>
          </p:nvPr>
        </p:nvSpPr>
        <p:spPr>
          <a:xfrm>
            <a:off x="4691063"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2" name="Content Placeholder 3"/>
          <p:cNvSpPr>
            <a:spLocks noGrp="1"/>
          </p:cNvSpPr>
          <p:nvPr>
            <p:ph sz="quarter" idx="30"/>
          </p:nvPr>
        </p:nvSpPr>
        <p:spPr>
          <a:xfrm>
            <a:off x="360320"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64489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9" name="Content Placeholder 3"/>
          <p:cNvSpPr>
            <a:spLocks noGrp="1"/>
          </p:cNvSpPr>
          <p:nvPr>
            <p:ph sz="quarter" idx="27"/>
          </p:nvPr>
        </p:nvSpPr>
        <p:spPr>
          <a:xfrm>
            <a:off x="2521356"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1" name="Content Placeholder 3"/>
          <p:cNvSpPr>
            <a:spLocks noGrp="1"/>
          </p:cNvSpPr>
          <p:nvPr>
            <p:ph sz="quarter" idx="29"/>
          </p:nvPr>
        </p:nvSpPr>
        <p:spPr>
          <a:xfrm>
            <a:off x="4691063"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8" name="Text Placeholder 6"/>
          <p:cNvSpPr>
            <a:spLocks noGrp="1"/>
          </p:cNvSpPr>
          <p:nvPr>
            <p:ph type="body" sz="quarter" idx="18"/>
          </p:nvPr>
        </p:nvSpPr>
        <p:spPr>
          <a:xfrm>
            <a:off x="193674" y="1541463"/>
            <a:ext cx="2185001" cy="1962150"/>
          </a:xfrm>
        </p:spPr>
        <p:txBody>
          <a:bodyPr lIns="0" tIns="72000" rIns="0" bIns="0"/>
          <a:lstStyle>
            <a:lvl1pPr marL="179388" indent="-179388">
              <a:lnSpc>
                <a:spcPts val="1600"/>
              </a:lnSpc>
              <a:spcBef>
                <a:spcPts val="500"/>
              </a:spcBef>
              <a:defRPr sz="1600">
                <a:solidFill>
                  <a:schemeClr val="tx2"/>
                </a:solidFill>
              </a:defRPr>
            </a:lvl1pPr>
            <a:lvl2pPr>
              <a:defRPr sz="1400"/>
            </a:lvl2pPr>
          </a:lstStyle>
          <a:p>
            <a:pPr lvl="0"/>
            <a:r>
              <a:rPr lang="en-US" dirty="0" smtClean="0"/>
              <a:t>Click to edit Master text styles</a:t>
            </a:r>
          </a:p>
        </p:txBody>
      </p:sp>
      <p:sp>
        <p:nvSpPr>
          <p:cNvPr id="23" name="Text Placeholder 6"/>
          <p:cNvSpPr>
            <a:spLocks noGrp="1"/>
          </p:cNvSpPr>
          <p:nvPr>
            <p:ph type="body" sz="quarter" idx="20"/>
          </p:nvPr>
        </p:nvSpPr>
        <p:spPr>
          <a:xfrm>
            <a:off x="193674" y="3717040"/>
            <a:ext cx="2185001" cy="1962150"/>
          </a:xfrm>
        </p:spPr>
        <p:txBody>
          <a:bodyPr lIns="0" tIns="72000" rIns="0" bIns="0"/>
          <a:lstStyle>
            <a:lvl1pPr marL="180975" indent="-180975">
              <a:lnSpc>
                <a:spcPts val="1600"/>
              </a:lnSpc>
              <a:spcBef>
                <a:spcPts val="500"/>
              </a:spcBef>
              <a:defRPr sz="1600">
                <a:solidFill>
                  <a:schemeClr val="tx2"/>
                </a:solidFill>
              </a:defRPr>
            </a:lvl1pPr>
            <a:lvl2pPr>
              <a:defRPr sz="1400"/>
            </a:lvl2pPr>
          </a:lstStyle>
          <a:p>
            <a:pPr lvl="0"/>
            <a:r>
              <a:rPr lang="en-US" dirty="0" smtClean="0"/>
              <a:t>Click to edit Master text styles</a:t>
            </a:r>
          </a:p>
        </p:txBody>
      </p:sp>
      <p:sp>
        <p:nvSpPr>
          <p:cNvPr id="24" name="Text Placeholder 6"/>
          <p:cNvSpPr>
            <a:spLocks noGrp="1"/>
          </p:cNvSpPr>
          <p:nvPr>
            <p:ph type="body" sz="quarter" idx="21"/>
          </p:nvPr>
        </p:nvSpPr>
        <p:spPr>
          <a:xfrm>
            <a:off x="6732300" y="1541463"/>
            <a:ext cx="2185001" cy="1962150"/>
          </a:xfrm>
        </p:spPr>
        <p:txBody>
          <a:bodyPr lIns="0" tIns="72000" rIns="0" bIns="0"/>
          <a:lstStyle>
            <a:lvl1pPr marL="179388" indent="-179388">
              <a:lnSpc>
                <a:spcPts val="1600"/>
              </a:lnSpc>
              <a:spcBef>
                <a:spcPts val="500"/>
              </a:spcBef>
              <a:defRPr sz="1600">
                <a:solidFill>
                  <a:schemeClr val="tx2"/>
                </a:solidFill>
              </a:defRPr>
            </a:lvl1pPr>
            <a:lvl2pPr>
              <a:defRPr sz="1400"/>
            </a:lvl2pPr>
          </a:lstStyle>
          <a:p>
            <a:pPr lvl="0"/>
            <a:r>
              <a:rPr lang="en-US" dirty="0" smtClean="0"/>
              <a:t>Click to edit Master text styles</a:t>
            </a:r>
          </a:p>
        </p:txBody>
      </p:sp>
      <p:sp>
        <p:nvSpPr>
          <p:cNvPr id="25" name="Text Placeholder 6"/>
          <p:cNvSpPr>
            <a:spLocks noGrp="1"/>
          </p:cNvSpPr>
          <p:nvPr>
            <p:ph type="body" sz="quarter" idx="22"/>
          </p:nvPr>
        </p:nvSpPr>
        <p:spPr>
          <a:xfrm>
            <a:off x="6732300" y="3717040"/>
            <a:ext cx="2185001" cy="1962150"/>
          </a:xfrm>
        </p:spPr>
        <p:txBody>
          <a:bodyPr lIns="0" tIns="72000" rIns="0" bIns="0"/>
          <a:lstStyle>
            <a:lvl1pPr marL="180975" indent="-180975">
              <a:lnSpc>
                <a:spcPts val="1600"/>
              </a:lnSpc>
              <a:spcBef>
                <a:spcPts val="500"/>
              </a:spcBef>
              <a:defRPr sz="1600"/>
            </a:lvl1pPr>
            <a:lvl2pPr>
              <a:defRPr sz="1400"/>
            </a:lvl2pPr>
          </a:lstStyle>
          <a:p>
            <a:pPr lvl="0"/>
            <a:r>
              <a:rPr lang="en-US" dirty="0" smtClean="0"/>
              <a:t>Click to edit Master text styles</a:t>
            </a:r>
          </a:p>
        </p:txBody>
      </p:sp>
    </p:spTree>
    <p:extLst>
      <p:ext uri="{BB962C8B-B14F-4D97-AF65-F5344CB8AC3E}">
        <p14:creationId xmlns:p14="http://schemas.microsoft.com/office/powerpoint/2010/main" val="77928392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15" name="Rectangle 14"/>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Content Placeholder 3"/>
          <p:cNvSpPr>
            <a:spLocks noGrp="1"/>
          </p:cNvSpPr>
          <p:nvPr>
            <p:ph sz="quarter" idx="14"/>
          </p:nvPr>
        </p:nvSpPr>
        <p:spPr>
          <a:xfrm>
            <a:off x="2521356"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7" name="Content Placeholder 3"/>
          <p:cNvSpPr>
            <a:spLocks noGrp="1"/>
          </p:cNvSpPr>
          <p:nvPr>
            <p:ph sz="quarter" idx="26"/>
          </p:nvPr>
        </p:nvSpPr>
        <p:spPr>
          <a:xfrm>
            <a:off x="4691063" y="3697900"/>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4"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9" name="Content Placeholder 3"/>
          <p:cNvSpPr>
            <a:spLocks noGrp="1"/>
          </p:cNvSpPr>
          <p:nvPr>
            <p:ph sz="quarter" idx="27"/>
          </p:nvPr>
        </p:nvSpPr>
        <p:spPr>
          <a:xfrm>
            <a:off x="2521356" y="3697900"/>
            <a:ext cx="1980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1" name="Content Placeholder 3"/>
          <p:cNvSpPr>
            <a:spLocks noGrp="1"/>
          </p:cNvSpPr>
          <p:nvPr>
            <p:ph sz="quarter" idx="29"/>
          </p:nvPr>
        </p:nvSpPr>
        <p:spPr>
          <a:xfrm>
            <a:off x="4691063" y="1531938"/>
            <a:ext cx="1980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8" name="Text Placeholder 6"/>
          <p:cNvSpPr>
            <a:spLocks noGrp="1"/>
          </p:cNvSpPr>
          <p:nvPr>
            <p:ph type="body" sz="quarter" idx="18"/>
          </p:nvPr>
        </p:nvSpPr>
        <p:spPr>
          <a:xfrm>
            <a:off x="193674" y="1541463"/>
            <a:ext cx="2185001" cy="1962150"/>
          </a:xfrm>
        </p:spPr>
        <p:txBody>
          <a:bodyPr lIns="0" tIns="72000" rIns="0" bIns="0"/>
          <a:lstStyle>
            <a:lvl1pPr marL="179388" indent="-179388">
              <a:lnSpc>
                <a:spcPts val="1600"/>
              </a:lnSpc>
              <a:spcBef>
                <a:spcPts val="500"/>
              </a:spcBef>
              <a:defRPr sz="1600">
                <a:solidFill>
                  <a:schemeClr val="bg1"/>
                </a:solidFill>
              </a:defRPr>
            </a:lvl1pPr>
            <a:lvl2pPr>
              <a:defRPr sz="1400"/>
            </a:lvl2pPr>
          </a:lstStyle>
          <a:p>
            <a:pPr lvl="0"/>
            <a:r>
              <a:rPr lang="en-US" dirty="0" smtClean="0"/>
              <a:t>Click to edit Master text styles</a:t>
            </a:r>
          </a:p>
        </p:txBody>
      </p:sp>
      <p:sp>
        <p:nvSpPr>
          <p:cNvPr id="23" name="Text Placeholder 6"/>
          <p:cNvSpPr>
            <a:spLocks noGrp="1"/>
          </p:cNvSpPr>
          <p:nvPr>
            <p:ph type="body" sz="quarter" idx="20"/>
          </p:nvPr>
        </p:nvSpPr>
        <p:spPr>
          <a:xfrm>
            <a:off x="193674" y="3717040"/>
            <a:ext cx="2185001" cy="1962150"/>
          </a:xfrm>
        </p:spPr>
        <p:txBody>
          <a:bodyPr lIns="0" tIns="72000" rIns="0" bIns="0"/>
          <a:lstStyle>
            <a:lvl1pPr marL="180975" indent="-180975">
              <a:lnSpc>
                <a:spcPts val="1600"/>
              </a:lnSpc>
              <a:spcBef>
                <a:spcPts val="500"/>
              </a:spcBef>
              <a:defRPr sz="1600">
                <a:solidFill>
                  <a:schemeClr val="bg1"/>
                </a:solidFill>
              </a:defRPr>
            </a:lvl1pPr>
            <a:lvl2pPr>
              <a:defRPr sz="1400"/>
            </a:lvl2pPr>
          </a:lstStyle>
          <a:p>
            <a:pPr lvl="0"/>
            <a:r>
              <a:rPr lang="en-US" dirty="0" smtClean="0"/>
              <a:t>Click to edit Master text styles</a:t>
            </a:r>
          </a:p>
        </p:txBody>
      </p:sp>
      <p:sp>
        <p:nvSpPr>
          <p:cNvPr id="24" name="Text Placeholder 6"/>
          <p:cNvSpPr>
            <a:spLocks noGrp="1"/>
          </p:cNvSpPr>
          <p:nvPr>
            <p:ph type="body" sz="quarter" idx="21"/>
          </p:nvPr>
        </p:nvSpPr>
        <p:spPr>
          <a:xfrm>
            <a:off x="6732300" y="1541463"/>
            <a:ext cx="2185001" cy="1962150"/>
          </a:xfrm>
        </p:spPr>
        <p:txBody>
          <a:bodyPr lIns="0" tIns="72000" rIns="0" bIns="0"/>
          <a:lstStyle>
            <a:lvl1pPr marL="179388" indent="-179388">
              <a:lnSpc>
                <a:spcPts val="1600"/>
              </a:lnSpc>
              <a:spcBef>
                <a:spcPts val="500"/>
              </a:spcBef>
              <a:defRPr sz="1600">
                <a:solidFill>
                  <a:schemeClr val="bg1"/>
                </a:solidFill>
              </a:defRPr>
            </a:lvl1pPr>
            <a:lvl2pPr>
              <a:defRPr sz="1400"/>
            </a:lvl2pPr>
          </a:lstStyle>
          <a:p>
            <a:pPr lvl="0"/>
            <a:r>
              <a:rPr lang="en-US" dirty="0" smtClean="0"/>
              <a:t>Click to edit Master text styles</a:t>
            </a:r>
          </a:p>
        </p:txBody>
      </p:sp>
      <p:sp>
        <p:nvSpPr>
          <p:cNvPr id="25" name="Text Placeholder 6"/>
          <p:cNvSpPr>
            <a:spLocks noGrp="1"/>
          </p:cNvSpPr>
          <p:nvPr>
            <p:ph type="body" sz="quarter" idx="22"/>
          </p:nvPr>
        </p:nvSpPr>
        <p:spPr>
          <a:xfrm>
            <a:off x="6732300" y="3717040"/>
            <a:ext cx="2185001" cy="1962150"/>
          </a:xfrm>
        </p:spPr>
        <p:txBody>
          <a:bodyPr lIns="0" tIns="72000" rIns="0" bIns="0"/>
          <a:lstStyle>
            <a:lvl1pPr marL="180975" indent="-180975">
              <a:lnSpc>
                <a:spcPts val="1600"/>
              </a:lnSpc>
              <a:spcBef>
                <a:spcPts val="500"/>
              </a:spcBef>
              <a:defRPr sz="1600">
                <a:solidFill>
                  <a:schemeClr val="bg1"/>
                </a:solidFill>
              </a:defRPr>
            </a:lvl1pPr>
            <a:lvl2pPr>
              <a:defRPr sz="1400"/>
            </a:lvl2pPr>
          </a:lstStyle>
          <a:p>
            <a:pPr lvl="0"/>
            <a:r>
              <a:rPr lang="en-US" dirty="0" smtClean="0"/>
              <a:t>Click to edit Master text styles</a:t>
            </a:r>
          </a:p>
        </p:txBody>
      </p:sp>
    </p:spTree>
    <p:extLst>
      <p:ext uri="{BB962C8B-B14F-4D97-AF65-F5344CB8AC3E}">
        <p14:creationId xmlns:p14="http://schemas.microsoft.com/office/powerpoint/2010/main" val="3430734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23" name="Picture Placeholder 17"/>
          <p:cNvSpPr>
            <a:spLocks noGrp="1"/>
          </p:cNvSpPr>
          <p:nvPr>
            <p:ph type="pic" sz="quarter" idx="24"/>
          </p:nvPr>
        </p:nvSpPr>
        <p:spPr>
          <a:xfrm>
            <a:off x="3589938" y="1531938"/>
            <a:ext cx="1980000" cy="1980000"/>
          </a:xfrm>
          <a:solidFill>
            <a:schemeClr val="bg2"/>
          </a:solidFill>
        </p:spPr>
        <p:txBody>
          <a:bodyPr/>
          <a:lstStyle>
            <a:lvl1pPr marL="0" indent="0">
              <a:buNone/>
              <a:defRPr lang="en-US" dirty="0"/>
            </a:lvl1pPr>
          </a:lstStyle>
          <a:p>
            <a:endParaRPr lang="en-US" dirty="0"/>
          </a:p>
        </p:txBody>
      </p:sp>
      <p:sp>
        <p:nvSpPr>
          <p:cNvPr id="22" name="Picture Placeholder 17"/>
          <p:cNvSpPr>
            <a:spLocks noGrp="1"/>
          </p:cNvSpPr>
          <p:nvPr>
            <p:ph type="pic" sz="quarter" idx="23"/>
          </p:nvPr>
        </p:nvSpPr>
        <p:spPr>
          <a:xfrm>
            <a:off x="7162413" y="3697900"/>
            <a:ext cx="1980000" cy="1980000"/>
          </a:xfrm>
          <a:solidFill>
            <a:schemeClr val="bg2"/>
          </a:solidFill>
        </p:spPr>
        <p:txBody>
          <a:bodyPr/>
          <a:lstStyle>
            <a:lvl1pPr marL="0" indent="0">
              <a:buNone/>
              <a:defRPr/>
            </a:lvl1pPr>
          </a:lstStyle>
          <a:p>
            <a:endParaRPr lang="en-US" dirty="0"/>
          </a:p>
        </p:txBody>
      </p:sp>
      <p:sp>
        <p:nvSpPr>
          <p:cNvPr id="17" name="Content Placeholder 3"/>
          <p:cNvSpPr>
            <a:spLocks noGrp="1"/>
          </p:cNvSpPr>
          <p:nvPr>
            <p:ph sz="quarter" idx="21"/>
          </p:nvPr>
        </p:nvSpPr>
        <p:spPr>
          <a:xfrm>
            <a:off x="5782962" y="1541464"/>
            <a:ext cx="3361038" cy="1980000"/>
          </a:xfrm>
          <a:solidFill>
            <a:schemeClr val="accent1"/>
          </a:solidFill>
        </p:spPr>
        <p:txBody>
          <a:bodyPr lIns="72000" anchor="ctr" anchorCtr="0"/>
          <a:lstStyle>
            <a:lvl1pPr marL="85725" indent="0">
              <a:spcBef>
                <a:spcPts val="0"/>
              </a:spcBef>
              <a:buFontTx/>
              <a:buNone/>
              <a:defRPr sz="2200">
                <a:solidFill>
                  <a:schemeClr val="bg1"/>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8" name="Content Placeholder 3"/>
          <p:cNvSpPr>
            <a:spLocks noGrp="1"/>
          </p:cNvSpPr>
          <p:nvPr>
            <p:ph sz="quarter" idx="22"/>
          </p:nvPr>
        </p:nvSpPr>
        <p:spPr>
          <a:xfrm>
            <a:off x="2544988" y="3697900"/>
            <a:ext cx="4405689" cy="1980000"/>
          </a:xfrm>
          <a:solidFill>
            <a:schemeClr val="accent1"/>
          </a:solidFill>
        </p:spPr>
        <p:txBody>
          <a:bodyPr anchor="ctr" anchorCtr="0"/>
          <a:lstStyle>
            <a:lvl1pPr marL="85725" indent="0">
              <a:spcBef>
                <a:spcPts val="0"/>
              </a:spcBef>
              <a:buFontTx/>
              <a:buNone/>
              <a:defRPr sz="2200">
                <a:solidFill>
                  <a:schemeClr val="bg1"/>
                </a:solidFill>
              </a:defRPr>
            </a:lvl1pPr>
          </a:lstStyle>
          <a:p>
            <a:pPr lvl="0"/>
            <a:r>
              <a:rPr lang="en-US" dirty="0" smtClean="0"/>
              <a:t>Click to edit Master text styles</a:t>
            </a:r>
          </a:p>
        </p:txBody>
      </p:sp>
      <p:sp>
        <p:nvSpPr>
          <p:cNvPr id="20" name="Rectangle 19"/>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1" y="1541464"/>
            <a:ext cx="193675" cy="4170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2"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3" name="Picture Placeholder 17"/>
          <p:cNvSpPr>
            <a:spLocks noGrp="1"/>
          </p:cNvSpPr>
          <p:nvPr>
            <p:ph type="pic" sz="quarter" idx="30"/>
          </p:nvPr>
        </p:nvSpPr>
        <p:spPr>
          <a:xfrm>
            <a:off x="360320" y="3697900"/>
            <a:ext cx="1980000" cy="1980000"/>
          </a:xfrm>
          <a:solidFill>
            <a:schemeClr val="bg2"/>
          </a:solidFill>
        </p:spPr>
        <p:txBody>
          <a:bodyPr/>
          <a:lstStyle>
            <a:lvl1pPr marL="0" indent="0">
              <a:buNone/>
              <a:defRPr/>
            </a:lvl1pPr>
          </a:lstStyle>
          <a:p>
            <a:endParaRPr lang="en-US" dirty="0"/>
          </a:p>
        </p:txBody>
      </p:sp>
      <p:sp>
        <p:nvSpPr>
          <p:cNvPr id="14" name="Content Placeholder 3"/>
          <p:cNvSpPr>
            <a:spLocks noGrp="1"/>
          </p:cNvSpPr>
          <p:nvPr>
            <p:ph sz="quarter" idx="31"/>
          </p:nvPr>
        </p:nvSpPr>
        <p:spPr>
          <a:xfrm>
            <a:off x="363539" y="1531938"/>
            <a:ext cx="3032802"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73988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5" name="Rectangle 14"/>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17"/>
          <p:cNvSpPr>
            <a:spLocks noGrp="1"/>
          </p:cNvSpPr>
          <p:nvPr>
            <p:ph type="pic" sz="quarter" idx="24"/>
          </p:nvPr>
        </p:nvSpPr>
        <p:spPr>
          <a:xfrm>
            <a:off x="3589938" y="1531938"/>
            <a:ext cx="1980000" cy="1980000"/>
          </a:xfrm>
          <a:solidFill>
            <a:schemeClr val="bg2"/>
          </a:solidFill>
        </p:spPr>
        <p:txBody>
          <a:bodyPr/>
          <a:lstStyle>
            <a:lvl1pPr marL="0" indent="0">
              <a:buNone/>
              <a:defRPr lang="en-US" dirty="0"/>
            </a:lvl1pPr>
          </a:lstStyle>
          <a:p>
            <a:endParaRPr lang="en-US" dirty="0"/>
          </a:p>
        </p:txBody>
      </p:sp>
      <p:sp>
        <p:nvSpPr>
          <p:cNvPr id="22" name="Picture Placeholder 17"/>
          <p:cNvSpPr>
            <a:spLocks noGrp="1"/>
          </p:cNvSpPr>
          <p:nvPr>
            <p:ph type="pic" sz="quarter" idx="23"/>
          </p:nvPr>
        </p:nvSpPr>
        <p:spPr>
          <a:xfrm>
            <a:off x="7162413" y="3697900"/>
            <a:ext cx="1980000" cy="1980000"/>
          </a:xfrm>
          <a:solidFill>
            <a:schemeClr val="bg2"/>
          </a:solidFill>
        </p:spPr>
        <p:txBody>
          <a:bodyPr/>
          <a:lstStyle>
            <a:lvl1pPr marL="0" indent="0">
              <a:buNone/>
              <a:defRPr/>
            </a:lvl1pPr>
          </a:lstStyle>
          <a:p>
            <a:endParaRPr lang="en-US" dirty="0"/>
          </a:p>
        </p:txBody>
      </p:sp>
      <p:sp>
        <p:nvSpPr>
          <p:cNvPr id="17" name="Content Placeholder 3"/>
          <p:cNvSpPr>
            <a:spLocks noGrp="1"/>
          </p:cNvSpPr>
          <p:nvPr>
            <p:ph sz="quarter" idx="21"/>
          </p:nvPr>
        </p:nvSpPr>
        <p:spPr>
          <a:xfrm>
            <a:off x="5782962" y="1541464"/>
            <a:ext cx="3361038" cy="1980000"/>
          </a:xfrm>
          <a:solidFill>
            <a:schemeClr val="accent1"/>
          </a:solidFill>
        </p:spPr>
        <p:txBody>
          <a:bodyPr lIns="72000" anchor="ctr" anchorCtr="0"/>
          <a:lstStyle>
            <a:lvl1pPr marL="85725" indent="0">
              <a:spcBef>
                <a:spcPts val="0"/>
              </a:spcBef>
              <a:buFontTx/>
              <a:buNone/>
              <a:defRPr sz="2200">
                <a:solidFill>
                  <a:schemeClr val="bg1"/>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8" name="Content Placeholder 3"/>
          <p:cNvSpPr>
            <a:spLocks noGrp="1"/>
          </p:cNvSpPr>
          <p:nvPr>
            <p:ph sz="quarter" idx="22"/>
          </p:nvPr>
        </p:nvSpPr>
        <p:spPr>
          <a:xfrm>
            <a:off x="2544988" y="3697900"/>
            <a:ext cx="4405689" cy="1980000"/>
          </a:xfrm>
          <a:solidFill>
            <a:schemeClr val="accent1"/>
          </a:solidFill>
        </p:spPr>
        <p:txBody>
          <a:bodyPr anchor="ctr" anchorCtr="0"/>
          <a:lstStyle>
            <a:lvl1pPr marL="85725" indent="0">
              <a:spcBef>
                <a:spcPts val="0"/>
              </a:spcBef>
              <a:buFontTx/>
              <a:buNone/>
              <a:defRPr sz="2200">
                <a:solidFill>
                  <a:schemeClr val="bg1"/>
                </a:solidFill>
              </a:defRPr>
            </a:lvl1pPr>
          </a:lstStyle>
          <a:p>
            <a:pPr lvl="0"/>
            <a:r>
              <a:rPr lang="en-US" dirty="0" smtClean="0"/>
              <a:t>Click to edit Master text styles</a:t>
            </a:r>
          </a:p>
        </p:txBody>
      </p:sp>
      <p:sp>
        <p:nvSpPr>
          <p:cNvPr id="20" name="Rectangle 19"/>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1" y="1541464"/>
            <a:ext cx="193675" cy="41703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2"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3" name="Picture Placeholder 17"/>
          <p:cNvSpPr>
            <a:spLocks noGrp="1"/>
          </p:cNvSpPr>
          <p:nvPr>
            <p:ph type="pic" sz="quarter" idx="30"/>
          </p:nvPr>
        </p:nvSpPr>
        <p:spPr>
          <a:xfrm>
            <a:off x="360320" y="3697900"/>
            <a:ext cx="1980000" cy="1980000"/>
          </a:xfrm>
          <a:solidFill>
            <a:schemeClr val="bg2"/>
          </a:solidFill>
        </p:spPr>
        <p:txBody>
          <a:bodyPr/>
          <a:lstStyle>
            <a:lvl1pPr marL="0" indent="0">
              <a:buNone/>
              <a:defRPr/>
            </a:lvl1pPr>
          </a:lstStyle>
          <a:p>
            <a:endParaRPr lang="en-US" dirty="0"/>
          </a:p>
        </p:txBody>
      </p:sp>
      <p:sp>
        <p:nvSpPr>
          <p:cNvPr id="14" name="Content Placeholder 3"/>
          <p:cNvSpPr>
            <a:spLocks noGrp="1"/>
          </p:cNvSpPr>
          <p:nvPr>
            <p:ph sz="quarter" idx="31"/>
          </p:nvPr>
        </p:nvSpPr>
        <p:spPr>
          <a:xfrm>
            <a:off x="363539" y="1531938"/>
            <a:ext cx="3032802"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115099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5" name="Content Placeholder 3"/>
          <p:cNvSpPr>
            <a:spLocks noGrp="1"/>
          </p:cNvSpPr>
          <p:nvPr>
            <p:ph sz="quarter" idx="23"/>
          </p:nvPr>
        </p:nvSpPr>
        <p:spPr>
          <a:xfrm>
            <a:off x="4857582" y="1538654"/>
            <a:ext cx="4284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2" name="Picture Placeholder 4"/>
          <p:cNvSpPr>
            <a:spLocks noGrp="1"/>
          </p:cNvSpPr>
          <p:nvPr>
            <p:ph type="pic" sz="quarter" idx="19"/>
          </p:nvPr>
        </p:nvSpPr>
        <p:spPr>
          <a:xfrm>
            <a:off x="4857580" y="3717040"/>
            <a:ext cx="4284000" cy="1976437"/>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Rectangle 1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1" name="Content Placeholder 3"/>
          <p:cNvSpPr>
            <a:spLocks noGrp="1"/>
          </p:cNvSpPr>
          <p:nvPr>
            <p:ph sz="quarter" idx="25"/>
          </p:nvPr>
        </p:nvSpPr>
        <p:spPr>
          <a:xfrm>
            <a:off x="360318" y="3697900"/>
            <a:ext cx="4284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2" name="Picture Placeholder 17"/>
          <p:cNvSpPr>
            <a:spLocks noGrp="1"/>
          </p:cNvSpPr>
          <p:nvPr>
            <p:ph type="pic" sz="quarter" idx="20"/>
          </p:nvPr>
        </p:nvSpPr>
        <p:spPr>
          <a:xfrm>
            <a:off x="360319" y="1535522"/>
            <a:ext cx="4284000" cy="1980000"/>
          </a:xfrm>
          <a:solidFill>
            <a:schemeClr val="bg2"/>
          </a:solidFill>
        </p:spPr>
        <p:txBody>
          <a:bodyPr/>
          <a:lstStyle>
            <a:lvl1pPr marL="0" indent="0" rtl="0">
              <a:buNone/>
              <a:defRPr/>
            </a:lvl1pPr>
          </a:lstStyle>
          <a:p>
            <a:endParaRPr lang="en-US" dirty="0"/>
          </a:p>
        </p:txBody>
      </p:sp>
      <p:sp>
        <p:nvSpPr>
          <p:cNvPr id="13" name="Rectangle 12"/>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Tree>
    <p:extLst>
      <p:ext uri="{BB962C8B-B14F-4D97-AF65-F5344CB8AC3E}">
        <p14:creationId xmlns:p14="http://schemas.microsoft.com/office/powerpoint/2010/main" val="163946009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4" name="Rectangle 13"/>
          <p:cNvSpPr/>
          <p:nvPr userDrawn="1"/>
        </p:nvSpPr>
        <p:spPr>
          <a:xfrm>
            <a:off x="0" y="1353065"/>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Content Placeholder 3"/>
          <p:cNvSpPr>
            <a:spLocks noGrp="1"/>
          </p:cNvSpPr>
          <p:nvPr>
            <p:ph sz="quarter" idx="23"/>
          </p:nvPr>
        </p:nvSpPr>
        <p:spPr>
          <a:xfrm>
            <a:off x="4857582" y="1538654"/>
            <a:ext cx="4284000" cy="198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2" name="Picture Placeholder 4"/>
          <p:cNvSpPr>
            <a:spLocks noGrp="1"/>
          </p:cNvSpPr>
          <p:nvPr>
            <p:ph type="pic" sz="quarter" idx="19"/>
          </p:nvPr>
        </p:nvSpPr>
        <p:spPr>
          <a:xfrm>
            <a:off x="4857580" y="3717040"/>
            <a:ext cx="4284000" cy="1976437"/>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5" name="Rectangle 14"/>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1" name="Content Placeholder 3"/>
          <p:cNvSpPr>
            <a:spLocks noGrp="1"/>
          </p:cNvSpPr>
          <p:nvPr>
            <p:ph sz="quarter" idx="25"/>
          </p:nvPr>
        </p:nvSpPr>
        <p:spPr>
          <a:xfrm>
            <a:off x="360318" y="3697900"/>
            <a:ext cx="4284000" cy="1980000"/>
          </a:xfrm>
          <a:solidFill>
            <a:schemeClr val="accent1"/>
          </a:solidFill>
        </p:spPr>
        <p:txBody>
          <a:bodyPr tIns="72000" bIns="72000" anchor="ctr" anchorCtr="0"/>
          <a:lstStyle>
            <a:lvl1pPr marL="85725" indent="0" rtl="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12" name="Picture Placeholder 17"/>
          <p:cNvSpPr>
            <a:spLocks noGrp="1"/>
          </p:cNvSpPr>
          <p:nvPr>
            <p:ph type="pic" sz="quarter" idx="20"/>
          </p:nvPr>
        </p:nvSpPr>
        <p:spPr>
          <a:xfrm>
            <a:off x="360319" y="1535522"/>
            <a:ext cx="4284000" cy="1980000"/>
          </a:xfrm>
          <a:solidFill>
            <a:schemeClr val="bg2"/>
          </a:solidFill>
        </p:spPr>
        <p:txBody>
          <a:bodyPr/>
          <a:lstStyle>
            <a:lvl1pPr marL="0" indent="0" rtl="0">
              <a:buNone/>
              <a:defRPr/>
            </a:lvl1pPr>
          </a:lstStyle>
          <a:p>
            <a:endParaRPr lang="en-US" dirty="0"/>
          </a:p>
        </p:txBody>
      </p:sp>
      <p:sp>
        <p:nvSpPr>
          <p:cNvPr id="13" name="Rectangle 12"/>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Tree>
    <p:extLst>
      <p:ext uri="{BB962C8B-B14F-4D97-AF65-F5344CB8AC3E}">
        <p14:creationId xmlns:p14="http://schemas.microsoft.com/office/powerpoint/2010/main" val="372438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5" name="Rectangle 24"/>
          <p:cNvSpPr/>
          <p:nvPr userDrawn="1"/>
        </p:nvSpPr>
        <p:spPr>
          <a:xfrm>
            <a:off x="1587" y="1334943"/>
            <a:ext cx="9142413" cy="4542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Picture Placeholder 17"/>
          <p:cNvSpPr>
            <a:spLocks noGrp="1"/>
          </p:cNvSpPr>
          <p:nvPr>
            <p:ph type="pic" sz="quarter" idx="20"/>
          </p:nvPr>
        </p:nvSpPr>
        <p:spPr>
          <a:xfrm>
            <a:off x="6334841" y="1541463"/>
            <a:ext cx="2808000" cy="4165600"/>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22" name="Rectangle 21"/>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 Placeholder 4"/>
          <p:cNvSpPr>
            <a:spLocks noGrp="1"/>
          </p:cNvSpPr>
          <p:nvPr>
            <p:ph type="body" sz="quarter" idx="31" hasCustomPrompt="1"/>
          </p:nvPr>
        </p:nvSpPr>
        <p:spPr>
          <a:xfrm>
            <a:off x="6266423" y="2813538"/>
            <a:ext cx="2880000" cy="180000"/>
          </a:xfrm>
          <a:solidFill>
            <a:schemeClr val="tx2"/>
          </a:solidFill>
          <a:ln>
            <a:noFill/>
          </a:ln>
        </p:spPr>
        <p:txBody>
          <a:bodyPr/>
          <a:lstStyle>
            <a:lvl1pPr marL="0" indent="0">
              <a:buNone/>
              <a:defRPr/>
            </a:lvl1pPr>
          </a:lstStyle>
          <a:p>
            <a:pPr lvl="0"/>
            <a:r>
              <a:rPr lang="en-US" dirty="0" smtClean="0"/>
              <a:t> </a:t>
            </a:r>
            <a:endParaRPr lang="en-US" dirty="0"/>
          </a:p>
        </p:txBody>
      </p:sp>
      <p:sp>
        <p:nvSpPr>
          <p:cNvPr id="24" name="Text Placeholder 4"/>
          <p:cNvSpPr>
            <a:spLocks noGrp="1"/>
          </p:cNvSpPr>
          <p:nvPr>
            <p:ph type="body" sz="quarter" idx="32" hasCustomPrompt="1"/>
          </p:nvPr>
        </p:nvSpPr>
        <p:spPr>
          <a:xfrm>
            <a:off x="6280367" y="4259263"/>
            <a:ext cx="2880000" cy="180000"/>
          </a:xfrm>
          <a:solidFill>
            <a:schemeClr val="tx2"/>
          </a:solidFill>
          <a:ln>
            <a:noFill/>
          </a:ln>
        </p:spPr>
        <p:txBody>
          <a:bodyPr/>
          <a:lstStyle>
            <a:lvl1pPr marL="0" indent="0">
              <a:buNone/>
              <a:defRPr/>
            </a:lvl1pPr>
          </a:lstStyle>
          <a:p>
            <a:pPr lvl="0"/>
            <a:r>
              <a:rPr lang="en-US" dirty="0" smtClean="0"/>
              <a:t> </a:t>
            </a:r>
            <a:endParaRPr lang="en-US" dirty="0"/>
          </a:p>
        </p:txBody>
      </p:sp>
      <p:sp>
        <p:nvSpPr>
          <p:cNvPr id="17"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8" name="Content Placeholder 3"/>
          <p:cNvSpPr>
            <a:spLocks noGrp="1"/>
          </p:cNvSpPr>
          <p:nvPr>
            <p:ph sz="quarter" idx="33"/>
          </p:nvPr>
        </p:nvSpPr>
        <p:spPr>
          <a:xfrm>
            <a:off x="360319" y="1531938"/>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6" name="Rectangle 25"/>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28" name="Content Placeholder 3"/>
          <p:cNvSpPr>
            <a:spLocks noGrp="1"/>
          </p:cNvSpPr>
          <p:nvPr>
            <p:ph sz="quarter" idx="34"/>
          </p:nvPr>
        </p:nvSpPr>
        <p:spPr>
          <a:xfrm>
            <a:off x="360319" y="4420075"/>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9" name="Content Placeholder 3"/>
          <p:cNvSpPr>
            <a:spLocks noGrp="1"/>
          </p:cNvSpPr>
          <p:nvPr>
            <p:ph sz="quarter" idx="35"/>
          </p:nvPr>
        </p:nvSpPr>
        <p:spPr>
          <a:xfrm>
            <a:off x="360319" y="2976007"/>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1" name="Content Placeholder 3"/>
          <p:cNvSpPr>
            <a:spLocks noGrp="1"/>
          </p:cNvSpPr>
          <p:nvPr>
            <p:ph sz="quarter" idx="36"/>
          </p:nvPr>
        </p:nvSpPr>
        <p:spPr>
          <a:xfrm>
            <a:off x="3349407" y="1531938"/>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2" name="Content Placeholder 3"/>
          <p:cNvSpPr>
            <a:spLocks noGrp="1"/>
          </p:cNvSpPr>
          <p:nvPr>
            <p:ph sz="quarter" idx="37"/>
          </p:nvPr>
        </p:nvSpPr>
        <p:spPr>
          <a:xfrm>
            <a:off x="3349407" y="4420075"/>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3" name="Content Placeholder 3"/>
          <p:cNvSpPr>
            <a:spLocks noGrp="1"/>
          </p:cNvSpPr>
          <p:nvPr>
            <p:ph sz="quarter" idx="38"/>
          </p:nvPr>
        </p:nvSpPr>
        <p:spPr>
          <a:xfrm>
            <a:off x="3349407" y="2976007"/>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6356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00807"/>
            <a:ext cx="4040188" cy="474067"/>
          </a:xfrm>
        </p:spPr>
        <p:txBody>
          <a:bodyPr anchor="b"/>
          <a:lstStyle>
            <a:lvl1pPr marL="0" indent="0">
              <a:buNone/>
              <a:defRPr sz="2200" b="0">
                <a:solidFill>
                  <a:srgbClr val="3389C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700807"/>
            <a:ext cx="4031431" cy="474067"/>
          </a:xfrm>
        </p:spPr>
        <p:txBody>
          <a:bodyPr anchor="b"/>
          <a:lstStyle>
            <a:lvl1pPr marL="0" indent="0">
              <a:buNone/>
              <a:defRPr lang="en-US" sz="2200" b="0" kern="1200" dirty="0" smtClean="0">
                <a:solidFill>
                  <a:srgbClr val="3389C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25"/>
          <p:cNvSpPr>
            <a:spLocks noGrp="1" noChangeArrowheads="1"/>
          </p:cNvSpPr>
          <p:nvPr>
            <p:ph type="title"/>
          </p:nvPr>
        </p:nvSpPr>
        <p:spPr bwMode="auto">
          <a:xfrm>
            <a:off x="539751" y="188640"/>
            <a:ext cx="7128594" cy="360809"/>
          </a:xfrm>
          <a:prstGeom prst="rect">
            <a:avLst/>
          </a:prstGeom>
          <a:noFill/>
          <a:ln w="9525">
            <a:noFill/>
            <a:miter lim="800000"/>
            <a:headEnd/>
            <a:tailEnd/>
          </a:ln>
        </p:spPr>
        <p:txBody>
          <a:bodyPr/>
          <a:lstStyle/>
          <a:p>
            <a:pPr lvl="0"/>
            <a:r>
              <a:rPr lang="en-US" dirty="0" smtClean="0"/>
              <a:t>Headline Here</a:t>
            </a:r>
          </a:p>
        </p:txBody>
      </p:sp>
      <p:sp>
        <p:nvSpPr>
          <p:cNvPr id="7" name="Slide Number Placeholder 8"/>
          <p:cNvSpPr>
            <a:spLocks noGrp="1"/>
          </p:cNvSpPr>
          <p:nvPr>
            <p:ph type="sldNum" sz="quarter" idx="10"/>
          </p:nvPr>
        </p:nvSpPr>
        <p:spPr>
          <a:xfrm>
            <a:off x="8521700" y="6408738"/>
            <a:ext cx="585788" cy="365125"/>
          </a:xfrm>
        </p:spPr>
        <p:txBody>
          <a:bodyPr/>
          <a:lstStyle>
            <a:lvl1pPr>
              <a:defRPr/>
            </a:lvl1pPr>
          </a:lstStyle>
          <a:p>
            <a:fld id="{3FFC0915-34AF-43D4-A4D8-7BF50444C1E4}" type="slidenum">
              <a:rPr lang="en-US"/>
              <a:pPr/>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3" name="Picture Placeholder 17"/>
          <p:cNvSpPr>
            <a:spLocks noGrp="1"/>
          </p:cNvSpPr>
          <p:nvPr>
            <p:ph type="pic" sz="quarter" idx="20"/>
          </p:nvPr>
        </p:nvSpPr>
        <p:spPr>
          <a:xfrm>
            <a:off x="6334841" y="1541463"/>
            <a:ext cx="2808000" cy="4165600"/>
          </a:xfrm>
          <a:solidFill>
            <a:schemeClr val="bg2"/>
          </a:solidFill>
        </p:spPr>
        <p:txBody>
          <a:bodyPr/>
          <a:lstStyle>
            <a:lvl1pPr marL="0" indent="0">
              <a:buNone/>
              <a:defRPr/>
            </a:lvl1pPr>
          </a:lstStyle>
          <a:p>
            <a:endParaRPr lang="en-US" dirty="0"/>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22" name="Rectangle 21"/>
          <p:cNvSpPr/>
          <p:nvPr userDrawn="1"/>
        </p:nvSpPr>
        <p:spPr>
          <a:xfrm>
            <a:off x="0" y="0"/>
            <a:ext cx="193675" cy="118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 Placeholder 4"/>
          <p:cNvSpPr>
            <a:spLocks noGrp="1"/>
          </p:cNvSpPr>
          <p:nvPr>
            <p:ph type="body" sz="quarter" idx="31" hasCustomPrompt="1"/>
          </p:nvPr>
        </p:nvSpPr>
        <p:spPr>
          <a:xfrm>
            <a:off x="6266423" y="2793998"/>
            <a:ext cx="2880000" cy="180000"/>
          </a:xfrm>
          <a:solidFill>
            <a:schemeClr val="bg1"/>
          </a:solidFill>
          <a:ln>
            <a:noFill/>
          </a:ln>
        </p:spPr>
        <p:txBody>
          <a:bodyPr/>
          <a:lstStyle>
            <a:lvl1pPr marL="0" indent="0">
              <a:buNone/>
              <a:defRPr/>
            </a:lvl1pPr>
          </a:lstStyle>
          <a:p>
            <a:pPr lvl="0"/>
            <a:r>
              <a:rPr lang="en-US" dirty="0" smtClean="0"/>
              <a:t> </a:t>
            </a:r>
            <a:endParaRPr lang="en-US" dirty="0"/>
          </a:p>
        </p:txBody>
      </p:sp>
      <p:sp>
        <p:nvSpPr>
          <p:cNvPr id="24" name="Text Placeholder 4"/>
          <p:cNvSpPr>
            <a:spLocks noGrp="1"/>
          </p:cNvSpPr>
          <p:nvPr>
            <p:ph type="body" sz="quarter" idx="32" hasCustomPrompt="1"/>
          </p:nvPr>
        </p:nvSpPr>
        <p:spPr>
          <a:xfrm>
            <a:off x="6280367" y="4235815"/>
            <a:ext cx="2880000" cy="180000"/>
          </a:xfrm>
          <a:solidFill>
            <a:schemeClr val="bg1"/>
          </a:solidFill>
          <a:ln>
            <a:noFill/>
          </a:ln>
        </p:spPr>
        <p:txBody>
          <a:bodyPr/>
          <a:lstStyle>
            <a:lvl1pPr marL="0" indent="0">
              <a:buNone/>
              <a:defRPr/>
            </a:lvl1pPr>
          </a:lstStyle>
          <a:p>
            <a:pPr lvl="0"/>
            <a:r>
              <a:rPr lang="en-US" dirty="0" smtClean="0"/>
              <a:t> </a:t>
            </a:r>
            <a:endParaRPr lang="en-US" dirty="0"/>
          </a:p>
        </p:txBody>
      </p:sp>
      <p:sp>
        <p:nvSpPr>
          <p:cNvPr id="17"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8" name="Content Placeholder 3"/>
          <p:cNvSpPr>
            <a:spLocks noGrp="1"/>
          </p:cNvSpPr>
          <p:nvPr>
            <p:ph sz="quarter" idx="33"/>
          </p:nvPr>
        </p:nvSpPr>
        <p:spPr>
          <a:xfrm>
            <a:off x="360319" y="1531938"/>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6" name="Rectangle 25"/>
          <p:cNvSpPr/>
          <p:nvPr userDrawn="1"/>
        </p:nvSpPr>
        <p:spPr>
          <a:xfrm>
            <a:off x="-2" y="1531938"/>
            <a:ext cx="180000" cy="4148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28" name="Content Placeholder 3"/>
          <p:cNvSpPr>
            <a:spLocks noGrp="1"/>
          </p:cNvSpPr>
          <p:nvPr>
            <p:ph sz="quarter" idx="34"/>
          </p:nvPr>
        </p:nvSpPr>
        <p:spPr>
          <a:xfrm>
            <a:off x="360319" y="4420075"/>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29" name="Content Placeholder 3"/>
          <p:cNvSpPr>
            <a:spLocks noGrp="1"/>
          </p:cNvSpPr>
          <p:nvPr>
            <p:ph sz="quarter" idx="35"/>
          </p:nvPr>
        </p:nvSpPr>
        <p:spPr>
          <a:xfrm>
            <a:off x="360319" y="2976007"/>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1" name="Content Placeholder 3"/>
          <p:cNvSpPr>
            <a:spLocks noGrp="1"/>
          </p:cNvSpPr>
          <p:nvPr>
            <p:ph sz="quarter" idx="36"/>
          </p:nvPr>
        </p:nvSpPr>
        <p:spPr>
          <a:xfrm>
            <a:off x="3349407" y="1531938"/>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2" name="Content Placeholder 3"/>
          <p:cNvSpPr>
            <a:spLocks noGrp="1"/>
          </p:cNvSpPr>
          <p:nvPr>
            <p:ph sz="quarter" idx="37"/>
          </p:nvPr>
        </p:nvSpPr>
        <p:spPr>
          <a:xfrm>
            <a:off x="3349407" y="4420075"/>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
        <p:nvSpPr>
          <p:cNvPr id="33" name="Content Placeholder 3"/>
          <p:cNvSpPr>
            <a:spLocks noGrp="1"/>
          </p:cNvSpPr>
          <p:nvPr>
            <p:ph sz="quarter" idx="38"/>
          </p:nvPr>
        </p:nvSpPr>
        <p:spPr>
          <a:xfrm>
            <a:off x="3349407" y="2976007"/>
            <a:ext cx="2772000" cy="1260000"/>
          </a:xfrm>
          <a:solidFill>
            <a:schemeClr val="accent1"/>
          </a:solidFill>
        </p:spPr>
        <p:txBody>
          <a:bodyPr tIns="72000" bIns="72000" anchor="ctr" anchorCtr="0"/>
          <a:lstStyle>
            <a:lvl1pPr marL="85725" indent="0">
              <a:lnSpc>
                <a:spcPts val="2200"/>
              </a:lnSpc>
              <a:spcBef>
                <a:spcPts val="0"/>
              </a:spcBef>
              <a:buFontTx/>
              <a:buNone/>
              <a:defRPr sz="2200" b="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76509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9" name="Content Placeholder 18"/>
          <p:cNvSpPr>
            <a:spLocks noGrp="1" noChangeAspect="1"/>
          </p:cNvSpPr>
          <p:nvPr>
            <p:ph sz="quarter" idx="21"/>
          </p:nvPr>
        </p:nvSpPr>
        <p:spPr>
          <a:xfrm>
            <a:off x="342899" y="1184275"/>
            <a:ext cx="2700000" cy="2700000"/>
          </a:xfrm>
          <a:prstGeom prst="rect">
            <a:avLst/>
          </a:prstGeom>
          <a:solidFill>
            <a:schemeClr val="accent1"/>
          </a:solidFill>
        </p:spPr>
        <p:txBody>
          <a:bodyPr wrap="square" lIns="144000" tIns="72000" rIns="144000" bIns="72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2"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13" name="Content Placeholder 18"/>
          <p:cNvSpPr>
            <a:spLocks noGrp="1" noChangeAspect="1"/>
          </p:cNvSpPr>
          <p:nvPr>
            <p:ph sz="quarter" idx="24"/>
          </p:nvPr>
        </p:nvSpPr>
        <p:spPr>
          <a:xfrm>
            <a:off x="6123946" y="1184275"/>
            <a:ext cx="2700000" cy="2700000"/>
          </a:xfrm>
          <a:prstGeom prst="rect">
            <a:avLst/>
          </a:prstGeom>
          <a:solidFill>
            <a:schemeClr val="accent1"/>
          </a:solidFill>
        </p:spPr>
        <p:txBody>
          <a:bodyPr wrap="square" lIns="144000" tIns="72000" rIns="144000" bIns="72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14" name="Content Placeholder 18"/>
          <p:cNvSpPr>
            <a:spLocks noGrp="1" noChangeAspect="1"/>
          </p:cNvSpPr>
          <p:nvPr>
            <p:ph sz="quarter" idx="25"/>
          </p:nvPr>
        </p:nvSpPr>
        <p:spPr>
          <a:xfrm>
            <a:off x="3233422" y="1184275"/>
            <a:ext cx="2700000" cy="2700000"/>
          </a:xfrm>
          <a:prstGeom prst="rect">
            <a:avLst/>
          </a:prstGeom>
          <a:solidFill>
            <a:schemeClr val="accent1"/>
          </a:solidFill>
        </p:spPr>
        <p:txBody>
          <a:bodyPr wrap="square" lIns="144000" tIns="72000" rIns="144000" bIns="72000" anchor="ctr" anchorCtr="1"/>
          <a:lstStyle>
            <a:lvl1pPr marL="85725" indent="0" algn="l" rtl="0" eaLnBrk="0" fontAlgn="base" hangingPunct="0">
              <a:lnSpc>
                <a:spcPts val="2200"/>
              </a:lnSpc>
              <a:spcBef>
                <a:spcPts val="0"/>
              </a:spcBef>
              <a:spcAft>
                <a:spcPct val="0"/>
              </a:spcAft>
              <a:buNone/>
              <a:defRPr lang="en-US" sz="2200" kern="1200" spc="0" dirty="0" smtClean="0">
                <a:solidFill>
                  <a:schemeClr val="bg1"/>
                </a:solidFill>
                <a:latin typeface="+mj-lt"/>
                <a:ea typeface="+mn-ea"/>
                <a:cs typeface="+mn-cs"/>
              </a:defRPr>
            </a:lvl1pPr>
            <a:lvl2pPr marL="0" indent="0">
              <a:lnSpc>
                <a:spcPct val="72000"/>
              </a:lnSpc>
              <a:buNone/>
              <a:defRPr lang="en-US" sz="2200" kern="1200" spc="0" dirty="0" smtClean="0">
                <a:solidFill>
                  <a:schemeClr val="bg1"/>
                </a:solidFill>
                <a:latin typeface="+mj-lt"/>
                <a:ea typeface="+mn-ea"/>
                <a:cs typeface="+mn-cs"/>
              </a:defRPr>
            </a:lvl2pPr>
          </a:lstStyle>
          <a:p>
            <a:pPr lvl="0"/>
            <a:r>
              <a:rPr lang="en-US" dirty="0" smtClean="0"/>
              <a:t>Click to edit Master text styles</a:t>
            </a:r>
          </a:p>
        </p:txBody>
      </p:sp>
      <p:sp>
        <p:nvSpPr>
          <p:cNvPr id="4" name="Text Placeholder 3"/>
          <p:cNvSpPr>
            <a:spLocks noGrp="1"/>
          </p:cNvSpPr>
          <p:nvPr>
            <p:ph type="body" sz="quarter" idx="26"/>
          </p:nvPr>
        </p:nvSpPr>
        <p:spPr>
          <a:xfrm>
            <a:off x="363539" y="4152900"/>
            <a:ext cx="2702390" cy="2203450"/>
          </a:xfrm>
        </p:spPr>
        <p:txBody>
          <a:bodyPr lIns="0" tIns="36000"/>
          <a:lstStyle>
            <a:lvl1pPr marL="216000" indent="-216000">
              <a:lnSpc>
                <a:spcPts val="1900"/>
              </a:lnSpc>
              <a:spcBef>
                <a:spcPts val="1200"/>
              </a:spcBef>
              <a:defRPr lang="en-US" sz="1800" kern="1200" dirty="0" smtClean="0">
                <a:solidFill>
                  <a:schemeClr val="tx1"/>
                </a:solidFill>
                <a:latin typeface="+mn-lt"/>
                <a:ea typeface="+mn-ea"/>
                <a:cs typeface="+mn-cs"/>
              </a:defRPr>
            </a:lvl1pPr>
          </a:lstStyle>
          <a:p>
            <a:pPr marL="182563" lvl="0" indent="-182563" algn="l" defTabSz="792000" rtl="0" eaLnBrk="0" fontAlgn="base" hangingPunct="0">
              <a:lnSpc>
                <a:spcPts val="2000"/>
              </a:lnSpc>
              <a:spcBef>
                <a:spcPts val="1800"/>
              </a:spcBef>
              <a:spcAft>
                <a:spcPct val="0"/>
              </a:spcAft>
              <a:buClr>
                <a:schemeClr val="accent1"/>
              </a:buClr>
              <a:buSzPct val="100000"/>
              <a:buFont typeface="Wingdings" pitchFamily="2" charset="2"/>
              <a:buChar char="§"/>
            </a:pPr>
            <a:r>
              <a:rPr lang="en-US" dirty="0" smtClean="0"/>
              <a:t>Click to edit Master text styles</a:t>
            </a:r>
          </a:p>
        </p:txBody>
      </p:sp>
      <p:sp>
        <p:nvSpPr>
          <p:cNvPr id="24" name="Text Placeholder 3"/>
          <p:cNvSpPr>
            <a:spLocks noGrp="1"/>
          </p:cNvSpPr>
          <p:nvPr>
            <p:ph type="body" sz="quarter" idx="27"/>
          </p:nvPr>
        </p:nvSpPr>
        <p:spPr>
          <a:xfrm>
            <a:off x="3233421" y="4152900"/>
            <a:ext cx="2704799" cy="2203450"/>
          </a:xfrm>
        </p:spPr>
        <p:txBody>
          <a:bodyPr lIns="0" tIns="36000"/>
          <a:lstStyle>
            <a:lvl1pPr marL="216000" indent="-216000">
              <a:lnSpc>
                <a:spcPts val="1900"/>
              </a:lnSpc>
              <a:spcBef>
                <a:spcPts val="1200"/>
              </a:spcBef>
              <a:defRPr lang="en-US" sz="1800" kern="1200" dirty="0" smtClean="0">
                <a:solidFill>
                  <a:schemeClr val="tx1"/>
                </a:solidFill>
                <a:latin typeface="+mn-lt"/>
                <a:ea typeface="+mn-ea"/>
                <a:cs typeface="+mn-cs"/>
              </a:defRPr>
            </a:lvl1pPr>
          </a:lstStyle>
          <a:p>
            <a:pPr marL="182563" lvl="0" indent="-182563" algn="l" defTabSz="792000" rtl="0" eaLnBrk="0" fontAlgn="base" hangingPunct="0">
              <a:lnSpc>
                <a:spcPts val="2000"/>
              </a:lnSpc>
              <a:spcBef>
                <a:spcPts val="1800"/>
              </a:spcBef>
              <a:spcAft>
                <a:spcPct val="0"/>
              </a:spcAft>
              <a:buClr>
                <a:schemeClr val="accent1"/>
              </a:buClr>
              <a:buSzPct val="100000"/>
              <a:buFont typeface="Wingdings" pitchFamily="2" charset="2"/>
              <a:buChar char="§"/>
            </a:pPr>
            <a:r>
              <a:rPr lang="en-US" dirty="0" smtClean="0"/>
              <a:t>Click to edit Master text styles</a:t>
            </a:r>
          </a:p>
        </p:txBody>
      </p:sp>
      <p:sp>
        <p:nvSpPr>
          <p:cNvPr id="29" name="Text Placeholder 3"/>
          <p:cNvSpPr>
            <a:spLocks noGrp="1"/>
          </p:cNvSpPr>
          <p:nvPr>
            <p:ph type="body" sz="quarter" idx="28"/>
          </p:nvPr>
        </p:nvSpPr>
        <p:spPr>
          <a:xfrm>
            <a:off x="6123946" y="4152900"/>
            <a:ext cx="2710492" cy="2203450"/>
          </a:xfrm>
        </p:spPr>
        <p:txBody>
          <a:bodyPr lIns="0" tIns="36000"/>
          <a:lstStyle>
            <a:lvl1pPr marL="216000" indent="-216000">
              <a:lnSpc>
                <a:spcPts val="1900"/>
              </a:lnSpc>
              <a:spcBef>
                <a:spcPts val="1200"/>
              </a:spcBef>
              <a:defRPr lang="en-US" sz="1800" kern="1200" dirty="0" smtClean="0">
                <a:solidFill>
                  <a:schemeClr val="tx2"/>
                </a:solidFill>
                <a:latin typeface="+mn-lt"/>
                <a:ea typeface="+mn-ea"/>
                <a:cs typeface="+mn-cs"/>
              </a:defRPr>
            </a:lvl1pPr>
          </a:lstStyle>
          <a:p>
            <a:pPr marL="182563" lvl="0" indent="-182563" algn="l" defTabSz="792000" rtl="0" eaLnBrk="0" fontAlgn="base" hangingPunct="0">
              <a:lnSpc>
                <a:spcPts val="2000"/>
              </a:lnSpc>
              <a:spcBef>
                <a:spcPts val="1800"/>
              </a:spcBef>
              <a:spcAft>
                <a:spcPct val="0"/>
              </a:spcAft>
              <a:buClr>
                <a:schemeClr val="accent1"/>
              </a:buClr>
              <a:buSzPct val="100000"/>
              <a:buFont typeface="Wingdings" pitchFamily="2" charset="2"/>
              <a:buChar char="§"/>
            </a:pPr>
            <a:r>
              <a:rPr lang="en-US" dirty="0" smtClean="0"/>
              <a:t>Click to edit Master text styles</a:t>
            </a:r>
          </a:p>
        </p:txBody>
      </p:sp>
    </p:spTree>
    <p:extLst>
      <p:ext uri="{BB962C8B-B14F-4D97-AF65-F5344CB8AC3E}">
        <p14:creationId xmlns:p14="http://schemas.microsoft.com/office/powerpoint/2010/main" val="2002828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and Content slide">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3592513"/>
            <a:ext cx="9144000" cy="2784475"/>
          </a:xfrm>
          <a:solidFill>
            <a:schemeClr val="tx1"/>
          </a:solidFill>
        </p:spPr>
        <p:txBody>
          <a:bodyPr/>
          <a:lstStyle>
            <a:lvl1pPr marL="0" indent="0" algn="ctr">
              <a:buFontTx/>
              <a:buNone/>
              <a:defRPr>
                <a:solidFill>
                  <a:schemeClr val="bg2"/>
                </a:solidFill>
              </a:defRPr>
            </a:lvl1pPr>
          </a:lstStyle>
          <a:p>
            <a:endParaRPr lang="en-US"/>
          </a:p>
        </p:txBody>
      </p:sp>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
        <p:nvSpPr>
          <p:cNvPr id="9"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12" name="Text Placeholder 6"/>
          <p:cNvSpPr>
            <a:spLocks noGrp="1"/>
          </p:cNvSpPr>
          <p:nvPr>
            <p:ph type="body" sz="quarter" idx="17"/>
          </p:nvPr>
        </p:nvSpPr>
        <p:spPr>
          <a:xfrm>
            <a:off x="358575" y="1184275"/>
            <a:ext cx="8483600" cy="2190750"/>
          </a:xfrm>
        </p:spPr>
        <p:txBody>
          <a:bodyPr/>
          <a:lstStyle>
            <a:lvl1pPr>
              <a:defRPr>
                <a:solidFill>
                  <a:schemeClr val="tx2"/>
                </a:solidFill>
              </a:defRPr>
            </a:lvl1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71928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7"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11" name="Text Placeholder 9"/>
          <p:cNvSpPr>
            <a:spLocks noGrp="1"/>
          </p:cNvSpPr>
          <p:nvPr>
            <p:ph type="body" sz="quarter" idx="12"/>
          </p:nvPr>
        </p:nvSpPr>
        <p:spPr>
          <a:xfrm>
            <a:off x="364416" y="1184275"/>
            <a:ext cx="4164013" cy="5194300"/>
          </a:xfrm>
        </p:spPr>
        <p:txBody>
          <a:bodyPr/>
          <a:lstStyle>
            <a:lvl1pPr>
              <a:defRPr>
                <a:solidFill>
                  <a:schemeClr val="tx2"/>
                </a:solidFill>
              </a:defRPr>
            </a:lvl1pPr>
          </a:lstStyle>
          <a:p>
            <a:pPr lvl="0"/>
            <a:r>
              <a:rPr lang="en-US" dirty="0" smtClean="0"/>
              <a:t>Click to edit Master text styles</a:t>
            </a:r>
          </a:p>
          <a:p>
            <a:pPr lvl="1"/>
            <a:r>
              <a:rPr lang="en-US" dirty="0" smtClean="0"/>
              <a:t>Second level</a:t>
            </a:r>
          </a:p>
        </p:txBody>
      </p:sp>
      <p:sp>
        <p:nvSpPr>
          <p:cNvPr id="12" name="Picture Placeholder 17"/>
          <p:cNvSpPr>
            <a:spLocks noGrp="1"/>
          </p:cNvSpPr>
          <p:nvPr>
            <p:ph type="pic" sz="quarter" idx="25"/>
          </p:nvPr>
        </p:nvSpPr>
        <p:spPr>
          <a:xfrm>
            <a:off x="4701600" y="1184275"/>
            <a:ext cx="4442400" cy="5220000"/>
          </a:xfrm>
          <a:solidFill>
            <a:schemeClr val="bg2"/>
          </a:solidFill>
        </p:spPr>
        <p:txBody>
          <a:bodyPr/>
          <a:lstStyle>
            <a:lvl1pPr marL="0" indent="0" rtl="0">
              <a:buNone/>
              <a:defRPr/>
            </a:lvl1pPr>
          </a:lstStyle>
          <a:p>
            <a:endParaRPr lang="en-US" dirty="0"/>
          </a:p>
        </p:txBody>
      </p:sp>
    </p:spTree>
    <p:extLst>
      <p:ext uri="{BB962C8B-B14F-4D97-AF65-F5344CB8AC3E}">
        <p14:creationId xmlns:p14="http://schemas.microsoft.com/office/powerpoint/2010/main" val="397135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0" name="Text Placeholder 9"/>
          <p:cNvSpPr>
            <a:spLocks noGrp="1"/>
          </p:cNvSpPr>
          <p:nvPr>
            <p:ph type="body" sz="quarter" idx="12"/>
          </p:nvPr>
        </p:nvSpPr>
        <p:spPr>
          <a:xfrm>
            <a:off x="364416" y="1184275"/>
            <a:ext cx="4164013" cy="5194300"/>
          </a:xfrm>
        </p:spPr>
        <p:txBody>
          <a:bodyPr/>
          <a:lstStyle>
            <a:lvl1pPr>
              <a:defRPr>
                <a:solidFill>
                  <a:schemeClr val="tx2"/>
                </a:solidFill>
              </a:defRPr>
            </a:lvl1pPr>
          </a:lstStyle>
          <a:p>
            <a:pPr lvl="0"/>
            <a:r>
              <a:rPr lang="en-US" dirty="0" smtClean="0"/>
              <a:t>Click to edit Master text styles</a:t>
            </a:r>
          </a:p>
          <a:p>
            <a:pPr lvl="1"/>
            <a:r>
              <a:rPr lang="en-US" dirty="0" smtClean="0"/>
              <a:t>Second level</a:t>
            </a:r>
          </a:p>
        </p:txBody>
      </p:sp>
      <p:sp>
        <p:nvSpPr>
          <p:cNvPr id="12" name="Text Placeholder 11"/>
          <p:cNvSpPr>
            <a:spLocks noGrp="1"/>
          </p:cNvSpPr>
          <p:nvPr>
            <p:ph type="body" sz="quarter" idx="13"/>
          </p:nvPr>
        </p:nvSpPr>
        <p:spPr>
          <a:xfrm>
            <a:off x="4712329" y="1184275"/>
            <a:ext cx="4442486" cy="5220000"/>
          </a:xfrm>
          <a:solidFill>
            <a:schemeClr val="accent1"/>
          </a:solidFill>
          <a:ln>
            <a:noFill/>
          </a:ln>
        </p:spPr>
        <p:txBody>
          <a:bodyPr vert="horz" wrap="square" lIns="216000" tIns="216000" rIns="288000" bIns="45697" numCol="1" anchor="t" anchorCtr="0" compatLnSpc="1">
            <a:prstTxWarp prst="textNoShape">
              <a:avLst/>
            </a:prstTxWarp>
          </a:bodyPr>
          <a:lstStyle>
            <a:lvl1pPr>
              <a:buClr>
                <a:schemeClr val="bg1"/>
              </a:buClr>
              <a:defRPr lang="en-US" dirty="0" smtClean="0">
                <a:solidFill>
                  <a:schemeClr val="bg1"/>
                </a:solidFill>
              </a:defRPr>
            </a:lvl1pPr>
            <a:lvl2pPr>
              <a:buClr>
                <a:schemeClr val="bg2">
                  <a:lumMod val="20000"/>
                  <a:lumOff val="80000"/>
                </a:schemeClr>
              </a:buClr>
              <a:defRPr lang="en-US" dirty="0" smtClean="0">
                <a:solidFill>
                  <a:schemeClr val="bg1"/>
                </a:solidFill>
              </a:defRPr>
            </a:lvl2pPr>
            <a:lvl3pPr>
              <a:defRPr lang="en-US" sz="1800" dirty="0" smtClean="0"/>
            </a:lvl3pPr>
            <a:lvl4pPr>
              <a:defRPr lang="en-US" sz="1800" dirty="0" smtClean="0"/>
            </a:lvl4pPr>
            <a:lvl5pPr>
              <a:defRPr lang="en-US" sz="1800" dirty="0"/>
            </a:lvl5pPr>
          </a:lstStyle>
          <a:p>
            <a:pPr marL="285750" lvl="0" indent="-285750" defTabSz="913965" eaLnBrk="1" latinLnBrk="0" hangingPunct="1"/>
            <a:r>
              <a:rPr lang="en-US" dirty="0" smtClean="0"/>
              <a:t>Click to edit Master text styles</a:t>
            </a:r>
          </a:p>
          <a:p>
            <a:pPr marL="742734" lvl="1" indent="-285750" defTabSz="913965" eaLnBrk="1" latinLnBrk="0" hangingPunct="1"/>
            <a:r>
              <a:rPr lang="en-US" dirty="0" smtClean="0"/>
              <a:t>Second level</a:t>
            </a:r>
          </a:p>
        </p:txBody>
      </p:sp>
      <p:sp>
        <p:nvSpPr>
          <p:cNvPr id="6"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Tree>
    <p:extLst>
      <p:ext uri="{BB962C8B-B14F-4D97-AF65-F5344CB8AC3E}">
        <p14:creationId xmlns:p14="http://schemas.microsoft.com/office/powerpoint/2010/main" val="1555481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6" name="Text Placeholder 11"/>
          <p:cNvSpPr>
            <a:spLocks noGrp="1"/>
          </p:cNvSpPr>
          <p:nvPr>
            <p:ph type="body" sz="quarter" idx="15"/>
          </p:nvPr>
        </p:nvSpPr>
        <p:spPr>
          <a:xfrm>
            <a:off x="5937375" y="1317600"/>
            <a:ext cx="2930400" cy="4984775"/>
          </a:xfrm>
          <a:prstGeom prst="rect">
            <a:avLst/>
          </a:prstGeom>
        </p:spPr>
        <p:txBody>
          <a:bodyPr lIns="0" tIns="0"/>
          <a:lstStyle>
            <a:lvl1pPr marL="276225" indent="-188913">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9" name="Text Placeholder 9"/>
          <p:cNvSpPr>
            <a:spLocks noGrp="1"/>
          </p:cNvSpPr>
          <p:nvPr>
            <p:ph type="body" sz="quarter" idx="12"/>
          </p:nvPr>
        </p:nvSpPr>
        <p:spPr>
          <a:xfrm>
            <a:off x="364416" y="1184275"/>
            <a:ext cx="5228560" cy="5172075"/>
          </a:xfrm>
        </p:spPr>
        <p:txBody>
          <a:bodyPr/>
          <a:lstStyle>
            <a:lvl1pPr>
              <a:defRPr>
                <a:solidFill>
                  <a:schemeClr val="tx2"/>
                </a:solidFill>
              </a:defRPr>
            </a:lvl1pPr>
            <a:lvl2pPr>
              <a:defRPr>
                <a:solidFill>
                  <a:schemeClr val="bg2">
                    <a:lumMod val="50000"/>
                  </a:schemeClr>
                </a:solidFill>
              </a:defRPr>
            </a:lvl2pPr>
          </a:lstStyle>
          <a:p>
            <a:pPr lvl="0"/>
            <a:r>
              <a:rPr lang="en-US" dirty="0" smtClean="0"/>
              <a:t>Click to edit Master text styles</a:t>
            </a:r>
          </a:p>
          <a:p>
            <a:pPr lvl="1"/>
            <a:r>
              <a:rPr lang="en-US" dirty="0" smtClean="0"/>
              <a:t>Second level</a:t>
            </a:r>
          </a:p>
        </p:txBody>
      </p:sp>
      <p:sp>
        <p:nvSpPr>
          <p:cNvPr id="10" name="Text Placeholder 11"/>
          <p:cNvSpPr>
            <a:spLocks noGrp="1"/>
          </p:cNvSpPr>
          <p:nvPr>
            <p:ph type="body" sz="quarter" idx="13"/>
          </p:nvPr>
        </p:nvSpPr>
        <p:spPr>
          <a:xfrm>
            <a:off x="5784998" y="1184275"/>
            <a:ext cx="3363913" cy="5220000"/>
          </a:xfrm>
          <a:solidFill>
            <a:schemeClr val="accent1"/>
          </a:solidFill>
          <a:ln>
            <a:noFill/>
          </a:ln>
        </p:spPr>
        <p:txBody>
          <a:bodyPr vert="horz" wrap="square" lIns="216000" tIns="216000" rIns="288000" bIns="45697" numCol="1" anchor="t" anchorCtr="0" compatLnSpc="1">
            <a:prstTxWarp prst="textNoShape">
              <a:avLst/>
            </a:prstTxWarp>
          </a:bodyPr>
          <a:lstStyle>
            <a:lvl1pPr>
              <a:buClr>
                <a:schemeClr val="bg1"/>
              </a:buClr>
              <a:defRPr lang="en-US" dirty="0" smtClean="0">
                <a:solidFill>
                  <a:schemeClr val="bg1"/>
                </a:solidFill>
              </a:defRPr>
            </a:lvl1pPr>
            <a:lvl2pPr>
              <a:buClr>
                <a:schemeClr val="bg2">
                  <a:lumMod val="20000"/>
                  <a:lumOff val="80000"/>
                </a:schemeClr>
              </a:buClr>
              <a:defRPr lang="en-US" dirty="0" smtClean="0">
                <a:solidFill>
                  <a:schemeClr val="bg1"/>
                </a:solidFill>
              </a:defRPr>
            </a:lvl2pPr>
            <a:lvl3pPr>
              <a:defRPr lang="en-US" sz="1800" dirty="0" smtClean="0"/>
            </a:lvl3pPr>
            <a:lvl4pPr>
              <a:defRPr lang="en-US" sz="1800" dirty="0" smtClean="0"/>
            </a:lvl4pPr>
            <a:lvl5pPr>
              <a:defRPr lang="en-US" sz="1800" dirty="0"/>
            </a:lvl5pPr>
          </a:lstStyle>
          <a:p>
            <a:pPr marL="285750" lvl="0" indent="-285750" defTabSz="913965" eaLnBrk="1" latinLnBrk="0" hangingPunct="1"/>
            <a:r>
              <a:rPr lang="en-US" dirty="0" smtClean="0"/>
              <a:t>Click to edit Master text styles</a:t>
            </a:r>
          </a:p>
          <a:p>
            <a:pPr marL="742734" lvl="1" indent="-285750" defTabSz="913965" eaLnBrk="1" latinLnBrk="0" hangingPunct="1"/>
            <a:r>
              <a:rPr lang="en-US" dirty="0" smtClean="0"/>
              <a:t>Second level</a:t>
            </a:r>
          </a:p>
        </p:txBody>
      </p:sp>
    </p:spTree>
    <p:extLst>
      <p:ext uri="{BB962C8B-B14F-4D97-AF65-F5344CB8AC3E}">
        <p14:creationId xmlns:p14="http://schemas.microsoft.com/office/powerpoint/2010/main" val="1353532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9"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8" name="Content Placeholder 6"/>
          <p:cNvSpPr>
            <a:spLocks noGrp="1"/>
          </p:cNvSpPr>
          <p:nvPr>
            <p:ph sz="quarter" idx="13"/>
          </p:nvPr>
        </p:nvSpPr>
        <p:spPr>
          <a:xfrm>
            <a:off x="463550" y="1968648"/>
            <a:ext cx="4068000" cy="4387702"/>
          </a:xfrm>
          <a:prstGeom prst="rect">
            <a:avLst/>
          </a:prstGeom>
          <a:noFill/>
          <a:ln>
            <a:noFill/>
          </a:ln>
        </p:spPr>
        <p:txBody>
          <a:bodyPr lIns="72000" tIns="0" rIns="72000">
            <a:noAutofit/>
          </a:bodyPr>
          <a:lstStyle>
            <a:lvl1pPr marL="182563" indent="-182563">
              <a:lnSpc>
                <a:spcPts val="2000"/>
              </a:lnSpc>
              <a:spcBef>
                <a:spcPts val="1800"/>
              </a:spcBef>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0" name="Content Placeholder 6"/>
          <p:cNvSpPr>
            <a:spLocks noGrp="1"/>
          </p:cNvSpPr>
          <p:nvPr>
            <p:ph sz="quarter" idx="15"/>
          </p:nvPr>
        </p:nvSpPr>
        <p:spPr>
          <a:xfrm>
            <a:off x="463550" y="1171245"/>
            <a:ext cx="4068000" cy="743616"/>
          </a:xfrm>
          <a:prstGeom prst="rect">
            <a:avLst/>
          </a:prstGeom>
          <a:noFill/>
          <a:ln>
            <a:noFill/>
          </a:ln>
        </p:spPr>
        <p:txBody>
          <a:bodyPr lIns="108000" tIns="36000" rIns="108000" bIns="36000" anchor="ctr"/>
          <a:lstStyle>
            <a:lvl1pPr marL="0" indent="0">
              <a:lnSpc>
                <a:spcPts val="2400"/>
              </a:lnSpc>
              <a:spcBef>
                <a:spcPts val="600"/>
              </a:spcBef>
              <a:buNone/>
              <a:defRPr lang="en-GB" sz="2000" b="0" kern="1200" spc="-40" baseline="0" dirty="0">
                <a:solidFill>
                  <a:schemeClr val="accent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3" name="Content Placeholder 6"/>
          <p:cNvSpPr>
            <a:spLocks noGrp="1"/>
          </p:cNvSpPr>
          <p:nvPr>
            <p:ph sz="quarter" idx="17"/>
          </p:nvPr>
        </p:nvSpPr>
        <p:spPr>
          <a:xfrm>
            <a:off x="4758019" y="1171245"/>
            <a:ext cx="4068000" cy="743616"/>
          </a:xfrm>
          <a:prstGeom prst="rect">
            <a:avLst/>
          </a:prstGeom>
          <a:noFill/>
          <a:ln>
            <a:noFill/>
          </a:ln>
        </p:spPr>
        <p:txBody>
          <a:bodyPr lIns="108000" tIns="36000" rIns="108000" bIns="36000" anchor="ctr"/>
          <a:lstStyle>
            <a:lvl1pPr marL="0" indent="0">
              <a:lnSpc>
                <a:spcPts val="2400"/>
              </a:lnSpc>
              <a:spcBef>
                <a:spcPts val="600"/>
              </a:spcBef>
              <a:buNone/>
              <a:defRPr lang="en-GB" sz="2000" b="0" kern="1200" spc="-40" baseline="0" dirty="0">
                <a:solidFill>
                  <a:schemeClr val="accent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2" name="Content Placeholder 6"/>
          <p:cNvSpPr>
            <a:spLocks noGrp="1"/>
          </p:cNvSpPr>
          <p:nvPr>
            <p:ph sz="quarter" idx="18"/>
          </p:nvPr>
        </p:nvSpPr>
        <p:spPr>
          <a:xfrm>
            <a:off x="4758019" y="1968648"/>
            <a:ext cx="4068000" cy="4387702"/>
          </a:xfrm>
          <a:prstGeom prst="rect">
            <a:avLst/>
          </a:prstGeom>
          <a:noFill/>
          <a:ln>
            <a:noFill/>
          </a:ln>
        </p:spPr>
        <p:txBody>
          <a:bodyPr lIns="72000" tIns="0" rIns="72000">
            <a:noAutofit/>
          </a:bodyPr>
          <a:lstStyle>
            <a:lvl1pPr marL="182563" indent="-182563">
              <a:lnSpc>
                <a:spcPts val="2000"/>
              </a:lnSpc>
              <a:spcBef>
                <a:spcPts val="1800"/>
              </a:spcBef>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Tree>
    <p:extLst>
      <p:ext uri="{BB962C8B-B14F-4D97-AF65-F5344CB8AC3E}">
        <p14:creationId xmlns:p14="http://schemas.microsoft.com/office/powerpoint/2010/main" val="700457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9"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10" name="Content Placeholder 6"/>
          <p:cNvSpPr>
            <a:spLocks noGrp="1"/>
          </p:cNvSpPr>
          <p:nvPr>
            <p:ph sz="quarter" idx="15"/>
          </p:nvPr>
        </p:nvSpPr>
        <p:spPr>
          <a:xfrm>
            <a:off x="463550" y="1171245"/>
            <a:ext cx="4068000" cy="793768"/>
          </a:xfrm>
          <a:prstGeom prst="rect">
            <a:avLst/>
          </a:prstGeom>
          <a:solidFill>
            <a:schemeClr val="accent1"/>
          </a:solidFill>
          <a:ln>
            <a:noFill/>
          </a:ln>
        </p:spPr>
        <p:txBody>
          <a:bodyPr lIns="108000" tIns="36000" rIns="108000" bIns="36000" anchor="ctr"/>
          <a:lstStyle>
            <a:lvl1pPr marL="0" indent="0">
              <a:lnSpc>
                <a:spcPts val="2300"/>
              </a:lnSpc>
              <a:spcBef>
                <a:spcPts val="600"/>
              </a:spcBef>
              <a:buNone/>
              <a:defRPr lang="en-GB" sz="22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4" name="Content Placeholder 6"/>
          <p:cNvSpPr>
            <a:spLocks noGrp="1"/>
          </p:cNvSpPr>
          <p:nvPr>
            <p:ph sz="quarter" idx="19"/>
          </p:nvPr>
        </p:nvSpPr>
        <p:spPr>
          <a:xfrm>
            <a:off x="4729162" y="1171245"/>
            <a:ext cx="4068000" cy="793768"/>
          </a:xfrm>
          <a:prstGeom prst="rect">
            <a:avLst/>
          </a:prstGeom>
          <a:solidFill>
            <a:schemeClr val="accent1"/>
          </a:solidFill>
          <a:ln>
            <a:noFill/>
          </a:ln>
        </p:spPr>
        <p:txBody>
          <a:bodyPr lIns="108000" tIns="36000" rIns="108000" bIns="36000" anchor="ctr"/>
          <a:lstStyle>
            <a:lvl1pPr marL="0" indent="0">
              <a:lnSpc>
                <a:spcPts val="2300"/>
              </a:lnSpc>
              <a:spcBef>
                <a:spcPts val="600"/>
              </a:spcBef>
              <a:buNone/>
              <a:defRPr lang="en-GB" sz="22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5" name="Content Placeholder 6"/>
          <p:cNvSpPr>
            <a:spLocks noGrp="1"/>
          </p:cNvSpPr>
          <p:nvPr>
            <p:ph sz="quarter" idx="20"/>
          </p:nvPr>
        </p:nvSpPr>
        <p:spPr>
          <a:xfrm>
            <a:off x="463549" y="2010228"/>
            <a:ext cx="4068000" cy="4305462"/>
          </a:xfrm>
          <a:prstGeom prst="rect">
            <a:avLst/>
          </a:prstGeom>
          <a:solidFill>
            <a:schemeClr val="bg2">
              <a:lumMod val="20000"/>
              <a:lumOff val="80000"/>
            </a:schemeClr>
          </a:solidFill>
          <a:ln>
            <a:noFill/>
          </a:ln>
        </p:spPr>
        <p:txBody>
          <a:bodyPr lIns="72000" tIns="144000" rIns="72000">
            <a:noAutofit/>
          </a:bodyPr>
          <a:lstStyle>
            <a:lvl1pPr marL="182563" indent="-182563">
              <a:lnSpc>
                <a:spcPts val="2000"/>
              </a:lnSpc>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6" name="Content Placeholder 6"/>
          <p:cNvSpPr>
            <a:spLocks noGrp="1"/>
          </p:cNvSpPr>
          <p:nvPr>
            <p:ph sz="quarter" idx="21"/>
          </p:nvPr>
        </p:nvSpPr>
        <p:spPr>
          <a:xfrm>
            <a:off x="4729162" y="2010228"/>
            <a:ext cx="4068000" cy="4305462"/>
          </a:xfrm>
          <a:prstGeom prst="rect">
            <a:avLst/>
          </a:prstGeom>
          <a:solidFill>
            <a:schemeClr val="bg2">
              <a:lumMod val="20000"/>
              <a:lumOff val="80000"/>
            </a:schemeClr>
          </a:solidFill>
          <a:ln>
            <a:noFill/>
          </a:ln>
        </p:spPr>
        <p:txBody>
          <a:bodyPr lIns="72000" tIns="144000" rIns="72000">
            <a:noAutofit/>
          </a:bodyPr>
          <a:lstStyle>
            <a:lvl1pPr marL="182563" indent="-182563">
              <a:lnSpc>
                <a:spcPts val="2000"/>
              </a:lnSpc>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Tree>
    <p:extLst>
      <p:ext uri="{BB962C8B-B14F-4D97-AF65-F5344CB8AC3E}">
        <p14:creationId xmlns:p14="http://schemas.microsoft.com/office/powerpoint/2010/main" val="3761802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4" name="Content Placeholder 6"/>
          <p:cNvSpPr>
            <a:spLocks noGrp="1"/>
          </p:cNvSpPr>
          <p:nvPr>
            <p:ph sz="quarter" idx="13"/>
          </p:nvPr>
        </p:nvSpPr>
        <p:spPr>
          <a:xfrm>
            <a:off x="473075" y="2010228"/>
            <a:ext cx="2664000" cy="4305462"/>
          </a:xfrm>
          <a:prstGeom prst="rect">
            <a:avLst/>
          </a:prstGeom>
          <a:solidFill>
            <a:schemeClr val="bg2">
              <a:lumMod val="20000"/>
              <a:lumOff val="80000"/>
            </a:schemeClr>
          </a:solidFill>
          <a:ln>
            <a:noFill/>
          </a:ln>
        </p:spPr>
        <p:txBody>
          <a:bodyPr lIns="72000" tIns="144000" rIns="72000">
            <a:noAutofit/>
          </a:bodyPr>
          <a:lstStyle>
            <a:lvl1pPr marL="182563" indent="-182563">
              <a:lnSpc>
                <a:spcPts val="2000"/>
              </a:lnSpc>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8" name="Content Placeholder 6"/>
          <p:cNvSpPr>
            <a:spLocks noGrp="1"/>
          </p:cNvSpPr>
          <p:nvPr>
            <p:ph sz="quarter" idx="15"/>
          </p:nvPr>
        </p:nvSpPr>
        <p:spPr>
          <a:xfrm>
            <a:off x="473075" y="1171245"/>
            <a:ext cx="2664000" cy="793768"/>
          </a:xfrm>
          <a:prstGeom prst="rect">
            <a:avLst/>
          </a:prstGeom>
          <a:solidFill>
            <a:schemeClr val="accent1"/>
          </a:solidFill>
          <a:ln>
            <a:noFill/>
          </a:ln>
        </p:spPr>
        <p:txBody>
          <a:bodyPr lIns="10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3"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1" name="Content Placeholder 6"/>
          <p:cNvSpPr>
            <a:spLocks noGrp="1"/>
          </p:cNvSpPr>
          <p:nvPr>
            <p:ph sz="quarter" idx="26"/>
          </p:nvPr>
        </p:nvSpPr>
        <p:spPr>
          <a:xfrm>
            <a:off x="3320257" y="1171245"/>
            <a:ext cx="2664000" cy="793768"/>
          </a:xfrm>
          <a:prstGeom prst="rect">
            <a:avLst/>
          </a:prstGeom>
          <a:solidFill>
            <a:schemeClr val="accent1"/>
          </a:solidFill>
          <a:ln>
            <a:noFill/>
          </a:ln>
        </p:spPr>
        <p:txBody>
          <a:bodyPr lIns="10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2" name="Content Placeholder 6"/>
          <p:cNvSpPr>
            <a:spLocks noGrp="1"/>
          </p:cNvSpPr>
          <p:nvPr>
            <p:ph sz="quarter" idx="27"/>
          </p:nvPr>
        </p:nvSpPr>
        <p:spPr>
          <a:xfrm>
            <a:off x="6167438" y="1171245"/>
            <a:ext cx="2664000" cy="793768"/>
          </a:xfrm>
          <a:prstGeom prst="rect">
            <a:avLst/>
          </a:prstGeom>
          <a:solidFill>
            <a:schemeClr val="accent1"/>
          </a:solidFill>
          <a:ln>
            <a:noFill/>
          </a:ln>
        </p:spPr>
        <p:txBody>
          <a:bodyPr lIns="10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4" name="Content Placeholder 6"/>
          <p:cNvSpPr>
            <a:spLocks noGrp="1"/>
          </p:cNvSpPr>
          <p:nvPr>
            <p:ph sz="quarter" idx="28"/>
          </p:nvPr>
        </p:nvSpPr>
        <p:spPr>
          <a:xfrm>
            <a:off x="3320257" y="2010228"/>
            <a:ext cx="2664000" cy="4305462"/>
          </a:xfrm>
          <a:prstGeom prst="rect">
            <a:avLst/>
          </a:prstGeom>
          <a:solidFill>
            <a:schemeClr val="bg2">
              <a:lumMod val="20000"/>
              <a:lumOff val="80000"/>
            </a:schemeClr>
          </a:solidFill>
          <a:ln>
            <a:noFill/>
          </a:ln>
        </p:spPr>
        <p:txBody>
          <a:bodyPr lIns="72000" tIns="144000" rIns="72000">
            <a:noAutofit/>
          </a:bodyPr>
          <a:lstStyle>
            <a:lvl1pPr marL="182563" indent="-182563">
              <a:lnSpc>
                <a:spcPts val="2000"/>
              </a:lnSpc>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5" name="Content Placeholder 6"/>
          <p:cNvSpPr>
            <a:spLocks noGrp="1"/>
          </p:cNvSpPr>
          <p:nvPr>
            <p:ph sz="quarter" idx="29"/>
          </p:nvPr>
        </p:nvSpPr>
        <p:spPr>
          <a:xfrm>
            <a:off x="6167438" y="2010228"/>
            <a:ext cx="2664000" cy="4305462"/>
          </a:xfrm>
          <a:prstGeom prst="rect">
            <a:avLst/>
          </a:prstGeom>
          <a:solidFill>
            <a:schemeClr val="bg2">
              <a:lumMod val="20000"/>
              <a:lumOff val="80000"/>
            </a:schemeClr>
          </a:solidFill>
          <a:ln>
            <a:noFill/>
          </a:ln>
        </p:spPr>
        <p:txBody>
          <a:bodyPr lIns="72000" tIns="144000" rIns="72000">
            <a:noAutofit/>
          </a:bodyPr>
          <a:lstStyle>
            <a:lvl1pPr marL="182563" indent="-182563">
              <a:lnSpc>
                <a:spcPts val="2000"/>
              </a:lnSpc>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Tree>
    <p:extLst>
      <p:ext uri="{BB962C8B-B14F-4D97-AF65-F5344CB8AC3E}">
        <p14:creationId xmlns:p14="http://schemas.microsoft.com/office/powerpoint/2010/main" val="3745319350"/>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4" name="Content Placeholder 6"/>
          <p:cNvSpPr>
            <a:spLocks noGrp="1"/>
          </p:cNvSpPr>
          <p:nvPr>
            <p:ph sz="quarter" idx="13"/>
          </p:nvPr>
        </p:nvSpPr>
        <p:spPr>
          <a:xfrm>
            <a:off x="473075" y="2010228"/>
            <a:ext cx="1944000" cy="4305462"/>
          </a:xfrm>
          <a:prstGeom prst="rect">
            <a:avLst/>
          </a:prstGeom>
          <a:solidFill>
            <a:schemeClr val="bg2">
              <a:lumMod val="20000"/>
              <a:lumOff val="80000"/>
            </a:schemeClr>
          </a:solidFill>
          <a:ln>
            <a:noFill/>
          </a:ln>
        </p:spPr>
        <p:txBody>
          <a:bodyPr lIns="72000" tIns="144000" rIns="72000">
            <a:noAutofit/>
          </a:bodyPr>
          <a:lstStyle>
            <a:lvl1pPr marL="182563" indent="-182563">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8" name="Content Placeholder 6"/>
          <p:cNvSpPr>
            <a:spLocks noGrp="1"/>
          </p:cNvSpPr>
          <p:nvPr>
            <p:ph sz="quarter" idx="15"/>
          </p:nvPr>
        </p:nvSpPr>
        <p:spPr>
          <a:xfrm>
            <a:off x="473075" y="1171245"/>
            <a:ext cx="1944000" cy="793768"/>
          </a:xfrm>
          <a:prstGeom prst="rect">
            <a:avLst/>
          </a:prstGeom>
          <a:solidFill>
            <a:schemeClr val="accent1"/>
          </a:solidFill>
          <a:ln>
            <a:noFill/>
          </a:ln>
        </p:spPr>
        <p:txBody>
          <a:bodyPr lIns="108000" tIns="36000" rIns="108000" bIns="36000" anchor="ctr"/>
          <a:lstStyle>
            <a:lvl1pPr marL="0" indent="0">
              <a:lnSpc>
                <a:spcPts val="20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3"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2"/>
                </a:solidFill>
              </a:defRPr>
            </a:lvl1pPr>
          </a:lstStyle>
          <a:p>
            <a:pPr lvl="0"/>
            <a:r>
              <a:rPr lang="en-US" dirty="0" smtClean="0"/>
              <a:t>Click to edit master title style</a:t>
            </a:r>
          </a:p>
        </p:txBody>
      </p:sp>
      <p:sp>
        <p:nvSpPr>
          <p:cNvPr id="32" name="Content Placeholder 6"/>
          <p:cNvSpPr>
            <a:spLocks noGrp="1"/>
          </p:cNvSpPr>
          <p:nvPr>
            <p:ph sz="quarter" idx="24"/>
          </p:nvPr>
        </p:nvSpPr>
        <p:spPr>
          <a:xfrm>
            <a:off x="2601155" y="2010228"/>
            <a:ext cx="1944000" cy="4305462"/>
          </a:xfrm>
          <a:prstGeom prst="rect">
            <a:avLst/>
          </a:prstGeom>
          <a:solidFill>
            <a:schemeClr val="bg2">
              <a:lumMod val="20000"/>
              <a:lumOff val="80000"/>
            </a:schemeClr>
          </a:solidFill>
          <a:ln>
            <a:noFill/>
          </a:ln>
        </p:spPr>
        <p:txBody>
          <a:bodyPr lIns="72000" tIns="144000" rIns="72000">
            <a:noAutofit/>
          </a:bodyPr>
          <a:lstStyle>
            <a:lvl1pPr marL="182563" indent="-182563">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33" name="Content Placeholder 6"/>
          <p:cNvSpPr>
            <a:spLocks noGrp="1"/>
          </p:cNvSpPr>
          <p:nvPr>
            <p:ph sz="quarter" idx="25"/>
          </p:nvPr>
        </p:nvSpPr>
        <p:spPr>
          <a:xfrm>
            <a:off x="4729235" y="2010228"/>
            <a:ext cx="1944000" cy="4305462"/>
          </a:xfrm>
          <a:prstGeom prst="rect">
            <a:avLst/>
          </a:prstGeom>
          <a:solidFill>
            <a:schemeClr val="bg2">
              <a:lumMod val="20000"/>
              <a:lumOff val="80000"/>
            </a:schemeClr>
          </a:solidFill>
          <a:ln>
            <a:noFill/>
          </a:ln>
        </p:spPr>
        <p:txBody>
          <a:bodyPr lIns="72000" tIns="144000" rIns="72000">
            <a:noAutofit/>
          </a:bodyPr>
          <a:lstStyle>
            <a:lvl1pPr marL="182563" indent="-182563">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34" name="Content Placeholder 6"/>
          <p:cNvSpPr>
            <a:spLocks noGrp="1"/>
          </p:cNvSpPr>
          <p:nvPr>
            <p:ph sz="quarter" idx="26"/>
          </p:nvPr>
        </p:nvSpPr>
        <p:spPr>
          <a:xfrm>
            <a:off x="6878582" y="2010228"/>
            <a:ext cx="1944000" cy="4305462"/>
          </a:xfrm>
          <a:prstGeom prst="rect">
            <a:avLst/>
          </a:prstGeom>
          <a:solidFill>
            <a:schemeClr val="bg2">
              <a:lumMod val="20000"/>
              <a:lumOff val="80000"/>
            </a:schemeClr>
          </a:solidFill>
          <a:ln>
            <a:noFill/>
          </a:ln>
        </p:spPr>
        <p:txBody>
          <a:bodyPr lIns="72000" tIns="144000" rIns="72000">
            <a:noAutofit/>
          </a:bodyPr>
          <a:lstStyle>
            <a:lvl1pPr marL="182563" indent="-182563">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4" name="Content Placeholder 6"/>
          <p:cNvSpPr>
            <a:spLocks noGrp="1"/>
          </p:cNvSpPr>
          <p:nvPr>
            <p:ph sz="quarter" idx="27"/>
          </p:nvPr>
        </p:nvSpPr>
        <p:spPr>
          <a:xfrm>
            <a:off x="2601155" y="1171245"/>
            <a:ext cx="1944000" cy="793768"/>
          </a:xfrm>
          <a:prstGeom prst="rect">
            <a:avLst/>
          </a:prstGeom>
          <a:solidFill>
            <a:schemeClr val="accent1"/>
          </a:solidFill>
          <a:ln>
            <a:noFill/>
          </a:ln>
        </p:spPr>
        <p:txBody>
          <a:bodyPr lIns="108000" tIns="36000" rIns="108000" bIns="36000" anchor="ctr"/>
          <a:lstStyle>
            <a:lvl1pPr marL="0" indent="0">
              <a:lnSpc>
                <a:spcPts val="20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5" name="Content Placeholder 6"/>
          <p:cNvSpPr>
            <a:spLocks noGrp="1"/>
          </p:cNvSpPr>
          <p:nvPr>
            <p:ph sz="quarter" idx="28"/>
          </p:nvPr>
        </p:nvSpPr>
        <p:spPr>
          <a:xfrm>
            <a:off x="4729235" y="1171245"/>
            <a:ext cx="1944000" cy="793768"/>
          </a:xfrm>
          <a:prstGeom prst="rect">
            <a:avLst/>
          </a:prstGeom>
          <a:solidFill>
            <a:schemeClr val="accent1"/>
          </a:solidFill>
          <a:ln>
            <a:noFill/>
          </a:ln>
        </p:spPr>
        <p:txBody>
          <a:bodyPr lIns="108000" tIns="36000" rIns="108000" bIns="36000" anchor="ctr"/>
          <a:lstStyle>
            <a:lvl1pPr marL="0" indent="0">
              <a:lnSpc>
                <a:spcPts val="20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6" name="Content Placeholder 6"/>
          <p:cNvSpPr>
            <a:spLocks noGrp="1"/>
          </p:cNvSpPr>
          <p:nvPr>
            <p:ph sz="quarter" idx="29"/>
          </p:nvPr>
        </p:nvSpPr>
        <p:spPr>
          <a:xfrm>
            <a:off x="6878582" y="1171245"/>
            <a:ext cx="1944000" cy="793768"/>
          </a:xfrm>
          <a:prstGeom prst="rect">
            <a:avLst/>
          </a:prstGeom>
          <a:solidFill>
            <a:schemeClr val="accent1"/>
          </a:solidFill>
          <a:ln>
            <a:noFill/>
          </a:ln>
        </p:spPr>
        <p:txBody>
          <a:bodyPr lIns="108000" tIns="36000" rIns="108000" bIns="36000" anchor="ctr"/>
          <a:lstStyle>
            <a:lvl1pPr marL="0" indent="0">
              <a:lnSpc>
                <a:spcPts val="20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2835394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240318" cy="360040"/>
          </a:xfrm>
          <a:prstGeom prst="rect">
            <a:avLst/>
          </a:prstGeom>
        </p:spPr>
        <p:txBody>
          <a:bodyPr/>
          <a:lstStyle>
            <a:lvl1pPr algn="l">
              <a:defRPr/>
            </a:lvl1pPr>
          </a:lstStyle>
          <a:p>
            <a:r>
              <a:rPr lang="en-US" dirty="0" smtClean="0"/>
              <a:t>Click to edit Master title style</a:t>
            </a:r>
            <a:endParaRPr lang="en-US" dirty="0"/>
          </a:p>
        </p:txBody>
      </p:sp>
      <p:sp>
        <p:nvSpPr>
          <p:cNvPr id="3" name="Slide Number Placeholder 21"/>
          <p:cNvSpPr>
            <a:spLocks noGrp="1"/>
          </p:cNvSpPr>
          <p:nvPr>
            <p:ph type="sldNum" sz="quarter" idx="10"/>
          </p:nvPr>
        </p:nvSpPr>
        <p:spPr/>
        <p:txBody>
          <a:bodyPr/>
          <a:lstStyle>
            <a:lvl1pPr>
              <a:defRPr/>
            </a:lvl1pPr>
          </a:lstStyle>
          <a:p>
            <a:fld id="{9DBF6A73-E993-4666-9EFD-1C99ED9E3F2A}" type="slidenum">
              <a:rPr lang="en-US"/>
              <a:pPr/>
              <a:t>‹#›</a:t>
            </a:fld>
            <a:endParaRPr lang="en-US"/>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3"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2" name="Content Placeholder 6"/>
          <p:cNvSpPr>
            <a:spLocks noGrp="1" noChangeAspect="1"/>
          </p:cNvSpPr>
          <p:nvPr>
            <p:ph sz="quarter" idx="30"/>
          </p:nvPr>
        </p:nvSpPr>
        <p:spPr>
          <a:xfrm>
            <a:off x="2689412" y="1184274"/>
            <a:ext cx="6451413" cy="1026000"/>
          </a:xfrm>
          <a:prstGeom prst="rect">
            <a:avLst/>
          </a:prstGeom>
          <a:solidFill>
            <a:schemeClr val="bg2">
              <a:lumMod val="20000"/>
              <a:lumOff val="80000"/>
            </a:schemeClr>
          </a:solidFill>
          <a:ln>
            <a:noFill/>
          </a:ln>
        </p:spPr>
        <p:txBody>
          <a:bodyPr lIns="108000" tIns="72000" rIns="108000" bIns="72000" anchor="ctr">
            <a:noAutofit/>
          </a:bodyPr>
          <a:lstStyle>
            <a:lvl1pPr marL="0" indent="0">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5" name="Content Placeholder 6"/>
          <p:cNvSpPr>
            <a:spLocks noGrp="1" noChangeAspect="1"/>
          </p:cNvSpPr>
          <p:nvPr>
            <p:ph sz="quarter" idx="31"/>
          </p:nvPr>
        </p:nvSpPr>
        <p:spPr>
          <a:xfrm>
            <a:off x="1" y="1184275"/>
            <a:ext cx="2514600" cy="1027297"/>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22" name="Content Placeholder 6"/>
          <p:cNvSpPr>
            <a:spLocks noGrp="1" noChangeAspect="1"/>
          </p:cNvSpPr>
          <p:nvPr>
            <p:ph sz="quarter" idx="35"/>
          </p:nvPr>
        </p:nvSpPr>
        <p:spPr>
          <a:xfrm>
            <a:off x="2689412" y="2407018"/>
            <a:ext cx="6451413" cy="1026000"/>
          </a:xfrm>
          <a:prstGeom prst="rect">
            <a:avLst/>
          </a:prstGeom>
          <a:solidFill>
            <a:schemeClr val="bg2">
              <a:lumMod val="20000"/>
              <a:lumOff val="80000"/>
            </a:schemeClr>
          </a:solidFill>
          <a:ln>
            <a:noFill/>
          </a:ln>
        </p:spPr>
        <p:txBody>
          <a:bodyPr lIns="108000" tIns="72000" rIns="108000" bIns="72000" anchor="ctr">
            <a:noAutofit/>
          </a:bodyPr>
          <a:lstStyle>
            <a:lvl1pPr marL="0" indent="0">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23" name="Content Placeholder 6"/>
          <p:cNvSpPr>
            <a:spLocks noGrp="1" noChangeAspect="1"/>
          </p:cNvSpPr>
          <p:nvPr>
            <p:ph sz="quarter" idx="36"/>
          </p:nvPr>
        </p:nvSpPr>
        <p:spPr>
          <a:xfrm>
            <a:off x="2689412" y="3625850"/>
            <a:ext cx="6451413" cy="1026000"/>
          </a:xfrm>
          <a:prstGeom prst="rect">
            <a:avLst/>
          </a:prstGeom>
          <a:solidFill>
            <a:schemeClr val="bg2">
              <a:lumMod val="20000"/>
              <a:lumOff val="80000"/>
            </a:schemeClr>
          </a:solidFill>
          <a:ln>
            <a:noFill/>
          </a:ln>
        </p:spPr>
        <p:txBody>
          <a:bodyPr lIns="108000" tIns="72000" rIns="108000" bIns="72000" anchor="ctr">
            <a:noAutofit/>
          </a:bodyPr>
          <a:lstStyle>
            <a:lvl1pPr marL="0" indent="0">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24" name="Content Placeholder 6"/>
          <p:cNvSpPr>
            <a:spLocks noGrp="1" noChangeAspect="1"/>
          </p:cNvSpPr>
          <p:nvPr>
            <p:ph sz="quarter" idx="37"/>
          </p:nvPr>
        </p:nvSpPr>
        <p:spPr>
          <a:xfrm>
            <a:off x="2689412" y="4865213"/>
            <a:ext cx="6451413" cy="1026000"/>
          </a:xfrm>
          <a:prstGeom prst="rect">
            <a:avLst/>
          </a:prstGeom>
          <a:solidFill>
            <a:schemeClr val="bg2">
              <a:lumMod val="20000"/>
              <a:lumOff val="80000"/>
            </a:schemeClr>
          </a:solidFill>
          <a:ln>
            <a:noFill/>
          </a:ln>
        </p:spPr>
        <p:txBody>
          <a:bodyPr lIns="108000" tIns="72000" rIns="108000" bIns="72000" anchor="ctr">
            <a:noAutofit/>
          </a:bodyPr>
          <a:lstStyle>
            <a:lvl1pPr marL="0" indent="0">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6" name="Content Placeholder 6"/>
          <p:cNvSpPr>
            <a:spLocks noGrp="1" noChangeAspect="1"/>
          </p:cNvSpPr>
          <p:nvPr>
            <p:ph sz="quarter" idx="38"/>
          </p:nvPr>
        </p:nvSpPr>
        <p:spPr>
          <a:xfrm>
            <a:off x="1" y="2405721"/>
            <a:ext cx="2514600" cy="1027297"/>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7" name="Content Placeholder 6"/>
          <p:cNvSpPr>
            <a:spLocks noGrp="1" noChangeAspect="1"/>
          </p:cNvSpPr>
          <p:nvPr>
            <p:ph sz="quarter" idx="39"/>
          </p:nvPr>
        </p:nvSpPr>
        <p:spPr>
          <a:xfrm>
            <a:off x="1" y="3624553"/>
            <a:ext cx="2514600" cy="1027297"/>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8" name="Content Placeholder 6"/>
          <p:cNvSpPr>
            <a:spLocks noGrp="1" noChangeAspect="1"/>
          </p:cNvSpPr>
          <p:nvPr>
            <p:ph sz="quarter" idx="40"/>
          </p:nvPr>
        </p:nvSpPr>
        <p:spPr>
          <a:xfrm>
            <a:off x="1" y="4863916"/>
            <a:ext cx="2514600" cy="1027297"/>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Tree>
    <p:extLst>
      <p:ext uri="{BB962C8B-B14F-4D97-AF65-F5344CB8AC3E}">
        <p14:creationId xmlns:p14="http://schemas.microsoft.com/office/powerpoint/2010/main" val="3587860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13"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2" name="Content Placeholder 6"/>
          <p:cNvSpPr>
            <a:spLocks noGrp="1"/>
          </p:cNvSpPr>
          <p:nvPr>
            <p:ph sz="quarter" idx="30"/>
          </p:nvPr>
        </p:nvSpPr>
        <p:spPr>
          <a:xfrm>
            <a:off x="2753959" y="1184272"/>
            <a:ext cx="6080479" cy="900000"/>
          </a:xfrm>
          <a:prstGeom prst="rect">
            <a:avLst/>
          </a:prstGeom>
          <a:solidFill>
            <a:schemeClr val="bg1"/>
          </a:solidFill>
          <a:ln>
            <a:noFill/>
          </a:ln>
        </p:spPr>
        <p:txBody>
          <a:bodyPr lIns="180000" tIns="72000" rIns="180000" bIns="72000" anchor="ctr">
            <a:noAutofit/>
          </a:bodyPr>
          <a:lstStyle>
            <a:lvl1pPr marL="0" indent="0">
              <a:lnSpc>
                <a:spcPts val="2000"/>
              </a:lnSpc>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5" name="Content Placeholder 6"/>
          <p:cNvSpPr>
            <a:spLocks noGrp="1"/>
          </p:cNvSpPr>
          <p:nvPr>
            <p:ph sz="quarter" idx="31"/>
          </p:nvPr>
        </p:nvSpPr>
        <p:spPr>
          <a:xfrm>
            <a:off x="1" y="1184274"/>
            <a:ext cx="2495774" cy="900000"/>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9" name="Content Placeholder 6"/>
          <p:cNvSpPr>
            <a:spLocks noGrp="1"/>
          </p:cNvSpPr>
          <p:nvPr>
            <p:ph sz="quarter" idx="32"/>
          </p:nvPr>
        </p:nvSpPr>
        <p:spPr>
          <a:xfrm>
            <a:off x="1" y="5449318"/>
            <a:ext cx="2495774" cy="900000"/>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20" name="Content Placeholder 6"/>
          <p:cNvSpPr>
            <a:spLocks noGrp="1"/>
          </p:cNvSpPr>
          <p:nvPr>
            <p:ph sz="quarter" idx="33"/>
          </p:nvPr>
        </p:nvSpPr>
        <p:spPr>
          <a:xfrm>
            <a:off x="1" y="2250535"/>
            <a:ext cx="2495774" cy="900000"/>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21" name="Content Placeholder 6"/>
          <p:cNvSpPr>
            <a:spLocks noGrp="1"/>
          </p:cNvSpPr>
          <p:nvPr>
            <p:ph sz="quarter" idx="34"/>
          </p:nvPr>
        </p:nvSpPr>
        <p:spPr>
          <a:xfrm>
            <a:off x="1" y="3316796"/>
            <a:ext cx="2495774" cy="900000"/>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22" name="Content Placeholder 6"/>
          <p:cNvSpPr>
            <a:spLocks noGrp="1"/>
          </p:cNvSpPr>
          <p:nvPr>
            <p:ph sz="quarter" idx="35"/>
          </p:nvPr>
        </p:nvSpPr>
        <p:spPr>
          <a:xfrm>
            <a:off x="2753959" y="2250535"/>
            <a:ext cx="6080479" cy="900000"/>
          </a:xfrm>
          <a:prstGeom prst="rect">
            <a:avLst/>
          </a:prstGeom>
          <a:solidFill>
            <a:schemeClr val="bg1"/>
          </a:solidFill>
          <a:ln>
            <a:noFill/>
          </a:ln>
        </p:spPr>
        <p:txBody>
          <a:bodyPr lIns="180000" tIns="72000" rIns="180000" bIns="72000" anchor="ctr">
            <a:noAutofit/>
          </a:bodyPr>
          <a:lstStyle>
            <a:lvl1pPr marL="0" indent="0">
              <a:lnSpc>
                <a:spcPts val="2000"/>
              </a:lnSpc>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23" name="Content Placeholder 6"/>
          <p:cNvSpPr>
            <a:spLocks noGrp="1"/>
          </p:cNvSpPr>
          <p:nvPr>
            <p:ph sz="quarter" idx="36"/>
          </p:nvPr>
        </p:nvSpPr>
        <p:spPr>
          <a:xfrm>
            <a:off x="2753959" y="3316796"/>
            <a:ext cx="6080479" cy="900000"/>
          </a:xfrm>
          <a:prstGeom prst="rect">
            <a:avLst/>
          </a:prstGeom>
          <a:solidFill>
            <a:schemeClr val="bg1"/>
          </a:solidFill>
          <a:ln>
            <a:noFill/>
          </a:ln>
        </p:spPr>
        <p:txBody>
          <a:bodyPr lIns="180000" tIns="72000" rIns="180000" bIns="72000" anchor="ctr">
            <a:noAutofit/>
          </a:bodyPr>
          <a:lstStyle>
            <a:lvl1pPr marL="0" indent="0">
              <a:lnSpc>
                <a:spcPts val="2000"/>
              </a:lnSpc>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24" name="Content Placeholder 6"/>
          <p:cNvSpPr>
            <a:spLocks noGrp="1"/>
          </p:cNvSpPr>
          <p:nvPr>
            <p:ph sz="quarter" idx="37"/>
          </p:nvPr>
        </p:nvSpPr>
        <p:spPr>
          <a:xfrm>
            <a:off x="2753959" y="5449318"/>
            <a:ext cx="6080479" cy="900000"/>
          </a:xfrm>
          <a:prstGeom prst="rect">
            <a:avLst/>
          </a:prstGeom>
          <a:solidFill>
            <a:schemeClr val="bg1"/>
          </a:solidFill>
          <a:ln>
            <a:noFill/>
          </a:ln>
        </p:spPr>
        <p:txBody>
          <a:bodyPr lIns="180000" tIns="72000" rIns="180000" bIns="72000" anchor="ctr">
            <a:noAutofit/>
          </a:bodyPr>
          <a:lstStyle>
            <a:lvl1pPr marL="0" indent="0">
              <a:lnSpc>
                <a:spcPts val="2000"/>
              </a:lnSpc>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
        <p:nvSpPr>
          <p:cNvPr id="14" name="Content Placeholder 6"/>
          <p:cNvSpPr>
            <a:spLocks noGrp="1"/>
          </p:cNvSpPr>
          <p:nvPr>
            <p:ph sz="quarter" idx="38"/>
          </p:nvPr>
        </p:nvSpPr>
        <p:spPr>
          <a:xfrm>
            <a:off x="1" y="4383057"/>
            <a:ext cx="2495774" cy="900000"/>
          </a:xfrm>
          <a:prstGeom prst="rect">
            <a:avLst/>
          </a:prstGeom>
          <a:solidFill>
            <a:schemeClr val="accent1"/>
          </a:solidFill>
          <a:ln>
            <a:noFill/>
          </a:ln>
        </p:spPr>
        <p:txBody>
          <a:bodyPr lIns="468000" tIns="36000" rIns="108000" bIns="36000" anchor="ctr"/>
          <a:lstStyle>
            <a:lvl1pPr marL="0" indent="0">
              <a:lnSpc>
                <a:spcPts val="2200"/>
              </a:lnSpc>
              <a:spcBef>
                <a:spcPts val="600"/>
              </a:spcBef>
              <a:buNone/>
              <a:defRPr lang="en-GB" sz="2000" b="0" kern="1200" spc="-40" baseline="0" dirty="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endParaRPr lang="en-GB" dirty="0"/>
          </a:p>
        </p:txBody>
      </p:sp>
      <p:sp>
        <p:nvSpPr>
          <p:cNvPr id="16" name="Content Placeholder 6"/>
          <p:cNvSpPr>
            <a:spLocks noGrp="1"/>
          </p:cNvSpPr>
          <p:nvPr>
            <p:ph sz="quarter" idx="39"/>
          </p:nvPr>
        </p:nvSpPr>
        <p:spPr>
          <a:xfrm>
            <a:off x="2753959" y="4383057"/>
            <a:ext cx="6080479" cy="900000"/>
          </a:xfrm>
          <a:prstGeom prst="rect">
            <a:avLst/>
          </a:prstGeom>
          <a:solidFill>
            <a:schemeClr val="bg1"/>
          </a:solidFill>
          <a:ln>
            <a:noFill/>
          </a:ln>
        </p:spPr>
        <p:txBody>
          <a:bodyPr lIns="180000" tIns="72000" rIns="180000" bIns="72000" anchor="ctr">
            <a:noAutofit/>
          </a:bodyPr>
          <a:lstStyle>
            <a:lvl1pPr marL="0" indent="0">
              <a:lnSpc>
                <a:spcPts val="2000"/>
              </a:lnSpc>
              <a:buNone/>
              <a:defRPr sz="1800">
                <a:solidFill>
                  <a:schemeClr val="tx2"/>
                </a:solidFill>
              </a:defRPr>
            </a:lvl1pPr>
            <a:lvl2pPr marL="357188" indent="-174625">
              <a:defRPr sz="1600"/>
            </a:lvl2pPr>
            <a:lvl3pPr>
              <a:defRPr/>
            </a:lvl3pPr>
            <a:lvl4pPr>
              <a:defRPr/>
            </a:lvl4pPr>
            <a:lvl5pPr>
              <a:defRPr/>
            </a:lvl5pPr>
          </a:lstStyle>
          <a:p>
            <a:pPr lvl="0"/>
            <a:r>
              <a:rPr lang="en-US" dirty="0" smtClean="0"/>
              <a:t>Click to edit Master text styles</a:t>
            </a:r>
          </a:p>
        </p:txBody>
      </p:sp>
    </p:spTree>
    <p:extLst>
      <p:ext uri="{BB962C8B-B14F-4D97-AF65-F5344CB8AC3E}">
        <p14:creationId xmlns:p14="http://schemas.microsoft.com/office/powerpoint/2010/main" val="750706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4" name="Content Placeholder 6"/>
          <p:cNvSpPr>
            <a:spLocks noGrp="1"/>
          </p:cNvSpPr>
          <p:nvPr>
            <p:ph sz="quarter" idx="43"/>
          </p:nvPr>
        </p:nvSpPr>
        <p:spPr>
          <a:xfrm>
            <a:off x="473075" y="4565874"/>
            <a:ext cx="4104000" cy="1800000"/>
          </a:xfrm>
          <a:prstGeom prst="rect">
            <a:avLst/>
          </a:prstGeom>
          <a:solidFill>
            <a:schemeClr val="bg1">
              <a:lumMod val="95000"/>
            </a:schemeClr>
          </a:solidFill>
          <a:ln>
            <a:noFill/>
          </a:ln>
        </p:spPr>
        <p:txBody>
          <a:bodyPr lIns="144000" tIns="108000" rIns="144000">
            <a:noAutofit/>
          </a:bodyPr>
          <a:lstStyle>
            <a:lvl1pPr marL="182563" indent="-182563">
              <a:lnSpc>
                <a:spcPts val="2100"/>
              </a:lnSpc>
              <a:spcBef>
                <a:spcPts val="600"/>
              </a:spcBef>
              <a:defRPr sz="1800"/>
            </a:lvl1pPr>
            <a:lvl2pPr marL="357188" indent="-174625">
              <a:lnSpc>
                <a:spcPts val="1600"/>
              </a:lnSpc>
              <a:spcBef>
                <a:spcPts val="600"/>
              </a:spcBef>
              <a:defRPr sz="1400"/>
            </a:lvl2pPr>
            <a:lvl3pPr>
              <a:defRPr/>
            </a:lvl3pPr>
            <a:lvl4pPr>
              <a:defRPr/>
            </a:lvl4pPr>
            <a:lvl5pPr>
              <a:defRPr/>
            </a:lvl5pPr>
          </a:lstStyle>
          <a:p>
            <a:pPr lvl="0"/>
            <a:r>
              <a:rPr lang="en-US" dirty="0" smtClean="0"/>
              <a:t>Click to edit Master text styles</a:t>
            </a:r>
          </a:p>
          <a:p>
            <a:pPr lvl="1"/>
            <a:r>
              <a:rPr lang="en-US" dirty="0" smtClean="0"/>
              <a:t>Second level</a:t>
            </a:r>
          </a:p>
        </p:txBody>
      </p:sp>
      <p:sp>
        <p:nvSpPr>
          <p:cNvPr id="15" name="Content Placeholder 6"/>
          <p:cNvSpPr>
            <a:spLocks noGrp="1"/>
          </p:cNvSpPr>
          <p:nvPr>
            <p:ph sz="quarter" idx="44"/>
          </p:nvPr>
        </p:nvSpPr>
        <p:spPr>
          <a:xfrm>
            <a:off x="4766438" y="4565874"/>
            <a:ext cx="4068000" cy="1800000"/>
          </a:xfrm>
          <a:prstGeom prst="rect">
            <a:avLst/>
          </a:prstGeom>
          <a:solidFill>
            <a:schemeClr val="bg1">
              <a:lumMod val="95000"/>
            </a:schemeClr>
          </a:solidFill>
          <a:ln>
            <a:noFill/>
          </a:ln>
        </p:spPr>
        <p:txBody>
          <a:bodyPr lIns="144000" tIns="108000" rIns="144000">
            <a:noAutofit/>
          </a:bodyPr>
          <a:lstStyle>
            <a:lvl1pPr marL="182563" indent="-182563">
              <a:lnSpc>
                <a:spcPts val="2100"/>
              </a:lnSpc>
              <a:spcBef>
                <a:spcPts val="600"/>
              </a:spcBef>
              <a:defRPr sz="1800"/>
            </a:lvl1pPr>
            <a:lvl2pPr marL="357188" indent="-174625">
              <a:lnSpc>
                <a:spcPts val="1600"/>
              </a:lnSpc>
              <a:spcBef>
                <a:spcPts val="600"/>
              </a:spcBef>
              <a:defRPr sz="1400"/>
            </a:lvl2pPr>
            <a:lvl3pPr>
              <a:defRPr/>
            </a:lvl3pPr>
            <a:lvl4pPr>
              <a:defRPr/>
            </a:lvl4pPr>
            <a:lvl5pPr>
              <a:defRPr/>
            </a:lvl5pPr>
          </a:lstStyle>
          <a:p>
            <a:pPr lvl="0"/>
            <a:r>
              <a:rPr lang="en-US" dirty="0" smtClean="0"/>
              <a:t>Click to edit Master text styles</a:t>
            </a:r>
          </a:p>
          <a:p>
            <a:pPr lvl="1"/>
            <a:r>
              <a:rPr lang="en-US" dirty="0" smtClean="0"/>
              <a:t>Second level</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4" name="Content Placeholder 6"/>
          <p:cNvSpPr>
            <a:spLocks noGrp="1"/>
          </p:cNvSpPr>
          <p:nvPr>
            <p:ph sz="quarter" idx="29"/>
          </p:nvPr>
        </p:nvSpPr>
        <p:spPr>
          <a:xfrm>
            <a:off x="473075" y="1184275"/>
            <a:ext cx="4104000" cy="652006"/>
          </a:xfrm>
          <a:prstGeom prst="rect">
            <a:avLst/>
          </a:prstGeom>
          <a:solidFill>
            <a:schemeClr val="accent1"/>
          </a:solidFill>
          <a:ln>
            <a:noFill/>
          </a:ln>
        </p:spPr>
        <p:txBody>
          <a:bodyPr lIns="162000" tIns="0" anchor="ctr">
            <a:noAutofit/>
          </a:bodyPr>
          <a:lstStyle>
            <a:lvl1pPr marL="0" indent="0">
              <a:buNone/>
              <a:defRPr lang="en-US" sz="20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p>
        </p:txBody>
      </p:sp>
      <p:sp>
        <p:nvSpPr>
          <p:cNvPr id="6" name="Content Placeholder 6"/>
          <p:cNvSpPr>
            <a:spLocks noGrp="1"/>
          </p:cNvSpPr>
          <p:nvPr>
            <p:ph sz="quarter" idx="33"/>
          </p:nvPr>
        </p:nvSpPr>
        <p:spPr>
          <a:xfrm>
            <a:off x="473075" y="3891770"/>
            <a:ext cx="4104000" cy="652006"/>
          </a:xfrm>
          <a:prstGeom prst="rect">
            <a:avLst/>
          </a:prstGeom>
          <a:solidFill>
            <a:schemeClr val="accent1"/>
          </a:solidFill>
          <a:ln>
            <a:noFill/>
          </a:ln>
        </p:spPr>
        <p:txBody>
          <a:bodyPr lIns="162000" tIns="0" anchor="ctr">
            <a:noAutofit/>
          </a:bodyPr>
          <a:lstStyle>
            <a:lvl1pPr marL="0" indent="0">
              <a:buNone/>
              <a:defRPr lang="en-US" sz="20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p>
        </p:txBody>
      </p:sp>
      <p:sp>
        <p:nvSpPr>
          <p:cNvPr id="8" name="Content Placeholder 6"/>
          <p:cNvSpPr>
            <a:spLocks noGrp="1"/>
          </p:cNvSpPr>
          <p:nvPr>
            <p:ph sz="quarter" idx="13"/>
          </p:nvPr>
        </p:nvSpPr>
        <p:spPr>
          <a:xfrm>
            <a:off x="473075" y="1862886"/>
            <a:ext cx="4104000" cy="1800000"/>
          </a:xfrm>
          <a:prstGeom prst="rect">
            <a:avLst/>
          </a:prstGeom>
          <a:solidFill>
            <a:schemeClr val="bg1">
              <a:lumMod val="95000"/>
            </a:schemeClr>
          </a:solidFill>
          <a:ln>
            <a:noFill/>
          </a:ln>
        </p:spPr>
        <p:txBody>
          <a:bodyPr lIns="144000" tIns="108000" rIns="144000">
            <a:noAutofit/>
          </a:bodyPr>
          <a:lstStyle>
            <a:lvl1pPr marL="182563" indent="-182563">
              <a:lnSpc>
                <a:spcPts val="2100"/>
              </a:lnSpc>
              <a:spcBef>
                <a:spcPts val="600"/>
              </a:spcBef>
              <a:defRPr sz="1800"/>
            </a:lvl1pPr>
            <a:lvl2pPr marL="357188" indent="-174625">
              <a:lnSpc>
                <a:spcPts val="1600"/>
              </a:lnSpc>
              <a:spcBef>
                <a:spcPts val="600"/>
              </a:spcBef>
              <a:defRPr sz="1400">
                <a:solidFill>
                  <a:schemeClr val="bg2">
                    <a:lumMod val="50000"/>
                  </a:schemeClr>
                </a:solidFill>
              </a:defRPr>
            </a:lvl2pPr>
            <a:lvl3pPr>
              <a:defRPr/>
            </a:lvl3pPr>
            <a:lvl4pPr>
              <a:defRPr/>
            </a:lvl4pPr>
            <a:lvl5pPr>
              <a:defRPr/>
            </a:lvl5pPr>
          </a:lstStyle>
          <a:p>
            <a:pPr lvl="0"/>
            <a:r>
              <a:rPr lang="en-US" dirty="0" smtClean="0"/>
              <a:t>Click to edit Master text styles</a:t>
            </a:r>
          </a:p>
          <a:p>
            <a:pPr lvl="1"/>
            <a:r>
              <a:rPr lang="en-US" dirty="0" smtClean="0"/>
              <a:t>Second level</a:t>
            </a:r>
          </a:p>
        </p:txBody>
      </p:sp>
      <p:sp>
        <p:nvSpPr>
          <p:cNvPr id="21" name="Content Placeholder 6"/>
          <p:cNvSpPr>
            <a:spLocks noGrp="1"/>
          </p:cNvSpPr>
          <p:nvPr>
            <p:ph sz="quarter" idx="38"/>
          </p:nvPr>
        </p:nvSpPr>
        <p:spPr>
          <a:xfrm>
            <a:off x="4766438" y="1184275"/>
            <a:ext cx="4068000" cy="652006"/>
          </a:xfrm>
          <a:prstGeom prst="rect">
            <a:avLst/>
          </a:prstGeom>
          <a:solidFill>
            <a:schemeClr val="accent1"/>
          </a:solidFill>
          <a:ln>
            <a:noFill/>
          </a:ln>
        </p:spPr>
        <p:txBody>
          <a:bodyPr lIns="162000" tIns="0" anchor="ctr">
            <a:noAutofit/>
          </a:bodyPr>
          <a:lstStyle>
            <a:lvl1pPr marL="0" indent="0">
              <a:buNone/>
              <a:defRPr lang="en-US" sz="20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p>
        </p:txBody>
      </p:sp>
      <p:sp>
        <p:nvSpPr>
          <p:cNvPr id="22" name="Content Placeholder 6"/>
          <p:cNvSpPr>
            <a:spLocks noGrp="1"/>
          </p:cNvSpPr>
          <p:nvPr>
            <p:ph sz="quarter" idx="39"/>
          </p:nvPr>
        </p:nvSpPr>
        <p:spPr>
          <a:xfrm>
            <a:off x="4766438" y="3891770"/>
            <a:ext cx="4068000" cy="652006"/>
          </a:xfrm>
          <a:prstGeom prst="rect">
            <a:avLst/>
          </a:prstGeom>
          <a:solidFill>
            <a:schemeClr val="accent1"/>
          </a:solidFill>
          <a:ln>
            <a:noFill/>
          </a:ln>
        </p:spPr>
        <p:txBody>
          <a:bodyPr lIns="162000" tIns="0" anchor="ctr">
            <a:noAutofit/>
          </a:bodyPr>
          <a:lstStyle>
            <a:lvl1pPr marL="0" indent="0">
              <a:buNone/>
              <a:defRPr lang="en-US" sz="20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styles</a:t>
            </a:r>
          </a:p>
        </p:txBody>
      </p:sp>
      <p:sp>
        <p:nvSpPr>
          <p:cNvPr id="12" name="Rectangle 25"/>
          <p:cNvSpPr>
            <a:spLocks noGrp="1" noChangeArrowheads="1"/>
          </p:cNvSpPr>
          <p:nvPr>
            <p:ph type="title" hasCustomPrompt="1"/>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3" name="Content Placeholder 6"/>
          <p:cNvSpPr>
            <a:spLocks noGrp="1"/>
          </p:cNvSpPr>
          <p:nvPr>
            <p:ph sz="quarter" idx="42"/>
          </p:nvPr>
        </p:nvSpPr>
        <p:spPr>
          <a:xfrm>
            <a:off x="4766438" y="1862886"/>
            <a:ext cx="4068000" cy="1800000"/>
          </a:xfrm>
          <a:prstGeom prst="rect">
            <a:avLst/>
          </a:prstGeom>
          <a:solidFill>
            <a:schemeClr val="bg1">
              <a:lumMod val="95000"/>
            </a:schemeClr>
          </a:solidFill>
          <a:ln>
            <a:noFill/>
          </a:ln>
        </p:spPr>
        <p:txBody>
          <a:bodyPr lIns="144000" tIns="108000" rIns="144000">
            <a:noAutofit/>
          </a:bodyPr>
          <a:lstStyle>
            <a:lvl1pPr marL="182563" indent="-182563">
              <a:lnSpc>
                <a:spcPts val="2100"/>
              </a:lnSpc>
              <a:spcBef>
                <a:spcPts val="600"/>
              </a:spcBef>
              <a:defRPr sz="1800"/>
            </a:lvl1pPr>
            <a:lvl2pPr marL="357188" indent="-174625">
              <a:lnSpc>
                <a:spcPts val="1600"/>
              </a:lnSpc>
              <a:spcBef>
                <a:spcPts val="600"/>
              </a:spcBef>
              <a:defRPr sz="1400"/>
            </a:lvl2pPr>
            <a:lvl3pPr>
              <a:defRPr/>
            </a:lvl3pPr>
            <a:lvl4pPr>
              <a:defRPr/>
            </a:lvl4pPr>
            <a:lvl5pPr>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9123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0_Title Opening Slide">
    <p:spTree>
      <p:nvGrpSpPr>
        <p:cNvPr id="1" name=""/>
        <p:cNvGrpSpPr/>
        <p:nvPr/>
      </p:nvGrpSpPr>
      <p:grpSpPr>
        <a:xfrm>
          <a:off x="0" y="0"/>
          <a:ext cx="0" cy="0"/>
          <a:chOff x="0" y="0"/>
          <a:chExt cx="0" cy="0"/>
        </a:xfrm>
      </p:grpSpPr>
      <p:sp>
        <p:nvSpPr>
          <p:cNvPr id="19" name="Rectangle 18"/>
          <p:cNvSpPr/>
          <p:nvPr userDrawn="1"/>
        </p:nvSpPr>
        <p:spPr>
          <a:xfrm>
            <a:off x="1" y="0"/>
            <a:ext cx="664175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userDrawn="1"/>
        </p:nvGrpSpPr>
        <p:grpSpPr>
          <a:xfrm>
            <a:off x="6983185" y="413694"/>
            <a:ext cx="1898349" cy="686973"/>
            <a:chOff x="6790450" y="359210"/>
            <a:chExt cx="2176366" cy="787582"/>
          </a:xfrm>
        </p:grpSpPr>
        <p:sp>
          <p:nvSpPr>
            <p:cNvPr id="2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5"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912813">
                <a:defRPr/>
              </a:pPr>
              <a:endParaRPr lang="en-US">
                <a:solidFill>
                  <a:srgbClr val="000000"/>
                </a:solidFill>
                <a:latin typeface="Arial"/>
              </a:endParaRPr>
            </a:p>
          </p:txBody>
        </p:sp>
        <p:sp>
          <p:nvSpPr>
            <p:cNvPr id="2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27"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8"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9"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3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grpSp>
      <p:sp>
        <p:nvSpPr>
          <p:cNvPr id="18" name="Rectangle 12"/>
          <p:cNvSpPr>
            <a:spLocks noGrp="1" noChangeArrowheads="1"/>
          </p:cNvSpPr>
          <p:nvPr>
            <p:ph type="ctrTitle" hasCustomPrompt="1"/>
          </p:nvPr>
        </p:nvSpPr>
        <p:spPr>
          <a:xfrm>
            <a:off x="511324" y="2823977"/>
            <a:ext cx="4870988" cy="648071"/>
          </a:xfrm>
        </p:spPr>
        <p:txBody>
          <a:bodyPr/>
          <a:lstStyle>
            <a:lvl1pPr marL="0" indent="0">
              <a:lnSpc>
                <a:spcPct val="80000"/>
              </a:lnSpc>
              <a:defRPr sz="6000" b="0">
                <a:solidFill>
                  <a:schemeClr val="bg1"/>
                </a:solidFill>
                <a:latin typeface="Arial Black" pitchFamily="34" charset="0"/>
              </a:defRPr>
            </a:lvl1pPr>
          </a:lstStyle>
          <a:p>
            <a:r>
              <a:rPr lang="en-US" dirty="0" smtClean="0"/>
              <a:t>THANK YOU</a:t>
            </a:r>
            <a:endParaRPr lang="en-ZA" dirty="0"/>
          </a:p>
        </p:txBody>
      </p:sp>
      <p:sp>
        <p:nvSpPr>
          <p:cNvPr id="15" name="Rectangle 2"/>
          <p:cNvSpPr>
            <a:spLocks noGrp="1" noChangeArrowheads="1"/>
          </p:cNvSpPr>
          <p:nvPr>
            <p:ph type="subTitle" idx="1"/>
          </p:nvPr>
        </p:nvSpPr>
        <p:spPr>
          <a:xfrm>
            <a:off x="447983" y="4712221"/>
            <a:ext cx="5576019" cy="433933"/>
          </a:xfrm>
        </p:spPr>
        <p:txBody>
          <a:bodyPr/>
          <a:lstStyle>
            <a:lvl1pPr marL="0" indent="0">
              <a:lnSpc>
                <a:spcPct val="90000"/>
              </a:lnSpc>
              <a:buFont typeface="Wingdings" pitchFamily="2" charset="2"/>
              <a:buNone/>
              <a:defRPr sz="2400" b="0">
                <a:solidFill>
                  <a:schemeClr val="bg1"/>
                </a:solidFill>
                <a:latin typeface="+mj-lt"/>
              </a:defRPr>
            </a:lvl1pPr>
          </a:lstStyle>
          <a:p>
            <a:r>
              <a:rPr lang="en-US" dirty="0" smtClean="0"/>
              <a:t>Click to edit Master subtitle style</a:t>
            </a:r>
            <a:endParaRPr lang="en-ZA" dirty="0"/>
          </a:p>
        </p:txBody>
      </p:sp>
    </p:spTree>
    <p:extLst>
      <p:ext uri="{BB962C8B-B14F-4D97-AF65-F5344CB8AC3E}">
        <p14:creationId xmlns:p14="http://schemas.microsoft.com/office/powerpoint/2010/main" val="341713142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08800"/>
            <a:ext cx="7283152" cy="36004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dirty="0" smtClean="0">
                <a:latin typeface="+mn-lt"/>
                <a:cs typeface="+mn-cs"/>
              </a:defRPr>
            </a:lvl1pPr>
          </a:lstStyle>
          <a:p>
            <a:pPr>
              <a:defRPr/>
            </a:pPr>
            <a:r>
              <a:rPr lang="en-US">
                <a:solidFill>
                  <a:srgbClr val="000000"/>
                </a:solidFill>
              </a:rPr>
              <a:t>YOUR TITLE HERE</a:t>
            </a:r>
          </a:p>
        </p:txBody>
      </p:sp>
      <p:sp>
        <p:nvSpPr>
          <p:cNvPr id="6" name="Slide Number Placeholder 6"/>
          <p:cNvSpPr>
            <a:spLocks noGrp="1"/>
          </p:cNvSpPr>
          <p:nvPr>
            <p:ph type="sldNum" sz="quarter" idx="4"/>
          </p:nvPr>
        </p:nvSpPr>
        <p:spPr>
          <a:xfrm>
            <a:off x="8496000" y="6519600"/>
            <a:ext cx="612000" cy="365125"/>
          </a:xfrm>
          <a:prstGeom prst="rect">
            <a:avLst/>
          </a:prstGeom>
        </p:spPr>
        <p:txBody>
          <a:bodyPr vert="horz" lIns="91440" tIns="45720" rIns="91440" bIns="45720" rtlCol="0" anchor="ctr"/>
          <a:lstStyle>
            <a:lvl1pPr algn="r">
              <a:defRPr sz="1200">
                <a:solidFill>
                  <a:schemeClr val="tx2"/>
                </a:solidFill>
              </a:defRPr>
            </a:lvl1pPr>
          </a:lstStyle>
          <a:p>
            <a:fld id="{280AB397-67D0-41F9-8CC8-54C653AC840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222396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7240318" cy="360040"/>
          </a:xfrm>
          <a:prstGeom prst="rect">
            <a:avLst/>
          </a:prstGeom>
        </p:spPr>
        <p:txBody>
          <a:bodyPr/>
          <a:lstStyle>
            <a:lvl1pPr algn="l">
              <a:defRPr/>
            </a:lvl1pPr>
          </a:lstStyle>
          <a:p>
            <a:r>
              <a:rPr lang="en-US" dirty="0" smtClean="0"/>
              <a:t>Click to edit Master title style</a:t>
            </a:r>
            <a:endParaRPr lang="en-US" dirty="0"/>
          </a:p>
        </p:txBody>
      </p:sp>
      <p:sp>
        <p:nvSpPr>
          <p:cNvPr id="3" name="Slide Number Placeholder 21"/>
          <p:cNvSpPr>
            <a:spLocks noGrp="1"/>
          </p:cNvSpPr>
          <p:nvPr>
            <p:ph type="sldNum" sz="quarter" idx="4"/>
          </p:nvPr>
        </p:nvSpPr>
        <p:spPr>
          <a:xfrm>
            <a:off x="8522096" y="6408000"/>
            <a:ext cx="586408" cy="365125"/>
          </a:xfrm>
          <a:prstGeom prst="rect">
            <a:avLst/>
          </a:prstGeom>
        </p:spPr>
        <p:txBody>
          <a:bodyPr vert="horz" lIns="91440" tIns="45720" rIns="91440" bIns="45720" rtlCol="0" anchor="ctr"/>
          <a:lstStyle>
            <a:lvl1pPr algn="r">
              <a:defRPr sz="1200">
                <a:solidFill>
                  <a:schemeClr val="tx1"/>
                </a:solidFill>
              </a:defRPr>
            </a:lvl1pPr>
          </a:lstStyle>
          <a:p>
            <a:fld id="{9610D12F-CEC9-4BDC-BF2F-84EC4E8CB2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20309088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Title and Content slide">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3592513"/>
            <a:ext cx="9144000" cy="2784475"/>
          </a:xfrm>
          <a:solidFill>
            <a:schemeClr val="tx1"/>
          </a:solidFill>
        </p:spPr>
        <p:txBody>
          <a:bodyPr/>
          <a:lstStyle>
            <a:lvl1pPr marL="0" indent="0" algn="ctr">
              <a:buFontTx/>
              <a:buNone/>
              <a:defRPr>
                <a:solidFill>
                  <a:schemeClr val="bg2"/>
                </a:solidFill>
              </a:defRPr>
            </a:lvl1pPr>
          </a:lstStyle>
          <a:p>
            <a:endParaRPr lang="en-US"/>
          </a:p>
        </p:txBody>
      </p:sp>
      <p:sp>
        <p:nvSpPr>
          <p:cNvPr id="2" name="Title 1"/>
          <p:cNvSpPr>
            <a:spLocks noGrp="1"/>
          </p:cNvSpPr>
          <p:nvPr>
            <p:ph type="title" hasCustomPrompt="1"/>
          </p:nvPr>
        </p:nvSpPr>
        <p:spPr>
          <a:xfrm>
            <a:off x="179517" y="208800"/>
            <a:ext cx="8745413" cy="4770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22945" y="1128713"/>
            <a:ext cx="8682930" cy="2399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44118757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and Content slide">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3592513"/>
            <a:ext cx="9144000" cy="2784475"/>
          </a:xfrm>
          <a:solidFill>
            <a:schemeClr val="tx1"/>
          </a:solidFill>
        </p:spPr>
        <p:txBody>
          <a:bodyPr/>
          <a:lstStyle>
            <a:lvl1pPr marL="0" indent="0" algn="ctr">
              <a:buFontTx/>
              <a:buNone/>
              <a:defRPr>
                <a:solidFill>
                  <a:schemeClr val="bg2"/>
                </a:solidFill>
              </a:defRPr>
            </a:lvl1pPr>
          </a:lstStyle>
          <a:p>
            <a:endParaRPr lang="en-US"/>
          </a:p>
        </p:txBody>
      </p:sp>
      <p:sp>
        <p:nvSpPr>
          <p:cNvPr id="2" name="Title 1"/>
          <p:cNvSpPr>
            <a:spLocks noGrp="1"/>
          </p:cNvSpPr>
          <p:nvPr>
            <p:ph type="title" hasCustomPrompt="1"/>
          </p:nvPr>
        </p:nvSpPr>
        <p:spPr>
          <a:xfrm>
            <a:off x="179517" y="208800"/>
            <a:ext cx="8745413" cy="477000"/>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22945" y="1128713"/>
            <a:ext cx="8682930" cy="2399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279817799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a:p>
        </p:txBody>
      </p:sp>
      <p:sp>
        <p:nvSpPr>
          <p:cNvPr id="4" name="Picture Placeholder 7"/>
          <p:cNvSpPr>
            <a:spLocks noGrp="1" noChangeAspect="1"/>
          </p:cNvSpPr>
          <p:nvPr>
            <p:ph type="pic" sz="quarter" idx="16" hasCustomPrompt="1"/>
          </p:nvPr>
        </p:nvSpPr>
        <p:spPr>
          <a:xfrm>
            <a:off x="0" y="1"/>
            <a:ext cx="9144000" cy="6369050"/>
          </a:xfrm>
          <a:prstGeom prst="rect">
            <a:avLst/>
          </a:prstGeom>
          <a:solidFill>
            <a:schemeClr val="tx1"/>
          </a:solidFill>
        </p:spPr>
        <p:txBody>
          <a:bodyPr anchor="ctr"/>
          <a:lstStyle>
            <a:lvl1pPr marL="0" indent="0" algn="ctr">
              <a:buNone/>
              <a:tabLst/>
              <a:defRPr>
                <a:latin typeface="+mj-lt"/>
              </a:defRPr>
            </a:lvl1pPr>
          </a:lstStyle>
          <a:p>
            <a:r>
              <a:rPr lang="en-US" dirty="0" smtClean="0"/>
              <a:t/>
            </a:r>
            <a:br>
              <a:rPr lang="en-US" dirty="0" smtClean="0"/>
            </a:br>
            <a:r>
              <a:rPr lang="en-US" dirty="0" smtClean="0"/>
              <a:t>Click icon to add picture</a:t>
            </a:r>
            <a:endParaRPr lang="en-GB" dirty="0"/>
          </a:p>
        </p:txBody>
      </p:sp>
      <p:sp>
        <p:nvSpPr>
          <p:cNvPr id="5" name="Text Placeholder 9"/>
          <p:cNvSpPr>
            <a:spLocks noGrp="1"/>
          </p:cNvSpPr>
          <p:nvPr>
            <p:ph type="body" sz="quarter" idx="15" hasCustomPrompt="1"/>
          </p:nvPr>
        </p:nvSpPr>
        <p:spPr>
          <a:xfrm>
            <a:off x="4911276" y="2105701"/>
            <a:ext cx="3666491" cy="2197358"/>
          </a:xfrm>
          <a:prstGeom prst="rect">
            <a:avLst/>
          </a:prstGeom>
        </p:spPr>
        <p:txBody>
          <a:bodyPr lIns="0" tIns="108000"/>
          <a:lstStyle>
            <a:lvl1pPr marL="0" marR="0" indent="0" algn="l" defTabSz="914400" rtl="0" eaLnBrk="0" fontAlgn="base" latinLnBrk="0" hangingPunct="0">
              <a:lnSpc>
                <a:spcPts val="3500"/>
              </a:lnSpc>
              <a:spcBef>
                <a:spcPts val="0"/>
              </a:spcBef>
              <a:spcAft>
                <a:spcPct val="0"/>
              </a:spcAft>
              <a:buClrTx/>
              <a:buSzTx/>
              <a:buFontTx/>
              <a:buNone/>
              <a:tabLst/>
              <a:defRPr lang="en-US" sz="3600" b="0" kern="1200" spc="-200" baseline="0" dirty="0" smtClean="0">
                <a:solidFill>
                  <a:schemeClr val="bg1"/>
                </a:solidFill>
                <a:latin typeface="+mj-lt"/>
                <a:ea typeface="+mn-ea"/>
                <a:cs typeface="+mn-cs"/>
              </a:defRPr>
            </a:lvl1pPr>
            <a:lvl2pPr>
              <a:lnSpc>
                <a:spcPct val="72000"/>
              </a:lnSpc>
              <a:spcBef>
                <a:spcPts val="0"/>
              </a:spcBef>
              <a:spcAft>
                <a:spcPts val="0"/>
              </a:spcAft>
              <a:buNone/>
              <a:tabLst>
                <a:tab pos="4838700" algn="r"/>
              </a:tabLst>
              <a:defRPr sz="5800" kern="1200" spc="-270" baseline="0">
                <a:solidFill>
                  <a:schemeClr val="bg1"/>
                </a:solidFill>
              </a:defRPr>
            </a:lvl2pPr>
            <a:lvl3pPr>
              <a:lnSpc>
                <a:spcPct val="72000"/>
              </a:lnSpc>
              <a:spcBef>
                <a:spcPts val="0"/>
              </a:spcBef>
              <a:spcAft>
                <a:spcPts val="0"/>
              </a:spcAft>
              <a:buNone/>
              <a:tabLst>
                <a:tab pos="4838700" algn="r"/>
              </a:tabLst>
              <a:defRPr sz="5800" kern="1200" spc="-270" baseline="0">
                <a:solidFill>
                  <a:schemeClr val="bg1"/>
                </a:solidFill>
              </a:defRPr>
            </a:lvl3pPr>
            <a:lvl4pPr>
              <a:lnSpc>
                <a:spcPct val="72000"/>
              </a:lnSpc>
              <a:spcBef>
                <a:spcPts val="0"/>
              </a:spcBef>
              <a:spcAft>
                <a:spcPts val="0"/>
              </a:spcAft>
              <a:buNone/>
              <a:tabLst>
                <a:tab pos="4838700" algn="r"/>
              </a:tabLst>
              <a:defRPr sz="5800" kern="1200" spc="-270" baseline="0">
                <a:solidFill>
                  <a:schemeClr val="bg1"/>
                </a:solidFill>
              </a:defRPr>
            </a:lvl4pPr>
            <a:lvl5pPr>
              <a:lnSpc>
                <a:spcPct val="72000"/>
              </a:lnSpc>
              <a:spcBef>
                <a:spcPts val="0"/>
              </a:spcBef>
              <a:spcAft>
                <a:spcPts val="0"/>
              </a:spcAft>
              <a:buNone/>
              <a:tabLst>
                <a:tab pos="4838700" algn="r"/>
              </a:tabLst>
              <a:defRPr sz="5800" kern="1200" spc="-270" baseline="0">
                <a:solidFill>
                  <a:schemeClr val="bg1"/>
                </a:solidFill>
              </a:defRPr>
            </a:lvl5pPr>
          </a:lstStyle>
          <a:p>
            <a:pPr marL="0" marR="0" lvl="0" indent="0" algn="l" defTabSz="914400" rtl="0" eaLnBrk="0" fontAlgn="base" latinLnBrk="0" hangingPunct="0">
              <a:lnSpc>
                <a:spcPct val="75000"/>
              </a:lnSpc>
              <a:spcBef>
                <a:spcPts val="0"/>
              </a:spcBef>
              <a:spcAft>
                <a:spcPct val="0"/>
              </a:spcAft>
              <a:buClrTx/>
              <a:buSzTx/>
              <a:buFontTx/>
              <a:buNone/>
              <a:tabLst/>
            </a:pPr>
            <a:r>
              <a:rPr lang="en-US" dirty="0" smtClean="0"/>
              <a:t>CLICK TO EDIT MASTER TEXT STYLES</a:t>
            </a:r>
          </a:p>
          <a:p>
            <a:pPr marL="0" marR="0" lvl="0" indent="0" algn="l" defTabSz="914400" rtl="0" eaLnBrk="0" fontAlgn="base" latinLnBrk="0" hangingPunct="0">
              <a:lnSpc>
                <a:spcPct val="75000"/>
              </a:lnSpc>
              <a:spcBef>
                <a:spcPts val="0"/>
              </a:spcBef>
              <a:spcAft>
                <a:spcPct val="0"/>
              </a:spcAft>
              <a:buClrTx/>
              <a:buSzTx/>
              <a:buFontTx/>
              <a:buNone/>
              <a:tabLst/>
            </a:pPr>
            <a:endParaRPr lang="en-US" dirty="0" smtClean="0"/>
          </a:p>
        </p:txBody>
      </p:sp>
      <p:sp>
        <p:nvSpPr>
          <p:cNvPr id="6" name="Content Placeholder 18"/>
          <p:cNvSpPr>
            <a:spLocks noGrp="1" noChangeAspect="1"/>
          </p:cNvSpPr>
          <p:nvPr>
            <p:ph sz="quarter" idx="21" hasCustomPrompt="1"/>
          </p:nvPr>
        </p:nvSpPr>
        <p:spPr>
          <a:xfrm>
            <a:off x="371474" y="942975"/>
            <a:ext cx="4208464" cy="4140000"/>
          </a:xfrm>
          <a:prstGeom prst="rect">
            <a:avLst/>
          </a:prstGeom>
          <a:solidFill>
            <a:schemeClr val="accent1"/>
          </a:solidFill>
        </p:spPr>
        <p:txBody>
          <a:bodyPr wrap="square" lIns="360000" tIns="360000" rIns="360000" bIns="360000" anchor="ctr" anchorCtr="1"/>
          <a:lstStyle>
            <a:lvl1pPr marL="0" indent="0" algn="l" rtl="0" eaLnBrk="0" fontAlgn="base" hangingPunct="0">
              <a:lnSpc>
                <a:spcPts val="3500"/>
              </a:lnSpc>
              <a:spcBef>
                <a:spcPts val="0"/>
              </a:spcBef>
              <a:spcAft>
                <a:spcPct val="0"/>
              </a:spcAft>
              <a:buNone/>
              <a:defRPr lang="en-US" sz="3600" kern="1200" spc="-200" baseline="0" dirty="0" smtClean="0">
                <a:solidFill>
                  <a:srgbClr val="FFFFFF"/>
                </a:solidFill>
                <a:latin typeface="+mj-lt"/>
                <a:ea typeface="+mn-ea"/>
                <a:cs typeface="+mn-cs"/>
              </a:defRPr>
            </a:lvl1pPr>
            <a:lvl2pPr marL="0" indent="0">
              <a:lnSpc>
                <a:spcPct val="72000"/>
              </a:lnSpc>
              <a:buNone/>
              <a:defRPr lang="en-US" sz="2400" kern="1200" spc="-180" dirty="0" smtClean="0">
                <a:solidFill>
                  <a:schemeClr val="bg1"/>
                </a:solidFill>
                <a:latin typeface="+mj-lt"/>
                <a:ea typeface="+mn-ea"/>
                <a:cs typeface="+mn-cs"/>
              </a:defRPr>
            </a:lvl2pPr>
          </a:lstStyle>
          <a:p>
            <a:pPr marL="0" marR="0" lvl="0" indent="0" algn="l" defTabSz="914400" rtl="0" eaLnBrk="0" fontAlgn="base" latinLnBrk="0" hangingPunct="0">
              <a:lnSpc>
                <a:spcPct val="75000"/>
              </a:lnSpc>
              <a:spcBef>
                <a:spcPts val="0"/>
              </a:spcBef>
              <a:spcAft>
                <a:spcPct val="0"/>
              </a:spcAft>
              <a:buClrTx/>
              <a:buSzTx/>
              <a:buFontTx/>
              <a:buNone/>
              <a:tabLst/>
            </a:pPr>
            <a:r>
              <a:rPr lang="en-US" dirty="0" smtClean="0"/>
              <a:t>CLICK TO EDIT MASTER TEXT STYLES</a:t>
            </a:r>
          </a:p>
          <a:p>
            <a:pPr marL="0" marR="0" lvl="0" indent="0" algn="l" defTabSz="914400" rtl="0" eaLnBrk="0" fontAlgn="base" latinLnBrk="0" hangingPunct="0">
              <a:lnSpc>
                <a:spcPct val="75000"/>
              </a:lnSpc>
              <a:spcBef>
                <a:spcPts val="0"/>
              </a:spcBef>
              <a:spcAft>
                <a:spcPct val="0"/>
              </a:spcAft>
              <a:buClrTx/>
              <a:buSzTx/>
              <a:buFontTx/>
              <a:buNone/>
              <a:tabLst/>
            </a:pPr>
            <a:r>
              <a:rPr lang="en-US" dirty="0" smtClean="0"/>
              <a:t>SECOND LEVEL</a:t>
            </a:r>
          </a:p>
        </p:txBody>
      </p:sp>
    </p:spTree>
    <p:extLst>
      <p:ext uri="{BB962C8B-B14F-4D97-AF65-F5344CB8AC3E}">
        <p14:creationId xmlns:p14="http://schemas.microsoft.com/office/powerpoint/2010/main" val="328301937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9_Title Opening Slide">
    <p:spTree>
      <p:nvGrpSpPr>
        <p:cNvPr id="1" name=""/>
        <p:cNvGrpSpPr/>
        <p:nvPr/>
      </p:nvGrpSpPr>
      <p:grpSpPr>
        <a:xfrm>
          <a:off x="0" y="0"/>
          <a:ext cx="0" cy="0"/>
          <a:chOff x="0" y="0"/>
          <a:chExt cx="0" cy="0"/>
        </a:xfrm>
      </p:grpSpPr>
      <p:pic>
        <p:nvPicPr>
          <p:cNvPr id="5" name="Picture 1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1" r="69699" b="-2651"/>
          <a:stretch/>
        </p:blipFill>
        <p:spPr bwMode="auto">
          <a:xfrm>
            <a:off x="371475" y="276225"/>
            <a:ext cx="953891" cy="3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userDrawn="1"/>
        </p:nvSpPr>
        <p:spPr>
          <a:xfrm>
            <a:off x="218364" y="209550"/>
            <a:ext cx="6433333" cy="64333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2"/>
          <p:cNvSpPr>
            <a:spLocks noGrp="1" noChangeArrowheads="1"/>
          </p:cNvSpPr>
          <p:nvPr>
            <p:ph type="ctrTitle" hasCustomPrompt="1"/>
          </p:nvPr>
        </p:nvSpPr>
        <p:spPr>
          <a:xfrm>
            <a:off x="458788" y="5013177"/>
            <a:ext cx="6025139" cy="648071"/>
          </a:xfrm>
        </p:spPr>
        <p:txBody>
          <a:bodyPr/>
          <a:lstStyle>
            <a:lvl1pPr marL="0" indent="0">
              <a:lnSpc>
                <a:spcPct val="80000"/>
              </a:lnSpc>
              <a:defRPr sz="6000" b="0">
                <a:solidFill>
                  <a:schemeClr val="bg1"/>
                </a:solidFill>
                <a:latin typeface="+mn-lt"/>
              </a:defRPr>
            </a:lvl1pPr>
          </a:lstStyle>
          <a:p>
            <a:r>
              <a:rPr lang="en-US" dirty="0" smtClean="0"/>
              <a:t>CLICK TO EDIT MASTER TITLE STYLE</a:t>
            </a:r>
            <a:endParaRPr lang="en-ZA" dirty="0"/>
          </a:p>
        </p:txBody>
      </p:sp>
      <p:sp>
        <p:nvSpPr>
          <p:cNvPr id="19" name="Rectangle 2"/>
          <p:cNvSpPr>
            <a:spLocks noGrp="1" noChangeArrowheads="1"/>
          </p:cNvSpPr>
          <p:nvPr>
            <p:ph type="subTitle" idx="1"/>
          </p:nvPr>
        </p:nvSpPr>
        <p:spPr>
          <a:xfrm>
            <a:off x="6857748" y="1512794"/>
            <a:ext cx="1965618" cy="433933"/>
          </a:xfrm>
        </p:spPr>
        <p:txBody>
          <a:bodyPr/>
          <a:lstStyle>
            <a:lvl1pPr marL="0" indent="0">
              <a:lnSpc>
                <a:spcPct val="90000"/>
              </a:lnSpc>
              <a:buFont typeface="Wingdings" pitchFamily="2" charset="2"/>
              <a:buNone/>
              <a:defRPr sz="2400" b="0">
                <a:solidFill>
                  <a:schemeClr val="tx2"/>
                </a:solidFill>
                <a:latin typeface="+mj-lt"/>
              </a:defRPr>
            </a:lvl1pPr>
          </a:lstStyle>
          <a:p>
            <a:r>
              <a:rPr lang="en-US" dirty="0" smtClean="0"/>
              <a:t>Click to edit Master subtitle style</a:t>
            </a:r>
            <a:endParaRPr lang="en-ZA" dirty="0"/>
          </a:p>
        </p:txBody>
      </p:sp>
      <p:grpSp>
        <p:nvGrpSpPr>
          <p:cNvPr id="3" name="Group 2"/>
          <p:cNvGrpSpPr/>
          <p:nvPr userDrawn="1"/>
        </p:nvGrpSpPr>
        <p:grpSpPr>
          <a:xfrm>
            <a:off x="6983185" y="413694"/>
            <a:ext cx="1898349" cy="686973"/>
            <a:chOff x="6790450" y="359210"/>
            <a:chExt cx="2176366" cy="787582"/>
          </a:xfrm>
        </p:grpSpPr>
        <p:sp>
          <p:nvSpPr>
            <p:cNvPr id="12"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13"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14"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912813">
                <a:defRPr/>
              </a:pPr>
              <a:endParaRPr lang="en-US">
                <a:solidFill>
                  <a:srgbClr val="000000"/>
                </a:solidFill>
                <a:latin typeface="Arial"/>
              </a:endParaRPr>
            </a:p>
          </p:txBody>
        </p:sp>
        <p:sp>
          <p:nvSpPr>
            <p:cNvPr id="15"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sp>
          <p:nvSpPr>
            <p:cNvPr id="16" name="Rectangle 12"/>
            <p:cNvSpPr>
              <a:spLocks noChangeArrowheads="1"/>
            </p:cNvSpPr>
            <p:nvPr userDrawn="1"/>
          </p:nvSpPr>
          <p:spPr bwMode="auto">
            <a:xfrm>
              <a:off x="8245368" y="665827"/>
              <a:ext cx="168338"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17" name="Rectangle 13"/>
            <p:cNvSpPr>
              <a:spLocks noChangeArrowheads="1"/>
            </p:cNvSpPr>
            <p:nvPr userDrawn="1"/>
          </p:nvSpPr>
          <p:spPr bwMode="auto">
            <a:xfrm>
              <a:off x="7614100"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 name="Rectangle 14"/>
            <p:cNvSpPr>
              <a:spLocks noChangeArrowheads="1"/>
            </p:cNvSpPr>
            <p:nvPr userDrawn="1"/>
          </p:nvSpPr>
          <p:spPr bwMode="auto">
            <a:xfrm>
              <a:off x="7265401" y="665827"/>
              <a:ext cx="162327" cy="16833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1"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912813">
                <a:defRPr/>
              </a:pPr>
              <a:endParaRPr lang="en-US">
                <a:solidFill>
                  <a:srgbClr val="000000"/>
                </a:solidFill>
                <a:latin typeface="Arial"/>
              </a:endParaRPr>
            </a:p>
          </p:txBody>
        </p:sp>
      </p:grpSp>
    </p:spTree>
    <p:extLst>
      <p:ext uri="{BB962C8B-B14F-4D97-AF65-F5344CB8AC3E}">
        <p14:creationId xmlns:p14="http://schemas.microsoft.com/office/powerpoint/2010/main" val="40642001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21"/>
          <p:cNvSpPr>
            <a:spLocks noGrp="1"/>
          </p:cNvSpPr>
          <p:nvPr>
            <p:ph type="sldNum" sz="quarter" idx="10"/>
          </p:nvPr>
        </p:nvSpPr>
        <p:spPr/>
        <p:txBody>
          <a:bodyPr/>
          <a:lstStyle>
            <a:lvl1pPr>
              <a:defRPr/>
            </a:lvl1pPr>
          </a:lstStyle>
          <a:p>
            <a:fld id="{383871F5-64E6-4349-B9EF-9BA02CC18A3D}" type="slidenum">
              <a:rPr lang="en-US"/>
              <a:pPr/>
              <a:t>‹#›</a:t>
            </a:fld>
            <a:endParaRPr lang="en-US"/>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6"/>
          <p:cNvSpPr>
            <a:spLocks noGrp="1"/>
          </p:cNvSpPr>
          <p:nvPr>
            <p:ph sz="quarter" idx="13"/>
          </p:nvPr>
        </p:nvSpPr>
        <p:spPr>
          <a:xfrm>
            <a:off x="2417196" y="1128713"/>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5" name="Content Placeholder 6"/>
          <p:cNvSpPr>
            <a:spLocks noGrp="1"/>
          </p:cNvSpPr>
          <p:nvPr>
            <p:ph sz="quarter" idx="16"/>
          </p:nvPr>
        </p:nvSpPr>
        <p:spPr>
          <a:xfrm>
            <a:off x="2417196" y="2395538"/>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6" name="Content Placeholder 6"/>
          <p:cNvSpPr>
            <a:spLocks noGrp="1"/>
          </p:cNvSpPr>
          <p:nvPr>
            <p:ph sz="quarter" idx="18"/>
          </p:nvPr>
        </p:nvSpPr>
        <p:spPr>
          <a:xfrm>
            <a:off x="2417196" y="3662363"/>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7" name="Content Placeholder 6"/>
          <p:cNvSpPr>
            <a:spLocks noGrp="1"/>
          </p:cNvSpPr>
          <p:nvPr>
            <p:ph sz="quarter" idx="20"/>
          </p:nvPr>
        </p:nvSpPr>
        <p:spPr>
          <a:xfrm>
            <a:off x="2417196" y="4929188"/>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8" name="Content Placeholder 6"/>
          <p:cNvSpPr>
            <a:spLocks noGrp="1"/>
          </p:cNvSpPr>
          <p:nvPr>
            <p:ph sz="quarter" idx="26"/>
          </p:nvPr>
        </p:nvSpPr>
        <p:spPr>
          <a:xfrm>
            <a:off x="0" y="1128713"/>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9" name="Content Placeholder 6"/>
          <p:cNvSpPr>
            <a:spLocks noGrp="1"/>
          </p:cNvSpPr>
          <p:nvPr>
            <p:ph sz="quarter" idx="27"/>
          </p:nvPr>
        </p:nvSpPr>
        <p:spPr>
          <a:xfrm>
            <a:off x="0" y="2395538"/>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0" name="Content Placeholder 6"/>
          <p:cNvSpPr>
            <a:spLocks noGrp="1"/>
          </p:cNvSpPr>
          <p:nvPr>
            <p:ph sz="quarter" idx="28"/>
          </p:nvPr>
        </p:nvSpPr>
        <p:spPr>
          <a:xfrm>
            <a:off x="0" y="3662363"/>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1" name="Content Placeholder 6"/>
          <p:cNvSpPr>
            <a:spLocks noGrp="1"/>
          </p:cNvSpPr>
          <p:nvPr>
            <p:ph sz="quarter" idx="29"/>
          </p:nvPr>
        </p:nvSpPr>
        <p:spPr>
          <a:xfrm>
            <a:off x="0" y="4929188"/>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2" name="Slide Number Placeholder 21"/>
          <p:cNvSpPr>
            <a:spLocks noGrp="1"/>
          </p:cNvSpPr>
          <p:nvPr>
            <p:ph type="sldNum" sz="quarter" idx="30"/>
          </p:nvPr>
        </p:nvSpPr>
        <p:spPr/>
        <p:txBody>
          <a:bodyPr/>
          <a:lstStyle>
            <a:lvl1pPr>
              <a:defRPr/>
            </a:lvl1pPr>
          </a:lstStyle>
          <a:p>
            <a:pPr>
              <a:defRPr/>
            </a:pPr>
            <a:fld id="{45057601-98C9-4DD9-ADE2-EE6D6ACA0976}" type="slidenum">
              <a:rPr lang="en-US"/>
              <a:pPr>
                <a:defRPr/>
              </a:pPr>
              <a:t>‹#›</a:t>
            </a:fld>
            <a:endParaRPr lang="en-US" dirty="0"/>
          </a:p>
        </p:txBody>
      </p:sp>
    </p:spTree>
    <p:extLst>
      <p:ext uri="{BB962C8B-B14F-4D97-AF65-F5344CB8AC3E}">
        <p14:creationId xmlns:p14="http://schemas.microsoft.com/office/powerpoint/2010/main" val="39068760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84244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6"/>
          <p:cNvSpPr>
            <a:spLocks noGrp="1"/>
          </p:cNvSpPr>
          <p:nvPr>
            <p:ph sz="quarter" idx="13"/>
          </p:nvPr>
        </p:nvSpPr>
        <p:spPr>
          <a:xfrm>
            <a:off x="2417196" y="1128713"/>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5" name="Content Placeholder 6"/>
          <p:cNvSpPr>
            <a:spLocks noGrp="1"/>
          </p:cNvSpPr>
          <p:nvPr>
            <p:ph sz="quarter" idx="16"/>
          </p:nvPr>
        </p:nvSpPr>
        <p:spPr>
          <a:xfrm>
            <a:off x="2417196" y="2395538"/>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6" name="Content Placeholder 6"/>
          <p:cNvSpPr>
            <a:spLocks noGrp="1"/>
          </p:cNvSpPr>
          <p:nvPr>
            <p:ph sz="quarter" idx="18"/>
          </p:nvPr>
        </p:nvSpPr>
        <p:spPr>
          <a:xfrm>
            <a:off x="2417196" y="3662363"/>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7" name="Content Placeholder 6"/>
          <p:cNvSpPr>
            <a:spLocks noGrp="1"/>
          </p:cNvSpPr>
          <p:nvPr>
            <p:ph sz="quarter" idx="20"/>
          </p:nvPr>
        </p:nvSpPr>
        <p:spPr>
          <a:xfrm>
            <a:off x="2417196" y="4929188"/>
            <a:ext cx="6726804" cy="968400"/>
          </a:xfrm>
          <a:prstGeom prst="rect">
            <a:avLst/>
          </a:prstGeom>
          <a:solidFill>
            <a:schemeClr val="bg1">
              <a:lumMod val="95000"/>
            </a:schemeClr>
          </a:solidFill>
          <a:ln>
            <a:noFill/>
          </a:ln>
        </p:spPr>
        <p:txBody>
          <a:bodyPr lIns="162000" tIns="0" anchor="ctr">
            <a:noAutofit/>
          </a:bodyPr>
          <a:lstStyle>
            <a:lvl1pPr marL="0" indent="0">
              <a:buNone/>
              <a:defRPr/>
            </a:lvl1pPr>
            <a:lvl2pPr>
              <a:defRPr/>
            </a:lvl2pPr>
            <a:lvl3pPr>
              <a:defRPr/>
            </a:lvl3pPr>
            <a:lvl4pPr>
              <a:defRPr/>
            </a:lvl4pPr>
            <a:lvl5pPr>
              <a:defRPr/>
            </a:lvl5pPr>
          </a:lstStyle>
          <a:p>
            <a:pPr lvl="0"/>
            <a:r>
              <a:rPr lang="en-US" dirty="0" smtClean="0"/>
              <a:t>Click to edit Master text styles</a:t>
            </a:r>
          </a:p>
        </p:txBody>
      </p:sp>
      <p:sp>
        <p:nvSpPr>
          <p:cNvPr id="8" name="Content Placeholder 6"/>
          <p:cNvSpPr>
            <a:spLocks noGrp="1"/>
          </p:cNvSpPr>
          <p:nvPr>
            <p:ph sz="quarter" idx="26"/>
          </p:nvPr>
        </p:nvSpPr>
        <p:spPr>
          <a:xfrm>
            <a:off x="0" y="1128713"/>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9" name="Content Placeholder 6"/>
          <p:cNvSpPr>
            <a:spLocks noGrp="1"/>
          </p:cNvSpPr>
          <p:nvPr>
            <p:ph sz="quarter" idx="27"/>
          </p:nvPr>
        </p:nvSpPr>
        <p:spPr>
          <a:xfrm>
            <a:off x="0" y="2395538"/>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0" name="Content Placeholder 6"/>
          <p:cNvSpPr>
            <a:spLocks noGrp="1"/>
          </p:cNvSpPr>
          <p:nvPr>
            <p:ph sz="quarter" idx="28"/>
          </p:nvPr>
        </p:nvSpPr>
        <p:spPr>
          <a:xfrm>
            <a:off x="0" y="3662363"/>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1" name="Content Placeholder 6"/>
          <p:cNvSpPr>
            <a:spLocks noGrp="1"/>
          </p:cNvSpPr>
          <p:nvPr>
            <p:ph sz="quarter" idx="29"/>
          </p:nvPr>
        </p:nvSpPr>
        <p:spPr>
          <a:xfrm>
            <a:off x="0" y="4929188"/>
            <a:ext cx="2401294" cy="968400"/>
          </a:xfrm>
          <a:prstGeom prst="rect">
            <a:avLst/>
          </a:prstGeom>
          <a:solidFill>
            <a:schemeClr val="accent1"/>
          </a:solidFill>
          <a:ln>
            <a:noFill/>
          </a:ln>
        </p:spPr>
        <p:txBody>
          <a:bodyPr lIns="162000" tIns="0" anchor="ctr">
            <a:noAutofit/>
          </a:bodyPr>
          <a:lstStyle>
            <a:lvl1pPr marL="182563" indent="0">
              <a:buNone/>
              <a:defRPr lang="en-US" sz="2200" b="0" kern="1200" spc="-60" baseline="0" dirty="0" smtClean="0">
                <a:solidFill>
                  <a:schemeClr val="bg1"/>
                </a:solidFill>
                <a:latin typeface="+mj-lt"/>
                <a:ea typeface="+mn-ea"/>
                <a:cs typeface="+mn-cs"/>
              </a:defRPr>
            </a:lvl1pPr>
            <a:lvl2pPr>
              <a:defRPr/>
            </a:lvl2pPr>
            <a:lvl3pPr>
              <a:defRPr/>
            </a:lvl3pPr>
            <a:lvl4pPr>
              <a:defRPr/>
            </a:lvl4pPr>
            <a:lvl5pPr>
              <a:defRPr/>
            </a:lvl5pPr>
          </a:lstStyle>
          <a:p>
            <a:pPr lvl="0"/>
            <a:r>
              <a:rPr lang="en-US" dirty="0" smtClean="0"/>
              <a:t>Click to edit Master text </a:t>
            </a:r>
          </a:p>
        </p:txBody>
      </p:sp>
      <p:sp>
        <p:nvSpPr>
          <p:cNvPr id="12" name="Slide Number Placeholder 21"/>
          <p:cNvSpPr>
            <a:spLocks noGrp="1"/>
          </p:cNvSpPr>
          <p:nvPr>
            <p:ph type="sldNum" sz="quarter" idx="30"/>
          </p:nvPr>
        </p:nvSpPr>
        <p:spPr/>
        <p:txBody>
          <a:bodyPr/>
          <a:lstStyle>
            <a:lvl1pPr>
              <a:defRPr/>
            </a:lvl1pPr>
          </a:lstStyle>
          <a:p>
            <a:pPr>
              <a:defRPr/>
            </a:pPr>
            <a:fld id="{45057601-98C9-4DD9-ADE2-EE6D6ACA0976}" type="slidenum">
              <a:rPr lang="en-US"/>
              <a:pPr>
                <a:defRPr/>
              </a:pPr>
              <a:t>‹#›</a:t>
            </a:fld>
            <a:endParaRPr lang="en-US" dirty="0"/>
          </a:p>
        </p:txBody>
      </p:sp>
    </p:spTree>
    <p:extLst>
      <p:ext uri="{BB962C8B-B14F-4D97-AF65-F5344CB8AC3E}">
        <p14:creationId xmlns:p14="http://schemas.microsoft.com/office/powerpoint/2010/main" val="37492897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55A8DD7-10B9-477D-B5F1-2AF007D2506F}" type="datetimeFigureOut">
              <a:rPr lang="en-US">
                <a:solidFill>
                  <a:srgbClr val="000000"/>
                </a:solidFill>
                <a:latin typeface="Arial" charset="0"/>
                <a:cs typeface="Arial" charset="0"/>
              </a:rPr>
              <a:pPr>
                <a:defRPr/>
              </a:pPr>
              <a:t>2/16/2017</a:t>
            </a:fld>
            <a:endParaRPr lang="en-US">
              <a:solidFill>
                <a:srgbClr val="000000"/>
              </a:solidFill>
              <a:latin typeface="Arial" charset="0"/>
              <a:cs typeface="Arial" charset="0"/>
            </a:endParaRPr>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US">
              <a:solidFill>
                <a:srgbClr val="000000"/>
              </a:solidFill>
              <a:latin typeface="Arial" charset="0"/>
              <a:cs typeface="Arial" charset="0"/>
            </a:endParaRPr>
          </a:p>
        </p:txBody>
      </p:sp>
      <p:sp>
        <p:nvSpPr>
          <p:cNvPr id="7" name="Slide Number Placeholder 5"/>
          <p:cNvSpPr>
            <a:spLocks noGrp="1"/>
          </p:cNvSpPr>
          <p:nvPr>
            <p:ph type="sldNum" sz="quarter" idx="12"/>
          </p:nvPr>
        </p:nvSpPr>
        <p:spPr/>
        <p:txBody>
          <a:bodyPr/>
          <a:lstStyle>
            <a:lvl1pPr>
              <a:defRPr/>
            </a:lvl1pPr>
          </a:lstStyle>
          <a:p>
            <a:pPr>
              <a:defRPr/>
            </a:pPr>
            <a:fld id="{C560AEBE-16FC-4066-ADD3-19391AAD5DE1}" type="slidenum">
              <a:rPr lang="en-US"/>
              <a:pPr>
                <a:defRPr/>
              </a:pPr>
              <a:t>‹#›</a:t>
            </a:fld>
            <a:endParaRPr lang="en-US"/>
          </a:p>
        </p:txBody>
      </p:sp>
    </p:spTree>
    <p:extLst>
      <p:ext uri="{BB962C8B-B14F-4D97-AF65-F5344CB8AC3E}">
        <p14:creationId xmlns:p14="http://schemas.microsoft.com/office/powerpoint/2010/main" val="310206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501814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0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260241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2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574242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3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5917018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4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smtClean="0"/>
              <a:t>Click to edit Master title style</a:t>
            </a:r>
            <a:endParaRPr lang="en-US" dirty="0" smtClean="0"/>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lgn="r">
              <a:defRPr sz="1200">
                <a:solidFill>
                  <a:schemeClr val="tx1"/>
                </a:solidFill>
              </a:defRPr>
            </a:lvl1pPr>
          </a:lstStyle>
          <a:p>
            <a:pPr>
              <a:defRPr/>
            </a:pPr>
            <a:fld id="{34AAECEC-24BF-4B5A-93AD-0C31779FE40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85374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3932611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2" descr="D:\Shared_Michal\new branding\Matseget layout5.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6351104" y="6291471"/>
            <a:ext cx="2792896"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solidFill>
                <a:prstClr val="white"/>
              </a:solidFill>
            </a:endParaRPr>
          </a:p>
        </p:txBody>
      </p:sp>
      <p:sp>
        <p:nvSpPr>
          <p:cNvPr id="5" name="Rectangle 4"/>
          <p:cNvSpPr/>
          <p:nvPr userDrawn="1"/>
        </p:nvSpPr>
        <p:spPr>
          <a:xfrm>
            <a:off x="92766" y="619541"/>
            <a:ext cx="9051235" cy="56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algn="ctr"/>
            <a:endParaRPr lang="en-US">
              <a:solidFill>
                <a:prstClr val="white"/>
              </a:solidFill>
            </a:endParaRPr>
          </a:p>
        </p:txBody>
      </p:sp>
    </p:spTree>
    <p:extLst>
      <p:ext uri="{BB962C8B-B14F-4D97-AF65-F5344CB8AC3E}">
        <p14:creationId xmlns:p14="http://schemas.microsoft.com/office/powerpoint/2010/main" val="355279007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5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39664927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9388" y="387350"/>
            <a:ext cx="8229600" cy="5332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9"/>
          <p:cNvSpPr>
            <a:spLocks noGrp="1" noChangeArrowheads="1"/>
          </p:cNvSpPr>
          <p:nvPr>
            <p:ph type="sldNum" sz="quarter" idx="10"/>
          </p:nvPr>
        </p:nvSpPr>
        <p:spPr/>
        <p:txBody>
          <a:bodyPr/>
          <a:lstStyle>
            <a:lvl1pPr>
              <a:defRPr/>
            </a:lvl1pPr>
          </a:lstStyle>
          <a:p>
            <a:fld id="{E2BFC898-5DFD-4909-A2A0-0901733D63E6}" type="slidenum">
              <a:rPr lang="ar-SA" altLang="zh-CN"/>
              <a:pPr/>
              <a:t>‹#›</a:t>
            </a:fld>
            <a:endParaRPr lang="zh-CN" altLang="en-US"/>
          </a:p>
        </p:txBody>
      </p:sp>
    </p:spTree>
    <p:extLst>
      <p:ext uri="{BB962C8B-B14F-4D97-AF65-F5344CB8AC3E}">
        <p14:creationId xmlns:p14="http://schemas.microsoft.com/office/powerpoint/2010/main" val="5817545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6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36018410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7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35861833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8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2491610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9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6296398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0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33380652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1_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solidFill>
                  <a:srgbClr val="000000"/>
                </a:solidFill>
              </a:rPr>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extLst>
      <p:ext uri="{BB962C8B-B14F-4D97-AF65-F5344CB8AC3E}">
        <p14:creationId xmlns:p14="http://schemas.microsoft.com/office/powerpoint/2010/main" val="2587237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a:lstStyle/>
          <a:p>
            <a:pPr lvl="0"/>
            <a:r>
              <a:rPr lang="en-US" dirty="0" smtClean="0"/>
              <a:t>Headline Here</a:t>
            </a:r>
          </a:p>
        </p:txBody>
      </p:sp>
      <p:sp>
        <p:nvSpPr>
          <p:cNvPr id="4" name="Footer Placeholder 4"/>
          <p:cNvSpPr>
            <a:spLocks noGrp="1"/>
          </p:cNvSpPr>
          <p:nvPr>
            <p:ph type="ftr" sz="quarter" idx="10"/>
          </p:nvPr>
        </p:nvSpPr>
        <p:spPr>
          <a:xfrm>
            <a:off x="468313" y="1196975"/>
            <a:ext cx="2895600" cy="365125"/>
          </a:xfrm>
          <a:prstGeom prst="rect">
            <a:avLst/>
          </a:prstGeom>
        </p:spPr>
        <p:txBody>
          <a:bodyPr/>
          <a:lstStyle>
            <a:lvl1pPr fontAlgn="auto">
              <a:spcBef>
                <a:spcPts val="0"/>
              </a:spcBef>
              <a:spcAft>
                <a:spcPts val="0"/>
              </a:spcAft>
              <a:defRPr sz="2000">
                <a:latin typeface="+mn-lt"/>
                <a:cs typeface="+mn-cs"/>
              </a:defRPr>
            </a:lvl1pPr>
          </a:lstStyle>
          <a:p>
            <a:pPr>
              <a:defRPr/>
            </a:pPr>
            <a:r>
              <a:rPr lang="en-US"/>
              <a:t>YOUR TITLE HERE</a:t>
            </a:r>
          </a:p>
        </p:txBody>
      </p:sp>
      <p:sp>
        <p:nvSpPr>
          <p:cNvPr id="5" name="Slide Number Placeholder 21"/>
          <p:cNvSpPr>
            <a:spLocks noGrp="1"/>
          </p:cNvSpPr>
          <p:nvPr>
            <p:ph type="sldNum" sz="quarter" idx="11"/>
          </p:nvPr>
        </p:nvSpPr>
        <p:spPr/>
        <p:txBody>
          <a:bodyPr/>
          <a:lstStyle>
            <a:lvl1pPr>
              <a:defRPr/>
            </a:lvl1pPr>
          </a:lstStyle>
          <a:p>
            <a:fld id="{E9026103-4079-4237-8F91-16CAA310EA2C}"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61" Type="http://schemas.openxmlformats.org/officeDocument/2006/relationships/slideLayout" Target="../slideLayouts/slideLayout7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14" descr="Inner Page_Blue"/>
          <p:cNvPicPr>
            <a:picLocks noChangeAspect="1" noChangeArrowheads="1"/>
          </p:cNvPicPr>
          <p:nvPr/>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First Bullet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2" name="Rectangle 25"/>
          <p:cNvSpPr>
            <a:spLocks noGrp="1" noChangeArrowheads="1"/>
          </p:cNvSpPr>
          <p:nvPr>
            <p:ph type="title"/>
          </p:nvPr>
        </p:nvSpPr>
        <p:spPr bwMode="auto">
          <a:xfrm>
            <a:off x="539750" y="188913"/>
            <a:ext cx="7561263" cy="3603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Headline Here</a:t>
            </a:r>
          </a:p>
        </p:txBody>
      </p:sp>
      <p:sp>
        <p:nvSpPr>
          <p:cNvPr id="22" name="Slide Number Placeholder 21"/>
          <p:cNvSpPr>
            <a:spLocks noGrp="1"/>
          </p:cNvSpPr>
          <p:nvPr>
            <p:ph type="sldNum" sz="quarter" idx="4"/>
          </p:nvPr>
        </p:nvSpPr>
        <p:spPr>
          <a:xfrm>
            <a:off x="8521700" y="6408738"/>
            <a:ext cx="587375" cy="365125"/>
          </a:xfrm>
          <a:prstGeom prst="rect">
            <a:avLst/>
          </a:prstGeom>
        </p:spPr>
        <p:txBody>
          <a:bodyPr vert="horz" wrap="square" lIns="91440" tIns="45720" rIns="91440" bIns="45720" numCol="1" anchor="ctr" anchorCtr="0" compatLnSpc="1">
            <a:prstTxWarp prst="textNoShape">
              <a:avLst/>
            </a:prstTxWarp>
          </a:bodyPr>
          <a:lstStyle>
            <a:lvl1pPr algn="r">
              <a:defRPr sz="1200"/>
            </a:lvl1pPr>
          </a:lstStyle>
          <a:p>
            <a:fld id="{98FF55CD-5A22-46D5-A201-8BDA64256F5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54" r:id="rId6"/>
    <p:sldLayoutId id="2147483855" r:id="rId7"/>
    <p:sldLayoutId id="2147483861" r:id="rId8"/>
    <p:sldLayoutId id="2147483862" r:id="rId9"/>
    <p:sldLayoutId id="2147483866" r:id="rId10"/>
    <p:sldLayoutId id="2147483867" r:id="rId11"/>
  </p:sldLayoutIdLst>
  <p:transition>
    <p:fade/>
  </p:transition>
  <p:timing>
    <p:tnLst>
      <p:par>
        <p:cTn id="1" dur="indefinite" restart="never" nodeType="tmRoot"/>
      </p:par>
    </p:tnLst>
  </p:timing>
  <p:txStyles>
    <p:titleStyle>
      <a:lvl1pPr algn="l" rtl="0" eaLnBrk="0" fontAlgn="base" hangingPunct="0">
        <a:spcBef>
          <a:spcPct val="0"/>
        </a:spcBef>
        <a:spcAft>
          <a:spcPct val="0"/>
        </a:spcAft>
        <a:defRPr sz="2000" b="1" kern="1200">
          <a:solidFill>
            <a:schemeClr val="bg1"/>
          </a:solidFill>
          <a:latin typeface="+mj-lt"/>
          <a:ea typeface="+mj-ea"/>
          <a:cs typeface="+mj-cs"/>
        </a:defRPr>
      </a:lvl1pPr>
      <a:lvl2pPr algn="l" rtl="0" eaLnBrk="0" fontAlgn="base" hangingPunct="0">
        <a:spcBef>
          <a:spcPct val="0"/>
        </a:spcBef>
        <a:spcAft>
          <a:spcPct val="0"/>
        </a:spcAft>
        <a:defRPr sz="2000" b="1">
          <a:solidFill>
            <a:schemeClr val="bg1"/>
          </a:solidFill>
          <a:latin typeface="Arial" pitchFamily="34" charset="0"/>
        </a:defRPr>
      </a:lvl2pPr>
      <a:lvl3pPr algn="l" rtl="0" eaLnBrk="0" fontAlgn="base" hangingPunct="0">
        <a:spcBef>
          <a:spcPct val="0"/>
        </a:spcBef>
        <a:spcAft>
          <a:spcPct val="0"/>
        </a:spcAft>
        <a:defRPr sz="2000" b="1">
          <a:solidFill>
            <a:schemeClr val="bg1"/>
          </a:solidFill>
          <a:latin typeface="Arial" pitchFamily="34" charset="0"/>
        </a:defRPr>
      </a:lvl3pPr>
      <a:lvl4pPr algn="l" rtl="0" eaLnBrk="0" fontAlgn="base" hangingPunct="0">
        <a:spcBef>
          <a:spcPct val="0"/>
        </a:spcBef>
        <a:spcAft>
          <a:spcPct val="0"/>
        </a:spcAft>
        <a:defRPr sz="2000" b="1">
          <a:solidFill>
            <a:schemeClr val="bg1"/>
          </a:solidFill>
          <a:latin typeface="Arial" pitchFamily="34" charset="0"/>
        </a:defRPr>
      </a:lvl4pPr>
      <a:lvl5pPr algn="l" rtl="0" eaLnBrk="0" fontAlgn="base" hangingPunct="0">
        <a:spcBef>
          <a:spcPct val="0"/>
        </a:spcBef>
        <a:spcAft>
          <a:spcPct val="0"/>
        </a:spcAft>
        <a:defRPr sz="2000" b="1">
          <a:solidFill>
            <a:schemeClr val="bg1"/>
          </a:solidFill>
          <a:latin typeface="Arial" pitchFamily="34" charset="0"/>
        </a:defRPr>
      </a:lvl5pPr>
      <a:lvl6pPr marL="457200" algn="l" rtl="0" fontAlgn="base">
        <a:spcBef>
          <a:spcPct val="0"/>
        </a:spcBef>
        <a:spcAft>
          <a:spcPct val="0"/>
        </a:spcAft>
        <a:defRPr sz="2000" b="1">
          <a:solidFill>
            <a:schemeClr val="tx1"/>
          </a:solidFill>
          <a:latin typeface="Arial" pitchFamily="34" charset="0"/>
        </a:defRPr>
      </a:lvl6pPr>
      <a:lvl7pPr marL="914400" algn="l" rtl="0" fontAlgn="base">
        <a:spcBef>
          <a:spcPct val="0"/>
        </a:spcBef>
        <a:spcAft>
          <a:spcPct val="0"/>
        </a:spcAft>
        <a:defRPr sz="2000" b="1">
          <a:solidFill>
            <a:schemeClr val="tx1"/>
          </a:solidFill>
          <a:latin typeface="Arial" pitchFamily="34" charset="0"/>
        </a:defRPr>
      </a:lvl7pPr>
      <a:lvl8pPr marL="1371600" algn="l" rtl="0" fontAlgn="base">
        <a:spcBef>
          <a:spcPct val="0"/>
        </a:spcBef>
        <a:spcAft>
          <a:spcPct val="0"/>
        </a:spcAft>
        <a:defRPr sz="2000" b="1">
          <a:solidFill>
            <a:schemeClr val="tx1"/>
          </a:solidFill>
          <a:latin typeface="Arial" pitchFamily="34" charset="0"/>
        </a:defRPr>
      </a:lvl8pPr>
      <a:lvl9pPr marL="1828800" algn="l" rtl="0" fontAlgn="base">
        <a:spcBef>
          <a:spcPct val="0"/>
        </a:spcBef>
        <a:spcAft>
          <a:spcPct val="0"/>
        </a:spcAft>
        <a:defRPr sz="2000" b="1">
          <a:solidFill>
            <a:schemeClr val="tx1"/>
          </a:solidFill>
          <a:latin typeface="Arial" pitchFamily="34" charset="0"/>
        </a:defRPr>
      </a:lvl9pPr>
    </p:titleStyle>
    <p:bodyStyle>
      <a:lvl1pPr marL="180975" indent="-180975" algn="l" rtl="0" eaLnBrk="0" fontAlgn="base" hangingPunct="0">
        <a:spcBef>
          <a:spcPct val="20000"/>
        </a:spcBef>
        <a:spcAft>
          <a:spcPct val="0"/>
        </a:spcAft>
        <a:buClr>
          <a:srgbClr val="569FD3"/>
        </a:buClr>
        <a:buSzPct val="100000"/>
        <a:buFont typeface="Wingdings" pitchFamily="2" charset="2"/>
        <a:buChar char="§"/>
        <a:defRPr sz="2400" kern="1200">
          <a:solidFill>
            <a:schemeClr val="tx1"/>
          </a:solidFill>
          <a:latin typeface="+mn-lt"/>
          <a:ea typeface="+mn-ea"/>
          <a:cs typeface="+mn-cs"/>
        </a:defRPr>
      </a:lvl1pPr>
      <a:lvl2pPr marL="361950" indent="-180975" algn="l" rtl="0" eaLnBrk="0" fontAlgn="base" hangingPunct="0">
        <a:spcBef>
          <a:spcPct val="20000"/>
        </a:spcBef>
        <a:spcAft>
          <a:spcPct val="0"/>
        </a:spcAft>
        <a:buClr>
          <a:srgbClr val="7685C2"/>
        </a:buClr>
        <a:buFont typeface="Wingdings" pitchFamily="2" charset="2"/>
        <a:buChar char="§"/>
        <a:defRPr sz="2000" kern="1200">
          <a:solidFill>
            <a:schemeClr val="tx1"/>
          </a:solidFill>
          <a:latin typeface="+mn-lt"/>
          <a:ea typeface="+mn-ea"/>
          <a:cs typeface="+mn-cs"/>
        </a:defRPr>
      </a:lvl2pPr>
      <a:lvl3pPr marL="628650" indent="-180975" algn="l" rtl="0" eaLnBrk="0" fontAlgn="base" hangingPunct="0">
        <a:spcBef>
          <a:spcPct val="20000"/>
        </a:spcBef>
        <a:spcAft>
          <a:spcPct val="0"/>
        </a:spcAft>
        <a:buClr>
          <a:srgbClr val="7685C2"/>
        </a:buClr>
        <a:buSzPct val="50000"/>
        <a:buFont typeface="Wingdings" pitchFamily="2" charset="2"/>
        <a:buChar char="q"/>
        <a:defRPr kern="1200">
          <a:solidFill>
            <a:schemeClr val="tx1"/>
          </a:solidFill>
          <a:latin typeface="+mn-lt"/>
          <a:ea typeface="+mn-ea"/>
          <a:cs typeface="+mn-cs"/>
        </a:defRPr>
      </a:lvl3pPr>
      <a:lvl4pPr marL="809625" indent="-180975"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990600" indent="-180975" algn="l" rtl="0" eaLnBrk="0" fontAlgn="base" hangingPunct="0">
        <a:spcBef>
          <a:spcPct val="20000"/>
        </a:spcBef>
        <a:spcAft>
          <a:spcPct val="0"/>
        </a:spcAft>
        <a:buClr>
          <a:srgbClr val="AFB7DB"/>
        </a:buClr>
        <a:buSzPct val="80000"/>
        <a:buFont typeface="Wingdings"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ext Placeholder 2"/>
          <p:cNvSpPr>
            <a:spLocks noGrp="1"/>
          </p:cNvSpPr>
          <p:nvPr>
            <p:ph type="body" idx="1"/>
          </p:nvPr>
        </p:nvSpPr>
        <p:spPr bwMode="auto">
          <a:xfrm>
            <a:off x="357188" y="1179513"/>
            <a:ext cx="8464550"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7" tIns="45697" rIns="91397" bIns="45697" numCol="1" anchor="t" anchorCtr="0" compatLnSpc="1">
            <a:prstTxWarp prst="textNoShape">
              <a:avLst/>
            </a:prstTxWarp>
          </a:bodyPr>
          <a:lstStyle/>
          <a:p>
            <a:pPr lvl="0"/>
            <a:r>
              <a:rPr lang="en-US" dirty="0" smtClean="0"/>
              <a:t>First Bullet</a:t>
            </a:r>
          </a:p>
          <a:p>
            <a:pPr lvl="1"/>
            <a:r>
              <a:rPr lang="en-US" dirty="0" smtClean="0"/>
              <a:t>Second level</a:t>
            </a:r>
          </a:p>
        </p:txBody>
      </p:sp>
      <p:sp>
        <p:nvSpPr>
          <p:cNvPr id="7" name="Slide Number Placeholder 6"/>
          <p:cNvSpPr>
            <a:spLocks noGrp="1"/>
          </p:cNvSpPr>
          <p:nvPr>
            <p:ph type="sldNum" sz="quarter" idx="4"/>
          </p:nvPr>
        </p:nvSpPr>
        <p:spPr>
          <a:xfrm>
            <a:off x="-244475" y="6519863"/>
            <a:ext cx="611188" cy="365125"/>
          </a:xfrm>
          <a:prstGeom prst="rect">
            <a:avLst/>
          </a:prstGeom>
        </p:spPr>
        <p:txBody>
          <a:bodyPr vert="horz" wrap="square" lIns="91397" tIns="45697" rIns="91397" bIns="45697" numCol="1" anchor="ctr" anchorCtr="0" compatLnSpc="1">
            <a:prstTxWarp prst="textNoShape">
              <a:avLst/>
            </a:prstTxWarp>
          </a:bodyPr>
          <a:lstStyle>
            <a:lvl1pPr algn="r">
              <a:defRPr sz="1200" smtClean="0">
                <a:solidFill>
                  <a:srgbClr val="000000"/>
                </a:solidFill>
              </a:defRPr>
            </a:lvl1pPr>
          </a:lstStyle>
          <a:p>
            <a:pPr>
              <a:defRPr/>
            </a:pPr>
            <a:fld id="{162E4A84-A8F2-424A-AAF2-679D4EB18637}" type="slidenum">
              <a:rPr lang="en-US">
                <a:latin typeface="Arial" charset="0"/>
                <a:cs typeface="Arial" charset="0"/>
              </a:rPr>
              <a:pPr>
                <a:defRPr/>
              </a:pPr>
              <a:t>‹#›</a:t>
            </a:fld>
            <a:endParaRPr lang="en-US">
              <a:latin typeface="Arial" charset="0"/>
              <a:cs typeface="Arial" charset="0"/>
            </a:endParaRPr>
          </a:p>
        </p:txBody>
      </p:sp>
      <p:sp>
        <p:nvSpPr>
          <p:cNvPr id="5125" name="Rectangle 25"/>
          <p:cNvSpPr>
            <a:spLocks noGrp="1" noChangeArrowheads="1"/>
          </p:cNvSpPr>
          <p:nvPr>
            <p:ph type="title"/>
          </p:nvPr>
        </p:nvSpPr>
        <p:spPr bwMode="auto">
          <a:xfrm>
            <a:off x="368618" y="251668"/>
            <a:ext cx="8464550"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Short Title Here</a:t>
            </a:r>
          </a:p>
        </p:txBody>
      </p:sp>
      <p:grpSp>
        <p:nvGrpSpPr>
          <p:cNvPr id="3" name="Group 7"/>
          <p:cNvGrpSpPr>
            <a:grpSpLocks/>
          </p:cNvGrpSpPr>
          <p:nvPr/>
        </p:nvGrpSpPr>
        <p:grpSpPr bwMode="auto">
          <a:xfrm>
            <a:off x="8428038" y="6569075"/>
            <a:ext cx="574675" cy="207963"/>
            <a:chOff x="5076825" y="-747713"/>
            <a:chExt cx="2503488" cy="906463"/>
          </a:xfrm>
        </p:grpSpPr>
        <p:sp>
          <p:nvSpPr>
            <p:cNvPr id="2055" name="Freeform 8"/>
            <p:cNvSpPr>
              <a:spLocks/>
            </p:cNvSpPr>
            <p:nvPr userDrawn="1"/>
          </p:nvSpPr>
          <p:spPr bwMode="auto">
            <a:xfrm>
              <a:off x="6840330" y="-733874"/>
              <a:ext cx="525594" cy="871863"/>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a:extLst/>
          </p:spPr>
          <p:txBody>
            <a:bodyPr/>
            <a:lstStyle/>
            <a:p>
              <a:pPr defTabSz="912813">
                <a:defRPr/>
              </a:pPr>
              <a:endParaRPr lang="en-US">
                <a:solidFill>
                  <a:srgbClr val="000000"/>
                </a:solidFill>
                <a:latin typeface="Arial"/>
              </a:endParaRPr>
            </a:p>
          </p:txBody>
        </p:sp>
        <p:sp>
          <p:nvSpPr>
            <p:cNvPr id="2056" name="Freeform 9"/>
            <p:cNvSpPr>
              <a:spLocks/>
            </p:cNvSpPr>
            <p:nvPr userDrawn="1"/>
          </p:nvSpPr>
          <p:spPr bwMode="auto">
            <a:xfrm>
              <a:off x="6100350" y="-747713"/>
              <a:ext cx="650077" cy="906463"/>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a:extLst/>
          </p:spPr>
          <p:txBody>
            <a:bodyPr/>
            <a:lstStyle/>
            <a:p>
              <a:pPr defTabSz="912813">
                <a:defRPr/>
              </a:pPr>
              <a:endParaRPr lang="en-US">
                <a:solidFill>
                  <a:srgbClr val="000000"/>
                </a:solidFill>
                <a:latin typeface="Arial"/>
              </a:endParaRPr>
            </a:p>
          </p:txBody>
        </p:sp>
        <p:sp>
          <p:nvSpPr>
            <p:cNvPr id="2057" name="Rectangle 10"/>
            <p:cNvSpPr>
              <a:spLocks noChangeArrowheads="1"/>
            </p:cNvSpPr>
            <p:nvPr userDrawn="1"/>
          </p:nvSpPr>
          <p:spPr bwMode="auto">
            <a:xfrm>
              <a:off x="5809891" y="-733874"/>
              <a:ext cx="214385" cy="871863"/>
            </a:xfrm>
            <a:prstGeom prst="rect">
              <a:avLst/>
            </a:prstGeom>
            <a:solidFill>
              <a:srgbClr val="000000"/>
            </a:solidFill>
            <a:ln>
              <a:noFill/>
            </a:ln>
            <a:extLst/>
          </p:spPr>
          <p:txBody>
            <a:bodyPr/>
            <a:lstStyle/>
            <a:p>
              <a:pPr defTabSz="912813">
                <a:defRPr/>
              </a:pPr>
              <a:endParaRPr lang="en-US">
                <a:solidFill>
                  <a:srgbClr val="000000"/>
                </a:solidFill>
                <a:latin typeface="Arial"/>
              </a:endParaRPr>
            </a:p>
          </p:txBody>
        </p:sp>
        <p:sp>
          <p:nvSpPr>
            <p:cNvPr id="2058" name="Freeform 11"/>
            <p:cNvSpPr>
              <a:spLocks/>
            </p:cNvSpPr>
            <p:nvPr userDrawn="1"/>
          </p:nvSpPr>
          <p:spPr bwMode="auto">
            <a:xfrm>
              <a:off x="5076825" y="-733874"/>
              <a:ext cx="615496" cy="871863"/>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a:extLst/>
          </p:spPr>
          <p:txBody>
            <a:bodyPr/>
            <a:lstStyle/>
            <a:p>
              <a:pPr defTabSz="912813">
                <a:defRPr/>
              </a:pPr>
              <a:endParaRPr lang="en-US">
                <a:solidFill>
                  <a:srgbClr val="000000"/>
                </a:solidFill>
                <a:latin typeface="Arial"/>
              </a:endParaRPr>
            </a:p>
          </p:txBody>
        </p:sp>
        <p:sp>
          <p:nvSpPr>
            <p:cNvPr id="2059" name="Rectangle 12"/>
            <p:cNvSpPr>
              <a:spLocks noChangeArrowheads="1"/>
            </p:cNvSpPr>
            <p:nvPr userDrawn="1"/>
          </p:nvSpPr>
          <p:spPr bwMode="auto">
            <a:xfrm>
              <a:off x="6750427" y="-394814"/>
              <a:ext cx="193640" cy="19374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60" name="Rectangle 13"/>
            <p:cNvSpPr>
              <a:spLocks noChangeArrowheads="1"/>
            </p:cNvSpPr>
            <p:nvPr userDrawn="1"/>
          </p:nvSpPr>
          <p:spPr bwMode="auto">
            <a:xfrm>
              <a:off x="6024275" y="-394814"/>
              <a:ext cx="186726" cy="19374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61" name="Rectangle 14"/>
            <p:cNvSpPr>
              <a:spLocks noChangeArrowheads="1"/>
            </p:cNvSpPr>
            <p:nvPr userDrawn="1"/>
          </p:nvSpPr>
          <p:spPr bwMode="auto">
            <a:xfrm>
              <a:off x="5623164" y="-394814"/>
              <a:ext cx="186726" cy="193747"/>
            </a:xfrm>
            <a:prstGeom prst="rect">
              <a:avLst/>
            </a:prstGeom>
            <a:solidFill>
              <a:srgbClr val="56A0D3"/>
            </a:solidFill>
            <a:ln>
              <a:noFill/>
            </a:ln>
            <a:extLst/>
          </p:spPr>
          <p:txBody>
            <a:bodyPr/>
            <a:lstStyle/>
            <a:p>
              <a:pPr defTabSz="912813">
                <a:defRPr/>
              </a:pPr>
              <a:endParaRPr lang="en-US">
                <a:solidFill>
                  <a:srgbClr val="000000"/>
                </a:solidFill>
                <a:latin typeface="Arial"/>
              </a:endParaRPr>
            </a:p>
          </p:txBody>
        </p:sp>
        <p:sp>
          <p:nvSpPr>
            <p:cNvPr id="2062" name="Freeform 15"/>
            <p:cNvSpPr>
              <a:spLocks noEditPoints="1"/>
            </p:cNvSpPr>
            <p:nvPr userDrawn="1"/>
          </p:nvSpPr>
          <p:spPr bwMode="auto">
            <a:xfrm>
              <a:off x="7435081" y="-740791"/>
              <a:ext cx="145232" cy="145308"/>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rgbClr val="000000"/>
            </a:solidFill>
            <a:ln>
              <a:noFill/>
            </a:ln>
            <a:extLst/>
          </p:spPr>
          <p:txBody>
            <a:bodyPr/>
            <a:lstStyle/>
            <a:p>
              <a:pPr defTabSz="912813">
                <a:defRPr/>
              </a:pPr>
              <a:endParaRPr lang="en-US">
                <a:solidFill>
                  <a:srgbClr val="000000"/>
                </a:solidFill>
                <a:latin typeface="Arial"/>
              </a:endParaRPr>
            </a:p>
          </p:txBody>
        </p:sp>
      </p:grpSp>
      <p:sp>
        <p:nvSpPr>
          <p:cNvPr id="2" name="Rectangle 1"/>
          <p:cNvSpPr/>
          <p:nvPr userDrawn="1"/>
        </p:nvSpPr>
        <p:spPr>
          <a:xfrm>
            <a:off x="0" y="141606"/>
            <a:ext cx="180000" cy="860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665853059"/>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 id="2147483914" r:id="rId46"/>
    <p:sldLayoutId id="2147483915" r:id="rId47"/>
    <p:sldLayoutId id="2147483916" r:id="rId48"/>
    <p:sldLayoutId id="2147483917" r:id="rId49"/>
    <p:sldLayoutId id="2147483918" r:id="rId50"/>
    <p:sldLayoutId id="2147483919" r:id="rId51"/>
    <p:sldLayoutId id="2147483920" r:id="rId52"/>
    <p:sldLayoutId id="2147483921" r:id="rId53"/>
    <p:sldLayoutId id="2147483922" r:id="rId54"/>
    <p:sldLayoutId id="2147483923" r:id="rId55"/>
    <p:sldLayoutId id="2147483924" r:id="rId56"/>
    <p:sldLayoutId id="2147483925" r:id="rId57"/>
    <p:sldLayoutId id="2147483926" r:id="rId58"/>
    <p:sldLayoutId id="2147483927" r:id="rId59"/>
    <p:sldLayoutId id="2147483928" r:id="rId60"/>
    <p:sldLayoutId id="2147483929" r:id="rId61"/>
    <p:sldLayoutId id="2147483930" r:id="rId62"/>
    <p:sldLayoutId id="2147483931" r:id="rId63"/>
    <p:sldLayoutId id="2147483932" r:id="rId64"/>
    <p:sldLayoutId id="2147483933" r:id="rId65"/>
    <p:sldLayoutId id="2147483934" r:id="rId66"/>
    <p:sldLayoutId id="2147483935" r:id="rId67"/>
    <p:sldLayoutId id="2147483936" r:id="rId68"/>
    <p:sldLayoutId id="2147483937" r:id="rId69"/>
    <p:sldLayoutId id="2147483938" r:id="rId70"/>
    <p:sldLayoutId id="2147483939" r:id="rId71"/>
    <p:sldLayoutId id="2147483940" r:id="rId72"/>
    <p:sldLayoutId id="2147483941" r:id="rId73"/>
    <p:sldLayoutId id="2147483942" r:id="rId74"/>
    <p:sldLayoutId id="2147483943" r:id="rId75"/>
    <p:sldLayoutId id="2147483944" r:id="rId76"/>
    <p:sldLayoutId id="2147483945" r:id="rId77"/>
  </p:sldLayoutIdLst>
  <p:timing>
    <p:tnLst>
      <p:par>
        <p:cTn id="1" dur="indefinite" restart="never" nodeType="tmRoot"/>
      </p:par>
    </p:tnLst>
  </p:timing>
  <p:hf hdr="0" ftr="0" dt="0"/>
  <p:txStyles>
    <p:titleStyle>
      <a:lvl1pPr marL="0" indent="88900" algn="l" rtl="0" eaLnBrk="0" fontAlgn="base" hangingPunct="0">
        <a:spcBef>
          <a:spcPct val="0"/>
        </a:spcBef>
        <a:spcAft>
          <a:spcPct val="0"/>
        </a:spcAft>
        <a:defRPr sz="2800" b="1" kern="1200" cap="none" baseline="0">
          <a:solidFill>
            <a:schemeClr val="tx2"/>
          </a:solidFill>
          <a:latin typeface="+mj-lt"/>
          <a:ea typeface="+mj-ea"/>
          <a:cs typeface="+mj-cs"/>
        </a:defRPr>
      </a:lvl1pPr>
      <a:lvl2pPr marL="84138" indent="93663" algn="l" rtl="0" eaLnBrk="0" fontAlgn="base" hangingPunct="0">
        <a:spcBef>
          <a:spcPct val="0"/>
        </a:spcBef>
        <a:spcAft>
          <a:spcPct val="0"/>
        </a:spcAft>
        <a:defRPr sz="2400">
          <a:solidFill>
            <a:schemeClr val="bg1"/>
          </a:solidFill>
          <a:latin typeface="Arial" pitchFamily="34" charset="0"/>
        </a:defRPr>
      </a:lvl2pPr>
      <a:lvl3pPr marL="84138" indent="93663" algn="l" rtl="0" eaLnBrk="0" fontAlgn="base" hangingPunct="0">
        <a:spcBef>
          <a:spcPct val="0"/>
        </a:spcBef>
        <a:spcAft>
          <a:spcPct val="0"/>
        </a:spcAft>
        <a:defRPr sz="2400">
          <a:solidFill>
            <a:schemeClr val="bg1"/>
          </a:solidFill>
          <a:latin typeface="Arial" pitchFamily="34" charset="0"/>
        </a:defRPr>
      </a:lvl3pPr>
      <a:lvl4pPr marL="84138" indent="93663" algn="l" rtl="0" eaLnBrk="0" fontAlgn="base" hangingPunct="0">
        <a:spcBef>
          <a:spcPct val="0"/>
        </a:spcBef>
        <a:spcAft>
          <a:spcPct val="0"/>
        </a:spcAft>
        <a:defRPr sz="2400">
          <a:solidFill>
            <a:schemeClr val="bg1"/>
          </a:solidFill>
          <a:latin typeface="Arial" pitchFamily="34" charset="0"/>
        </a:defRPr>
      </a:lvl4pPr>
      <a:lvl5pPr marL="84138" indent="93663" algn="l" rtl="0" eaLnBrk="0" fontAlgn="base" hangingPunct="0">
        <a:spcBef>
          <a:spcPct val="0"/>
        </a:spcBef>
        <a:spcAft>
          <a:spcPct val="0"/>
        </a:spcAft>
        <a:defRPr sz="2400">
          <a:solidFill>
            <a:schemeClr val="bg1"/>
          </a:solidFill>
          <a:latin typeface="Arial" pitchFamily="34" charset="0"/>
        </a:defRPr>
      </a:lvl5pPr>
      <a:lvl6pPr marL="456984" algn="l" rtl="0" fontAlgn="base">
        <a:spcBef>
          <a:spcPct val="0"/>
        </a:spcBef>
        <a:spcAft>
          <a:spcPct val="0"/>
        </a:spcAft>
        <a:defRPr sz="2000" b="1">
          <a:solidFill>
            <a:schemeClr val="tx1"/>
          </a:solidFill>
          <a:latin typeface="Arial" pitchFamily="34" charset="0"/>
        </a:defRPr>
      </a:lvl6pPr>
      <a:lvl7pPr marL="913965" algn="l" rtl="0" fontAlgn="base">
        <a:spcBef>
          <a:spcPct val="0"/>
        </a:spcBef>
        <a:spcAft>
          <a:spcPct val="0"/>
        </a:spcAft>
        <a:defRPr sz="2000" b="1">
          <a:solidFill>
            <a:schemeClr val="tx1"/>
          </a:solidFill>
          <a:latin typeface="Arial" pitchFamily="34" charset="0"/>
        </a:defRPr>
      </a:lvl7pPr>
      <a:lvl8pPr marL="1370946" algn="l" rtl="0" fontAlgn="base">
        <a:spcBef>
          <a:spcPct val="0"/>
        </a:spcBef>
        <a:spcAft>
          <a:spcPct val="0"/>
        </a:spcAft>
        <a:defRPr sz="2000" b="1">
          <a:solidFill>
            <a:schemeClr val="tx1"/>
          </a:solidFill>
          <a:latin typeface="Arial" pitchFamily="34" charset="0"/>
        </a:defRPr>
      </a:lvl8pPr>
      <a:lvl9pPr marL="1827929" algn="l" rtl="0" fontAlgn="base">
        <a:spcBef>
          <a:spcPct val="0"/>
        </a:spcBef>
        <a:spcAft>
          <a:spcPct val="0"/>
        </a:spcAft>
        <a:defRPr sz="2000" b="1">
          <a:solidFill>
            <a:schemeClr val="tx1"/>
          </a:solidFill>
          <a:latin typeface="Arial" pitchFamily="34" charset="0"/>
        </a:defRPr>
      </a:lvl9pPr>
    </p:titleStyle>
    <p:bodyStyle>
      <a:lvl1pPr marL="250825" indent="-250825" algn="l" defTabSz="792000" rtl="0" eaLnBrk="0" fontAlgn="base" hangingPunct="0">
        <a:spcBef>
          <a:spcPts val="1800"/>
        </a:spcBef>
        <a:spcAft>
          <a:spcPct val="0"/>
        </a:spcAft>
        <a:buClr>
          <a:schemeClr val="accent1"/>
        </a:buClr>
        <a:buSzPct val="100000"/>
        <a:buFont typeface="Wingdings" pitchFamily="2" charset="2"/>
        <a:buChar char="§"/>
        <a:defRPr sz="2200" kern="1200" baseline="0">
          <a:solidFill>
            <a:schemeClr val="tx2"/>
          </a:solidFill>
          <a:latin typeface="+mn-lt"/>
          <a:ea typeface="+mn-ea"/>
          <a:cs typeface="+mn-cs"/>
        </a:defRPr>
      </a:lvl1pPr>
      <a:lvl2pPr marL="538163" indent="-269875" algn="l" rtl="0" eaLnBrk="0" fontAlgn="base" hangingPunct="0">
        <a:spcBef>
          <a:spcPts val="600"/>
        </a:spcBef>
        <a:spcAft>
          <a:spcPct val="0"/>
        </a:spcAft>
        <a:buClr>
          <a:schemeClr val="bg2"/>
        </a:buClr>
        <a:buSzPct val="80000"/>
        <a:buFont typeface="Wingdings" pitchFamily="2" charset="2"/>
        <a:buChar char="§"/>
        <a:defRPr sz="1800" kern="1200" baseline="0">
          <a:solidFill>
            <a:schemeClr val="bg2">
              <a:lumMod val="50000"/>
            </a:schemeClr>
          </a:solidFill>
          <a:latin typeface="+mn-lt"/>
          <a:ea typeface="+mn-ea"/>
          <a:cs typeface="+mn-cs"/>
        </a:defRPr>
      </a:lvl2pPr>
      <a:lvl3pPr marL="627063" indent="-179388" algn="l" rtl="0" eaLnBrk="0" fontAlgn="base" hangingPunct="0">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808038" indent="-179388"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989013" indent="-179388" algn="l" rtl="0" eaLnBrk="0" fontAlgn="base" hangingPunct="0">
        <a:spcBef>
          <a:spcPct val="20000"/>
        </a:spcBef>
        <a:spcAft>
          <a:spcPct val="0"/>
        </a:spcAft>
        <a:buClr>
          <a:srgbClr val="AFB7DB"/>
        </a:buClr>
        <a:buSzPct val="80000"/>
        <a:buFont typeface="Wingdings" pitchFamily="2" charset="2"/>
        <a:buChar char="§"/>
        <a:defRPr sz="1600" kern="1200">
          <a:solidFill>
            <a:schemeClr val="tx1"/>
          </a:solidFill>
          <a:latin typeface="+mn-lt"/>
          <a:ea typeface="+mn-ea"/>
          <a:cs typeface="+mn-cs"/>
        </a:defRPr>
      </a:lvl5pPr>
      <a:lvl6pPr marL="2513403" indent="-228492" algn="l" defTabSz="9139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84" indent="-228492" algn="l" defTabSz="9139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68" indent="-228492" algn="l" defTabSz="9139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48" indent="-228492" algn="l" defTabSz="9139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5" rtl="0" eaLnBrk="1" latinLnBrk="0" hangingPunct="1">
        <a:defRPr sz="1800" kern="1200">
          <a:solidFill>
            <a:schemeClr val="tx1"/>
          </a:solidFill>
          <a:latin typeface="+mn-lt"/>
          <a:ea typeface="+mn-ea"/>
          <a:cs typeface="+mn-cs"/>
        </a:defRPr>
      </a:lvl1pPr>
      <a:lvl2pPr marL="456984" algn="l" defTabSz="913965" rtl="0" eaLnBrk="1" latinLnBrk="0" hangingPunct="1">
        <a:defRPr sz="1800" kern="1200">
          <a:solidFill>
            <a:schemeClr val="tx1"/>
          </a:solidFill>
          <a:latin typeface="+mn-lt"/>
          <a:ea typeface="+mn-ea"/>
          <a:cs typeface="+mn-cs"/>
        </a:defRPr>
      </a:lvl2pPr>
      <a:lvl3pPr marL="913965" algn="l" defTabSz="913965" rtl="0" eaLnBrk="1" latinLnBrk="0" hangingPunct="1">
        <a:defRPr sz="1800" kern="1200">
          <a:solidFill>
            <a:schemeClr val="tx1"/>
          </a:solidFill>
          <a:latin typeface="+mn-lt"/>
          <a:ea typeface="+mn-ea"/>
          <a:cs typeface="+mn-cs"/>
        </a:defRPr>
      </a:lvl3pPr>
      <a:lvl4pPr marL="1370946" algn="l" defTabSz="913965" rtl="0" eaLnBrk="1" latinLnBrk="0" hangingPunct="1">
        <a:defRPr sz="1800" kern="1200">
          <a:solidFill>
            <a:schemeClr val="tx1"/>
          </a:solidFill>
          <a:latin typeface="+mn-lt"/>
          <a:ea typeface="+mn-ea"/>
          <a:cs typeface="+mn-cs"/>
        </a:defRPr>
      </a:lvl4pPr>
      <a:lvl5pPr marL="1827929" algn="l" defTabSz="913965" rtl="0" eaLnBrk="1" latinLnBrk="0" hangingPunct="1">
        <a:defRPr sz="1800" kern="1200">
          <a:solidFill>
            <a:schemeClr val="tx1"/>
          </a:solidFill>
          <a:latin typeface="+mn-lt"/>
          <a:ea typeface="+mn-ea"/>
          <a:cs typeface="+mn-cs"/>
        </a:defRPr>
      </a:lvl5pPr>
      <a:lvl6pPr marL="2284911" algn="l" defTabSz="913965" rtl="0" eaLnBrk="1" latinLnBrk="0" hangingPunct="1">
        <a:defRPr sz="1800" kern="1200">
          <a:solidFill>
            <a:schemeClr val="tx1"/>
          </a:solidFill>
          <a:latin typeface="+mn-lt"/>
          <a:ea typeface="+mn-ea"/>
          <a:cs typeface="+mn-cs"/>
        </a:defRPr>
      </a:lvl6pPr>
      <a:lvl7pPr marL="2741894" algn="l" defTabSz="913965" rtl="0" eaLnBrk="1" latinLnBrk="0" hangingPunct="1">
        <a:defRPr sz="1800" kern="1200">
          <a:solidFill>
            <a:schemeClr val="tx1"/>
          </a:solidFill>
          <a:latin typeface="+mn-lt"/>
          <a:ea typeface="+mn-ea"/>
          <a:cs typeface="+mn-cs"/>
        </a:defRPr>
      </a:lvl7pPr>
      <a:lvl8pPr marL="3198876" algn="l" defTabSz="913965" rtl="0" eaLnBrk="1" latinLnBrk="0" hangingPunct="1">
        <a:defRPr sz="1800" kern="1200">
          <a:solidFill>
            <a:schemeClr val="tx1"/>
          </a:solidFill>
          <a:latin typeface="+mn-lt"/>
          <a:ea typeface="+mn-ea"/>
          <a:cs typeface="+mn-cs"/>
        </a:defRPr>
      </a:lvl8pPr>
      <a:lvl9pPr marL="3655860" algn="l" defTabSz="9139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2.png"/><Relationship Id="rId21" Type="http://schemas.openxmlformats.org/officeDocument/2006/relationships/image" Target="../media/image67.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slideLayout" Target="../slideLayouts/slideLayout6.xml"/><Relationship Id="rId16" Type="http://schemas.openxmlformats.org/officeDocument/2006/relationships/image" Target="../media/image64.png"/><Relationship Id="rId20" Type="http://schemas.openxmlformats.org/officeDocument/2006/relationships/image" Target="../media/image51.emf"/><Relationship Id="rId1" Type="http://schemas.openxmlformats.org/officeDocument/2006/relationships/vmlDrawing" Target="../drawings/vmlDrawing1.v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oleObject" Target="../embeddings/oleObject1.bin"/><Relationship Id="rId4" Type="http://schemas.openxmlformats.org/officeDocument/2006/relationships/image" Target="../media/image16.png"/><Relationship Id="rId9" Type="http://schemas.openxmlformats.org/officeDocument/2006/relationships/image" Target="../media/image57.pn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16.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86.jpe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101.jpeg"/><Relationship Id="rId10" Type="http://schemas.openxmlformats.org/officeDocument/2006/relationships/image" Target="../media/image104.jpeg"/><Relationship Id="rId4" Type="http://schemas.openxmlformats.org/officeDocument/2006/relationships/image" Target="../media/image33.jpeg"/><Relationship Id="rId9" Type="http://schemas.openxmlformats.org/officeDocument/2006/relationships/image" Target="../media/image103.jpe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bin"/><Relationship Id="rId3" Type="http://schemas.openxmlformats.org/officeDocument/2006/relationships/image" Target="../media/image108.gif"/><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wmf"/><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2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3.png"/><Relationship Id="rId3" Type="http://schemas.openxmlformats.org/officeDocument/2006/relationships/image" Target="../media/image131.gif"/><Relationship Id="rId21" Type="http://schemas.openxmlformats.org/officeDocument/2006/relationships/image" Target="../media/image146.png"/><Relationship Id="rId7" Type="http://schemas.openxmlformats.org/officeDocument/2006/relationships/image" Target="../media/image135.png"/><Relationship Id="rId12" Type="http://schemas.openxmlformats.org/officeDocument/2006/relationships/image" Target="../media/image140.jpeg"/><Relationship Id="rId17" Type="http://schemas.openxmlformats.org/officeDocument/2006/relationships/image" Target="../media/image115.png"/><Relationship Id="rId2" Type="http://schemas.openxmlformats.org/officeDocument/2006/relationships/notesSlide" Target="../notesSlides/notesSlide23.xml"/><Relationship Id="rId16" Type="http://schemas.openxmlformats.org/officeDocument/2006/relationships/image" Target="../media/image113.png"/><Relationship Id="rId20" Type="http://schemas.openxmlformats.org/officeDocument/2006/relationships/image" Target="../media/image145.png"/><Relationship Id="rId1" Type="http://schemas.openxmlformats.org/officeDocument/2006/relationships/slideLayout" Target="../slideLayouts/slideLayout9.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12.png"/><Relationship Id="rId10" Type="http://schemas.openxmlformats.org/officeDocument/2006/relationships/image" Target="../media/image138.png"/><Relationship Id="rId19" Type="http://schemas.openxmlformats.org/officeDocument/2006/relationships/image" Target="../media/image144.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47.png"/></Relationships>
</file>

<file path=ppt/slides/_rels/slide2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49.jpe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3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4.png"/><Relationship Id="rId2" Type="http://schemas.openxmlformats.org/officeDocument/2006/relationships/image" Target="../media/image55.png"/><Relationship Id="rId16" Type="http://schemas.openxmlformats.org/officeDocument/2006/relationships/image" Target="../media/image173.png"/><Relationship Id="rId1" Type="http://schemas.openxmlformats.org/officeDocument/2006/relationships/slideLayout" Target="../slideLayouts/slideLayout6.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54.png"/><Relationship Id="rId15" Type="http://schemas.openxmlformats.org/officeDocument/2006/relationships/image" Target="../media/image57.png"/><Relationship Id="rId10" Type="http://schemas.openxmlformats.org/officeDocument/2006/relationships/image" Target="../media/image168.png"/><Relationship Id="rId4" Type="http://schemas.openxmlformats.org/officeDocument/2006/relationships/image" Target="../media/image53.png"/><Relationship Id="rId9" Type="http://schemas.openxmlformats.org/officeDocument/2006/relationships/image" Target="../media/image167.png"/><Relationship Id="rId14" Type="http://schemas.openxmlformats.org/officeDocument/2006/relationships/image" Target="../media/image172.png"/></Relationships>
</file>

<file path=ppt/slides/_rels/slide38.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0.png"/><Relationship Id="rId18" Type="http://schemas.openxmlformats.org/officeDocument/2006/relationships/image" Target="../media/image57.png"/><Relationship Id="rId3" Type="http://schemas.openxmlformats.org/officeDocument/2006/relationships/image" Target="../media/image16.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74.png"/><Relationship Id="rId2" Type="http://schemas.openxmlformats.org/officeDocument/2006/relationships/image" Target="../media/image55.png"/><Relationship Id="rId16" Type="http://schemas.openxmlformats.org/officeDocument/2006/relationships/image" Target="../media/image173.png"/><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53.png"/><Relationship Id="rId5" Type="http://schemas.openxmlformats.org/officeDocument/2006/relationships/image" Target="../media/image62.png"/><Relationship Id="rId15" Type="http://schemas.openxmlformats.org/officeDocument/2006/relationships/image" Target="../media/image177.png"/><Relationship Id="rId10" Type="http://schemas.openxmlformats.org/officeDocument/2006/relationships/image" Target="../media/image56.png"/><Relationship Id="rId19" Type="http://schemas.openxmlformats.org/officeDocument/2006/relationships/image" Target="../media/image178.png"/><Relationship Id="rId4" Type="http://schemas.openxmlformats.org/officeDocument/2006/relationships/image" Target="../media/image164.png"/><Relationship Id="rId9" Type="http://schemas.openxmlformats.org/officeDocument/2006/relationships/image" Target="../media/image175.png"/><Relationship Id="rId14" Type="http://schemas.openxmlformats.org/officeDocument/2006/relationships/image" Target="../media/image1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7.xml"/><Relationship Id="rId7" Type="http://schemas.openxmlformats.org/officeDocument/2006/relationships/image" Target="../media/image4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209550"/>
            <a:ext cx="7283450" cy="358775"/>
          </a:xfrm>
        </p:spPr>
        <p:txBody>
          <a:bodyPr/>
          <a:lstStyle/>
          <a:p>
            <a:pPr eaLnBrk="1" hangingPunct="1"/>
            <a:r>
              <a:rPr lang="zh-CN" altLang="en-US" dirty="0" smtClean="0">
                <a:ea typeface="宋体" pitchFamily="2" charset="-122"/>
                <a:cs typeface="Arial" pitchFamily="34" charset="0"/>
              </a:rPr>
              <a:t>传统质量管理面临的挑战</a:t>
            </a:r>
          </a:p>
        </p:txBody>
      </p:sp>
      <p:sp>
        <p:nvSpPr>
          <p:cNvPr id="39939" name="Slide Number Placeholder 3"/>
          <p:cNvSpPr>
            <a:spLocks noGrp="1"/>
          </p:cNvSpPr>
          <p:nvPr>
            <p:ph type="sldNum" sz="quarter" idx="11"/>
          </p:nvPr>
        </p:nvSpPr>
        <p:spPr bwMode="auto">
          <a:xfrm>
            <a:off x="788988" y="6464300"/>
            <a:ext cx="1905000" cy="360363"/>
          </a:xfrm>
          <a:noFill/>
          <a:ln>
            <a:miter lim="800000"/>
            <a:headEnd/>
            <a:tailEnd/>
          </a:ln>
        </p:spPr>
        <p:txBody>
          <a:bodyPr/>
          <a:lstStyle/>
          <a:p>
            <a:fld id="{0ADB6D35-689F-4444-8B08-1ADCC11A93F1}" type="slidenum">
              <a:rPr lang="he-IL" altLang="zh-CN" smtClean="0">
                <a:solidFill>
                  <a:schemeClr val="tx2"/>
                </a:solidFill>
                <a:ea typeface="黑体" pitchFamily="2" charset="-122"/>
              </a:rPr>
              <a:pPr/>
              <a:t>1</a:t>
            </a:fld>
            <a:endParaRPr lang="en-US" altLang="zh-CN" smtClean="0">
              <a:solidFill>
                <a:schemeClr val="tx2"/>
              </a:solidFill>
              <a:ea typeface="黑体" pitchFamily="2" charset="-122"/>
            </a:endParaRPr>
          </a:p>
        </p:txBody>
      </p:sp>
      <p:grpSp>
        <p:nvGrpSpPr>
          <p:cNvPr id="2" name="Group 5"/>
          <p:cNvGrpSpPr>
            <a:grpSpLocks/>
          </p:cNvGrpSpPr>
          <p:nvPr/>
        </p:nvGrpSpPr>
        <p:grpSpPr bwMode="auto">
          <a:xfrm>
            <a:off x="250825" y="1839913"/>
            <a:ext cx="1998663" cy="1190625"/>
            <a:chOff x="121" y="1195"/>
            <a:chExt cx="1259" cy="750"/>
          </a:xfrm>
        </p:grpSpPr>
        <p:pic>
          <p:nvPicPr>
            <p:cNvPr id="39969" name="Picture 6" descr="box-examples4"/>
            <p:cNvPicPr>
              <a:picLocks noChangeAspect="1" noChangeArrowheads="1"/>
            </p:cNvPicPr>
            <p:nvPr/>
          </p:nvPicPr>
          <p:blipFill>
            <a:blip r:embed="rId2" cstate="print"/>
            <a:srcRect/>
            <a:stretch>
              <a:fillRect/>
            </a:stretch>
          </p:blipFill>
          <p:spPr bwMode="auto">
            <a:xfrm>
              <a:off x="121" y="1195"/>
              <a:ext cx="1259" cy="750"/>
            </a:xfrm>
            <a:prstGeom prst="rect">
              <a:avLst/>
            </a:prstGeom>
            <a:noFill/>
            <a:ln w="9525">
              <a:noFill/>
              <a:miter lim="800000"/>
              <a:headEnd/>
              <a:tailEnd/>
            </a:ln>
          </p:spPr>
        </p:pic>
        <p:pic>
          <p:nvPicPr>
            <p:cNvPr id="39970" name="Picture 7" descr="single-view"/>
            <p:cNvPicPr>
              <a:picLocks noChangeAspect="1" noChangeArrowheads="1"/>
            </p:cNvPicPr>
            <p:nvPr/>
          </p:nvPicPr>
          <p:blipFill>
            <a:blip r:embed="rId3" cstate="print"/>
            <a:srcRect/>
            <a:stretch>
              <a:fillRect/>
            </a:stretch>
          </p:blipFill>
          <p:spPr bwMode="auto">
            <a:xfrm>
              <a:off x="875" y="1303"/>
              <a:ext cx="372" cy="402"/>
            </a:xfrm>
            <a:prstGeom prst="rect">
              <a:avLst/>
            </a:prstGeom>
            <a:noFill/>
            <a:ln w="9525">
              <a:noFill/>
              <a:miter lim="800000"/>
              <a:headEnd/>
              <a:tailEnd/>
            </a:ln>
          </p:spPr>
        </p:pic>
        <p:sp>
          <p:nvSpPr>
            <p:cNvPr id="39971" name="Text Box 8"/>
            <p:cNvSpPr txBox="1">
              <a:spLocks noChangeArrowheads="1"/>
            </p:cNvSpPr>
            <p:nvPr/>
          </p:nvSpPr>
          <p:spPr bwMode="auto">
            <a:xfrm>
              <a:off x="165" y="1305"/>
              <a:ext cx="853" cy="397"/>
            </a:xfrm>
            <a:prstGeom prst="rect">
              <a:avLst/>
            </a:prstGeom>
            <a:noFill/>
            <a:ln w="9525" algn="ctr">
              <a:noFill/>
              <a:miter lim="800000"/>
              <a:headEnd/>
              <a:tailEnd/>
            </a:ln>
          </p:spPr>
          <p:txBody>
            <a:bodyPr>
              <a:spAutoFit/>
            </a:bodyPr>
            <a:lstStyle/>
            <a:p>
              <a:r>
                <a:rPr lang="zh-CN" altLang="en-US" sz="1300" b="1">
                  <a:solidFill>
                    <a:schemeClr val="hlink"/>
                  </a:solidFill>
                </a:rPr>
                <a:t>录音</a:t>
              </a:r>
              <a:r>
                <a:rPr lang="en-US" altLang="zh-CN" sz="1300" b="1">
                  <a:solidFill>
                    <a:schemeClr val="accent1"/>
                  </a:solidFill>
                </a:rPr>
                <a:t>:</a:t>
              </a:r>
            </a:p>
            <a:p>
              <a:r>
                <a:rPr lang="zh-CN" altLang="en-US" sz="1100"/>
                <a:t>对所有电话交互</a:t>
              </a:r>
              <a:endParaRPr lang="en-US" altLang="zh-CN" sz="1100"/>
            </a:p>
            <a:p>
              <a:r>
                <a:rPr lang="en-US" altLang="zh-CN" sz="1100"/>
                <a:t>100%</a:t>
              </a:r>
              <a:r>
                <a:rPr lang="zh-CN" altLang="en-US" sz="1100"/>
                <a:t>录音。</a:t>
              </a:r>
              <a:endParaRPr lang="en-US" altLang="zh-CN" sz="1100"/>
            </a:p>
          </p:txBody>
        </p:sp>
      </p:grpSp>
      <p:pic>
        <p:nvPicPr>
          <p:cNvPr id="9" name="Picture 9" descr="Intraday_arrow1"/>
          <p:cNvPicPr>
            <a:picLocks noChangeAspect="1" noChangeArrowheads="1"/>
          </p:cNvPicPr>
          <p:nvPr/>
        </p:nvPicPr>
        <p:blipFill>
          <a:blip r:embed="rId4" cstate="print"/>
          <a:srcRect t="-28757"/>
          <a:stretch>
            <a:fillRect/>
          </a:stretch>
        </p:blipFill>
        <p:spPr bwMode="auto">
          <a:xfrm>
            <a:off x="2328863" y="2224088"/>
            <a:ext cx="347662" cy="204787"/>
          </a:xfrm>
          <a:prstGeom prst="rect">
            <a:avLst/>
          </a:prstGeom>
          <a:noFill/>
          <a:ln w="9525">
            <a:noFill/>
            <a:miter lim="800000"/>
            <a:headEnd/>
            <a:tailEnd/>
          </a:ln>
        </p:spPr>
      </p:pic>
      <p:grpSp>
        <p:nvGrpSpPr>
          <p:cNvPr id="3" name="Group 10"/>
          <p:cNvGrpSpPr>
            <a:grpSpLocks/>
          </p:cNvGrpSpPr>
          <p:nvPr/>
        </p:nvGrpSpPr>
        <p:grpSpPr bwMode="auto">
          <a:xfrm>
            <a:off x="2681288" y="1787525"/>
            <a:ext cx="1958975" cy="1349375"/>
            <a:chOff x="1689" y="775"/>
            <a:chExt cx="1234" cy="850"/>
          </a:xfrm>
        </p:grpSpPr>
        <p:pic>
          <p:nvPicPr>
            <p:cNvPr id="39966" name="Picture 11" descr="box-examples4"/>
            <p:cNvPicPr>
              <a:picLocks noChangeAspect="1" noChangeArrowheads="1"/>
            </p:cNvPicPr>
            <p:nvPr/>
          </p:nvPicPr>
          <p:blipFill>
            <a:blip r:embed="rId2" cstate="print"/>
            <a:srcRect/>
            <a:stretch>
              <a:fillRect/>
            </a:stretch>
          </p:blipFill>
          <p:spPr bwMode="auto">
            <a:xfrm>
              <a:off x="1689" y="775"/>
              <a:ext cx="1234" cy="850"/>
            </a:xfrm>
            <a:prstGeom prst="rect">
              <a:avLst/>
            </a:prstGeom>
            <a:noFill/>
            <a:ln w="9525">
              <a:noFill/>
              <a:miter lim="800000"/>
              <a:headEnd/>
              <a:tailEnd/>
            </a:ln>
          </p:spPr>
        </p:pic>
        <p:sp>
          <p:nvSpPr>
            <p:cNvPr id="39967" name="Text Box 12"/>
            <p:cNvSpPr txBox="1">
              <a:spLocks noChangeArrowheads="1"/>
            </p:cNvSpPr>
            <p:nvPr/>
          </p:nvSpPr>
          <p:spPr bwMode="auto">
            <a:xfrm>
              <a:off x="1789" y="836"/>
              <a:ext cx="747" cy="611"/>
            </a:xfrm>
            <a:prstGeom prst="rect">
              <a:avLst/>
            </a:prstGeom>
            <a:noFill/>
            <a:ln w="9525" algn="ctr">
              <a:noFill/>
              <a:miter lim="800000"/>
              <a:headEnd/>
              <a:tailEnd/>
            </a:ln>
          </p:spPr>
          <p:txBody>
            <a:bodyPr>
              <a:spAutoFit/>
            </a:bodyPr>
            <a:lstStyle/>
            <a:p>
              <a:r>
                <a:rPr lang="zh-CN" altLang="en-US" sz="1300" b="1">
                  <a:solidFill>
                    <a:schemeClr val="hlink"/>
                  </a:solidFill>
                </a:rPr>
                <a:t>评估</a:t>
              </a:r>
              <a:r>
                <a:rPr lang="en-US" altLang="zh-CN" sz="1300" b="1">
                  <a:solidFill>
                    <a:schemeClr val="hlink"/>
                  </a:solidFill>
                </a:rPr>
                <a:t>:</a:t>
              </a:r>
            </a:p>
            <a:p>
              <a:r>
                <a:rPr lang="zh-CN" altLang="en-US" sz="1100"/>
                <a:t>从海量录音中随机采样。主要目的是为了考评座席。</a:t>
              </a:r>
            </a:p>
          </p:txBody>
        </p:sp>
        <p:pic>
          <p:nvPicPr>
            <p:cNvPr id="39968" name="Picture 13" descr="girl-red"/>
            <p:cNvPicPr>
              <a:picLocks noChangeAspect="1" noChangeArrowheads="1"/>
            </p:cNvPicPr>
            <p:nvPr/>
          </p:nvPicPr>
          <p:blipFill>
            <a:blip r:embed="rId5" cstate="print"/>
            <a:srcRect/>
            <a:stretch>
              <a:fillRect/>
            </a:stretch>
          </p:blipFill>
          <p:spPr bwMode="auto">
            <a:xfrm>
              <a:off x="2501" y="858"/>
              <a:ext cx="340" cy="663"/>
            </a:xfrm>
            <a:prstGeom prst="rect">
              <a:avLst/>
            </a:prstGeom>
            <a:noFill/>
            <a:ln w="9525">
              <a:noFill/>
              <a:miter lim="800000"/>
              <a:headEnd/>
              <a:tailEnd/>
            </a:ln>
          </p:spPr>
        </p:pic>
      </p:grpSp>
      <p:grpSp>
        <p:nvGrpSpPr>
          <p:cNvPr id="4" name="Group 14"/>
          <p:cNvGrpSpPr>
            <a:grpSpLocks/>
          </p:cNvGrpSpPr>
          <p:nvPr/>
        </p:nvGrpSpPr>
        <p:grpSpPr bwMode="auto">
          <a:xfrm>
            <a:off x="250825" y="3265488"/>
            <a:ext cx="1855788" cy="1603375"/>
            <a:chOff x="181" y="1635"/>
            <a:chExt cx="1235" cy="572"/>
          </a:xfrm>
        </p:grpSpPr>
        <p:sp>
          <p:nvSpPr>
            <p:cNvPr id="15" name="Rounded Rectangle 41"/>
            <p:cNvSpPr/>
            <p:nvPr/>
          </p:nvSpPr>
          <p:spPr>
            <a:xfrm>
              <a:off x="181" y="1635"/>
              <a:ext cx="1235" cy="572"/>
            </a:xfrm>
            <a:prstGeom prst="roundRect">
              <a:avLst/>
            </a:prstGeom>
            <a:solidFill>
              <a:srgbClr val="E1F4FF"/>
            </a:solidFill>
            <a:ln>
              <a:noFill/>
            </a:ln>
            <a:effectLst>
              <a:outerShdw blurRad="50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a:solidFill>
                  <a:srgbClr val="FFFFFF"/>
                </a:solidFill>
                <a:ea typeface="宋体" pitchFamily="2" charset="-122"/>
              </a:endParaRPr>
            </a:p>
          </p:txBody>
        </p:sp>
        <p:sp>
          <p:nvSpPr>
            <p:cNvPr id="39965" name="Text Box 16"/>
            <p:cNvSpPr txBox="1">
              <a:spLocks noChangeArrowheads="1"/>
            </p:cNvSpPr>
            <p:nvPr/>
          </p:nvSpPr>
          <p:spPr bwMode="auto">
            <a:xfrm>
              <a:off x="230" y="1685"/>
              <a:ext cx="1181" cy="390"/>
            </a:xfrm>
            <a:prstGeom prst="rect">
              <a:avLst/>
            </a:prstGeom>
            <a:noFill/>
            <a:ln w="9525" algn="ctr">
              <a:noFill/>
              <a:miter lim="800000"/>
              <a:headEnd/>
              <a:tailEnd/>
            </a:ln>
          </p:spPr>
          <p:txBody>
            <a:bodyPr>
              <a:spAutoFit/>
            </a:bodyPr>
            <a:lstStyle/>
            <a:p>
              <a:r>
                <a:rPr lang="zh-CN" altLang="en-US" sz="1300" b="1" dirty="0">
                  <a:solidFill>
                    <a:srgbClr val="0070C0"/>
                  </a:solidFill>
                </a:rPr>
                <a:t>数据量巨大，评估覆盖率到底多少合适？</a:t>
              </a:r>
              <a:endParaRPr lang="en-US" altLang="zh-CN" sz="1300" b="1" dirty="0">
                <a:solidFill>
                  <a:srgbClr val="0070C0"/>
                </a:solidFill>
              </a:endParaRPr>
            </a:p>
            <a:p>
              <a:endParaRPr lang="en-US" altLang="zh-CN" sz="1300" b="1" dirty="0">
                <a:solidFill>
                  <a:srgbClr val="0070C0"/>
                </a:solidFill>
              </a:endParaRPr>
            </a:p>
            <a:p>
              <a:r>
                <a:rPr lang="zh-CN" altLang="en-US" sz="1300" b="1" dirty="0">
                  <a:solidFill>
                    <a:srgbClr val="0070C0"/>
                  </a:solidFill>
                </a:rPr>
                <a:t>对于多媒体渠道的交互是否也要进行质检？</a:t>
              </a:r>
            </a:p>
          </p:txBody>
        </p:sp>
      </p:grpSp>
      <p:grpSp>
        <p:nvGrpSpPr>
          <p:cNvPr id="5" name="Group 17"/>
          <p:cNvGrpSpPr>
            <a:grpSpLocks/>
          </p:cNvGrpSpPr>
          <p:nvPr/>
        </p:nvGrpSpPr>
        <p:grpSpPr bwMode="auto">
          <a:xfrm>
            <a:off x="2555875" y="3213100"/>
            <a:ext cx="1963738" cy="1674813"/>
            <a:chOff x="2025" y="1647"/>
            <a:chExt cx="1237" cy="652"/>
          </a:xfrm>
        </p:grpSpPr>
        <p:sp>
          <p:nvSpPr>
            <p:cNvPr id="18" name="Rounded Rectangle 41"/>
            <p:cNvSpPr/>
            <p:nvPr/>
          </p:nvSpPr>
          <p:spPr>
            <a:xfrm>
              <a:off x="2025" y="1647"/>
              <a:ext cx="1235" cy="652"/>
            </a:xfrm>
            <a:prstGeom prst="roundRect">
              <a:avLst/>
            </a:prstGeom>
            <a:solidFill>
              <a:srgbClr val="E1F4FF"/>
            </a:solidFill>
            <a:ln>
              <a:noFill/>
            </a:ln>
            <a:effectLst>
              <a:outerShdw blurRad="50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a:solidFill>
                  <a:srgbClr val="FFFFFF"/>
                </a:solidFill>
                <a:ea typeface="宋体" pitchFamily="2" charset="-122"/>
              </a:endParaRPr>
            </a:p>
          </p:txBody>
        </p:sp>
        <p:sp>
          <p:nvSpPr>
            <p:cNvPr id="39963" name="Text Box 19"/>
            <p:cNvSpPr txBox="1">
              <a:spLocks noChangeArrowheads="1"/>
            </p:cNvSpPr>
            <p:nvPr/>
          </p:nvSpPr>
          <p:spPr bwMode="auto">
            <a:xfrm>
              <a:off x="2081" y="1705"/>
              <a:ext cx="1181" cy="503"/>
            </a:xfrm>
            <a:prstGeom prst="rect">
              <a:avLst/>
            </a:prstGeom>
            <a:noFill/>
            <a:ln w="9525" algn="ctr">
              <a:noFill/>
              <a:miter lim="800000"/>
              <a:headEnd/>
              <a:tailEnd/>
            </a:ln>
          </p:spPr>
          <p:txBody>
            <a:bodyPr>
              <a:spAutoFit/>
            </a:bodyPr>
            <a:lstStyle/>
            <a:p>
              <a:r>
                <a:rPr lang="zh-CN" altLang="en-US" sz="1300" b="1">
                  <a:solidFill>
                    <a:srgbClr val="0070C0"/>
                  </a:solidFill>
                </a:rPr>
                <a:t>随机采样是否有利于发现真正有问题的录音？</a:t>
              </a:r>
              <a:endParaRPr lang="en-US" altLang="zh-CN" sz="1300" b="1">
                <a:solidFill>
                  <a:srgbClr val="0070C0"/>
                </a:solidFill>
              </a:endParaRPr>
            </a:p>
            <a:p>
              <a:endParaRPr lang="en-US" altLang="zh-CN" sz="1300" b="1">
                <a:solidFill>
                  <a:srgbClr val="0070C0"/>
                </a:solidFill>
              </a:endParaRPr>
            </a:p>
            <a:p>
              <a:r>
                <a:rPr lang="zh-CN" altLang="en-US" sz="1300" b="1">
                  <a:solidFill>
                    <a:srgbClr val="0070C0"/>
                  </a:solidFill>
                </a:rPr>
                <a:t>评估表设计的问题是否真的有利于提高客户体验？或提升销售成功率？</a:t>
              </a:r>
            </a:p>
          </p:txBody>
        </p:sp>
      </p:grpSp>
      <p:pic>
        <p:nvPicPr>
          <p:cNvPr id="20" name="Picture 20" descr="Intraday_arrow1"/>
          <p:cNvPicPr>
            <a:picLocks noChangeAspect="1" noChangeArrowheads="1"/>
          </p:cNvPicPr>
          <p:nvPr/>
        </p:nvPicPr>
        <p:blipFill>
          <a:blip r:embed="rId4" cstate="print"/>
          <a:srcRect t="-28757"/>
          <a:stretch>
            <a:fillRect/>
          </a:stretch>
        </p:blipFill>
        <p:spPr bwMode="auto">
          <a:xfrm>
            <a:off x="4732338" y="2227263"/>
            <a:ext cx="347662" cy="204787"/>
          </a:xfrm>
          <a:prstGeom prst="rect">
            <a:avLst/>
          </a:prstGeom>
          <a:noFill/>
          <a:ln w="9525">
            <a:noFill/>
            <a:miter lim="800000"/>
            <a:headEnd/>
            <a:tailEnd/>
          </a:ln>
        </p:spPr>
      </p:pic>
      <p:pic>
        <p:nvPicPr>
          <p:cNvPr id="21" name="Picture 21" descr="Intraday_arrow1"/>
          <p:cNvPicPr>
            <a:picLocks noChangeAspect="1" noChangeArrowheads="1"/>
          </p:cNvPicPr>
          <p:nvPr/>
        </p:nvPicPr>
        <p:blipFill>
          <a:blip r:embed="rId4" cstate="print"/>
          <a:srcRect t="-28757"/>
          <a:stretch>
            <a:fillRect/>
          </a:stretch>
        </p:blipFill>
        <p:spPr bwMode="auto">
          <a:xfrm>
            <a:off x="6786563" y="2257425"/>
            <a:ext cx="347662" cy="204788"/>
          </a:xfrm>
          <a:prstGeom prst="rect">
            <a:avLst/>
          </a:prstGeom>
          <a:noFill/>
          <a:ln w="9525">
            <a:noFill/>
            <a:miter lim="800000"/>
            <a:headEnd/>
            <a:tailEnd/>
          </a:ln>
        </p:spPr>
      </p:pic>
      <p:grpSp>
        <p:nvGrpSpPr>
          <p:cNvPr id="6" name="Group 22"/>
          <p:cNvGrpSpPr>
            <a:grpSpLocks/>
          </p:cNvGrpSpPr>
          <p:nvPr/>
        </p:nvGrpSpPr>
        <p:grpSpPr bwMode="auto">
          <a:xfrm>
            <a:off x="5072063" y="1693863"/>
            <a:ext cx="1714500" cy="1492250"/>
            <a:chOff x="3195" y="716"/>
            <a:chExt cx="1080" cy="940"/>
          </a:xfrm>
        </p:grpSpPr>
        <p:pic>
          <p:nvPicPr>
            <p:cNvPr id="39958" name="Picture 23" descr="box-examples4"/>
            <p:cNvPicPr>
              <a:picLocks noChangeAspect="1" noChangeArrowheads="1"/>
            </p:cNvPicPr>
            <p:nvPr/>
          </p:nvPicPr>
          <p:blipFill>
            <a:blip r:embed="rId2" cstate="print"/>
            <a:srcRect/>
            <a:stretch>
              <a:fillRect/>
            </a:stretch>
          </p:blipFill>
          <p:spPr bwMode="auto">
            <a:xfrm>
              <a:off x="3195" y="799"/>
              <a:ext cx="1080" cy="857"/>
            </a:xfrm>
            <a:prstGeom prst="rect">
              <a:avLst/>
            </a:prstGeom>
            <a:noFill/>
            <a:ln w="9525">
              <a:noFill/>
              <a:miter lim="800000"/>
              <a:headEnd/>
              <a:tailEnd/>
            </a:ln>
          </p:spPr>
        </p:pic>
        <p:sp>
          <p:nvSpPr>
            <p:cNvPr id="39959" name="Text Box 24"/>
            <p:cNvSpPr txBox="1">
              <a:spLocks noChangeArrowheads="1"/>
            </p:cNvSpPr>
            <p:nvPr/>
          </p:nvSpPr>
          <p:spPr bwMode="auto">
            <a:xfrm>
              <a:off x="3250" y="821"/>
              <a:ext cx="822" cy="611"/>
            </a:xfrm>
            <a:prstGeom prst="rect">
              <a:avLst/>
            </a:prstGeom>
            <a:noFill/>
            <a:ln w="9525">
              <a:noFill/>
              <a:miter lim="800000"/>
              <a:headEnd/>
              <a:tailEnd/>
            </a:ln>
          </p:spPr>
          <p:txBody>
            <a:bodyPr>
              <a:spAutoFit/>
            </a:bodyPr>
            <a:lstStyle/>
            <a:p>
              <a:r>
                <a:rPr lang="zh-CN" altLang="en-US" sz="1300" b="1">
                  <a:solidFill>
                    <a:schemeClr val="hlink"/>
                  </a:solidFill>
                </a:rPr>
                <a:t>培训</a:t>
              </a:r>
            </a:p>
            <a:p>
              <a:r>
                <a:rPr lang="zh-CN" altLang="en-US" sz="1100"/>
                <a:t>对于质检中</a:t>
              </a:r>
              <a:endParaRPr lang="en-US" altLang="zh-CN" sz="1100"/>
            </a:p>
            <a:p>
              <a:r>
                <a:rPr lang="zh-CN" altLang="en-US" sz="1100"/>
                <a:t>反应出来的</a:t>
              </a:r>
              <a:endParaRPr lang="en-US" altLang="zh-CN" sz="1100"/>
            </a:p>
            <a:p>
              <a:r>
                <a:rPr lang="zh-CN" altLang="en-US" sz="1100"/>
                <a:t>问题有一定</a:t>
              </a:r>
              <a:endParaRPr lang="en-US" altLang="zh-CN" sz="1100"/>
            </a:p>
            <a:p>
              <a:r>
                <a:rPr lang="zh-CN" altLang="en-US" sz="1100"/>
                <a:t>的滞后。</a:t>
              </a:r>
            </a:p>
          </p:txBody>
        </p:sp>
        <p:pic>
          <p:nvPicPr>
            <p:cNvPr id="39960" name="Picture 25" descr="certificat"/>
            <p:cNvPicPr>
              <a:picLocks noChangeAspect="1" noChangeArrowheads="1"/>
            </p:cNvPicPr>
            <p:nvPr/>
          </p:nvPicPr>
          <p:blipFill>
            <a:blip r:embed="rId6" cstate="print"/>
            <a:srcRect l="18312" t="-2870" r="18312" b="30621"/>
            <a:stretch>
              <a:fillRect/>
            </a:stretch>
          </p:blipFill>
          <p:spPr bwMode="auto">
            <a:xfrm>
              <a:off x="3663" y="716"/>
              <a:ext cx="361" cy="324"/>
            </a:xfrm>
            <a:prstGeom prst="rect">
              <a:avLst/>
            </a:prstGeom>
            <a:noFill/>
            <a:ln w="9525">
              <a:noFill/>
              <a:miter lim="800000"/>
              <a:headEnd/>
              <a:tailEnd/>
            </a:ln>
          </p:spPr>
        </p:pic>
        <p:pic>
          <p:nvPicPr>
            <p:cNvPr id="39961" name="Picture 26" descr="blackwoman1"/>
            <p:cNvPicPr>
              <a:picLocks noChangeAspect="1" noChangeArrowheads="1"/>
            </p:cNvPicPr>
            <p:nvPr/>
          </p:nvPicPr>
          <p:blipFill>
            <a:blip r:embed="rId7" cstate="print"/>
            <a:srcRect/>
            <a:stretch>
              <a:fillRect/>
            </a:stretch>
          </p:blipFill>
          <p:spPr bwMode="auto">
            <a:xfrm>
              <a:off x="3862" y="837"/>
              <a:ext cx="357" cy="706"/>
            </a:xfrm>
            <a:prstGeom prst="rect">
              <a:avLst/>
            </a:prstGeom>
            <a:noFill/>
            <a:ln w="9525">
              <a:noFill/>
              <a:miter lim="800000"/>
              <a:headEnd/>
              <a:tailEnd/>
            </a:ln>
          </p:spPr>
        </p:pic>
      </p:grpSp>
      <p:grpSp>
        <p:nvGrpSpPr>
          <p:cNvPr id="7" name="Group 27"/>
          <p:cNvGrpSpPr>
            <a:grpSpLocks/>
          </p:cNvGrpSpPr>
          <p:nvPr/>
        </p:nvGrpSpPr>
        <p:grpSpPr bwMode="auto">
          <a:xfrm>
            <a:off x="7216775" y="1677988"/>
            <a:ext cx="1927225" cy="1498600"/>
            <a:chOff x="4546" y="706"/>
            <a:chExt cx="1214" cy="944"/>
          </a:xfrm>
        </p:grpSpPr>
        <p:pic>
          <p:nvPicPr>
            <p:cNvPr id="39955" name="Picture 28" descr="box-examples4"/>
            <p:cNvPicPr>
              <a:picLocks noChangeAspect="1" noChangeArrowheads="1"/>
            </p:cNvPicPr>
            <p:nvPr/>
          </p:nvPicPr>
          <p:blipFill>
            <a:blip r:embed="rId2" cstate="print"/>
            <a:srcRect/>
            <a:stretch>
              <a:fillRect/>
            </a:stretch>
          </p:blipFill>
          <p:spPr bwMode="auto">
            <a:xfrm>
              <a:off x="4581" y="794"/>
              <a:ext cx="1047" cy="856"/>
            </a:xfrm>
            <a:prstGeom prst="rect">
              <a:avLst/>
            </a:prstGeom>
            <a:noFill/>
            <a:ln w="9525">
              <a:noFill/>
              <a:miter lim="800000"/>
              <a:headEnd/>
              <a:tailEnd/>
            </a:ln>
          </p:spPr>
        </p:pic>
        <p:pic>
          <p:nvPicPr>
            <p:cNvPr id="39956" name="Picture 29" descr="wheel"/>
            <p:cNvPicPr>
              <a:picLocks noChangeAspect="1" noChangeArrowheads="1"/>
            </p:cNvPicPr>
            <p:nvPr/>
          </p:nvPicPr>
          <p:blipFill>
            <a:blip r:embed="rId8" cstate="print"/>
            <a:srcRect/>
            <a:stretch>
              <a:fillRect/>
            </a:stretch>
          </p:blipFill>
          <p:spPr bwMode="auto">
            <a:xfrm>
              <a:off x="5060" y="706"/>
              <a:ext cx="700" cy="584"/>
            </a:xfrm>
            <a:prstGeom prst="rect">
              <a:avLst/>
            </a:prstGeom>
            <a:noFill/>
            <a:ln w="9525">
              <a:noFill/>
              <a:miter lim="800000"/>
              <a:headEnd/>
              <a:tailEnd/>
            </a:ln>
          </p:spPr>
        </p:pic>
        <p:sp>
          <p:nvSpPr>
            <p:cNvPr id="39957" name="Text Box 30"/>
            <p:cNvSpPr txBox="1">
              <a:spLocks noChangeArrowheads="1"/>
            </p:cNvSpPr>
            <p:nvPr/>
          </p:nvSpPr>
          <p:spPr bwMode="auto">
            <a:xfrm>
              <a:off x="4546" y="843"/>
              <a:ext cx="822" cy="397"/>
            </a:xfrm>
            <a:prstGeom prst="rect">
              <a:avLst/>
            </a:prstGeom>
            <a:noFill/>
            <a:ln w="9525">
              <a:noFill/>
              <a:miter lim="800000"/>
              <a:headEnd/>
              <a:tailEnd/>
            </a:ln>
          </p:spPr>
          <p:txBody>
            <a:bodyPr>
              <a:spAutoFit/>
            </a:bodyPr>
            <a:lstStyle/>
            <a:p>
              <a:r>
                <a:rPr lang="zh-CN" altLang="en-US" sz="1300" b="1">
                  <a:solidFill>
                    <a:schemeClr val="hlink"/>
                  </a:solidFill>
                </a:rPr>
                <a:t>报表</a:t>
              </a:r>
            </a:p>
            <a:p>
              <a:r>
                <a:rPr lang="zh-CN" altLang="en-US" sz="1100"/>
                <a:t>针对质检得分</a:t>
              </a:r>
              <a:endParaRPr lang="en-US" altLang="zh-CN" sz="1100"/>
            </a:p>
            <a:p>
              <a:r>
                <a:rPr lang="zh-CN" altLang="en-US" sz="1100"/>
                <a:t>的报表。</a:t>
              </a:r>
            </a:p>
          </p:txBody>
        </p:sp>
      </p:grpSp>
      <p:grpSp>
        <p:nvGrpSpPr>
          <p:cNvPr id="8" name="Group 31"/>
          <p:cNvGrpSpPr>
            <a:grpSpLocks/>
          </p:cNvGrpSpPr>
          <p:nvPr/>
        </p:nvGrpSpPr>
        <p:grpSpPr bwMode="auto">
          <a:xfrm>
            <a:off x="7183438" y="3265488"/>
            <a:ext cx="1676400" cy="1601787"/>
            <a:chOff x="181" y="1635"/>
            <a:chExt cx="1235" cy="547"/>
          </a:xfrm>
        </p:grpSpPr>
        <p:sp>
          <p:nvSpPr>
            <p:cNvPr id="32" name="Rounded Rectangle 41"/>
            <p:cNvSpPr/>
            <p:nvPr/>
          </p:nvSpPr>
          <p:spPr>
            <a:xfrm>
              <a:off x="181" y="1635"/>
              <a:ext cx="1235" cy="547"/>
            </a:xfrm>
            <a:prstGeom prst="roundRect">
              <a:avLst/>
            </a:prstGeom>
            <a:solidFill>
              <a:srgbClr val="E1F4FF"/>
            </a:solidFill>
            <a:ln>
              <a:noFill/>
            </a:ln>
            <a:effectLst>
              <a:outerShdw blurRad="50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a:solidFill>
                  <a:srgbClr val="FFFFFF"/>
                </a:solidFill>
                <a:ea typeface="宋体" pitchFamily="2" charset="-122"/>
              </a:endParaRPr>
            </a:p>
          </p:txBody>
        </p:sp>
        <p:sp>
          <p:nvSpPr>
            <p:cNvPr id="39954" name="Text Box 33"/>
            <p:cNvSpPr txBox="1">
              <a:spLocks noChangeArrowheads="1"/>
            </p:cNvSpPr>
            <p:nvPr/>
          </p:nvSpPr>
          <p:spPr bwMode="auto">
            <a:xfrm>
              <a:off x="230" y="1666"/>
              <a:ext cx="1181" cy="510"/>
            </a:xfrm>
            <a:prstGeom prst="rect">
              <a:avLst/>
            </a:prstGeom>
            <a:noFill/>
            <a:ln w="9525" algn="ctr">
              <a:noFill/>
              <a:miter lim="800000"/>
              <a:headEnd/>
              <a:tailEnd/>
            </a:ln>
          </p:spPr>
          <p:txBody>
            <a:bodyPr>
              <a:spAutoFit/>
            </a:bodyPr>
            <a:lstStyle/>
            <a:p>
              <a:r>
                <a:rPr lang="zh-CN" altLang="en-US" sz="1300" b="1">
                  <a:solidFill>
                    <a:srgbClr val="0070C0"/>
                  </a:solidFill>
                </a:rPr>
                <a:t>报表的目的主要用于统计还是用于分析？能钻取到原始数据么？</a:t>
              </a:r>
              <a:endParaRPr lang="en-US" altLang="zh-CN" sz="1300" b="1">
                <a:solidFill>
                  <a:srgbClr val="0070C0"/>
                </a:solidFill>
              </a:endParaRPr>
            </a:p>
            <a:p>
              <a:endParaRPr lang="en-US" altLang="zh-CN" sz="1300" b="1">
                <a:solidFill>
                  <a:srgbClr val="0070C0"/>
                </a:solidFill>
              </a:endParaRPr>
            </a:p>
            <a:p>
              <a:r>
                <a:rPr lang="zh-CN" altLang="en-US" sz="1300" b="1">
                  <a:solidFill>
                    <a:srgbClr val="0070C0"/>
                  </a:solidFill>
                </a:rPr>
                <a:t>有没有针对质检员的报表？</a:t>
              </a:r>
            </a:p>
          </p:txBody>
        </p:sp>
      </p:grpSp>
      <p:grpSp>
        <p:nvGrpSpPr>
          <p:cNvPr id="10" name="Group 34"/>
          <p:cNvGrpSpPr>
            <a:grpSpLocks/>
          </p:cNvGrpSpPr>
          <p:nvPr/>
        </p:nvGrpSpPr>
        <p:grpSpPr bwMode="auto">
          <a:xfrm>
            <a:off x="4951413" y="3265488"/>
            <a:ext cx="1781175" cy="1603375"/>
            <a:chOff x="181" y="1635"/>
            <a:chExt cx="1235" cy="603"/>
          </a:xfrm>
        </p:grpSpPr>
        <p:sp>
          <p:nvSpPr>
            <p:cNvPr id="35" name="Rounded Rectangle 34"/>
            <p:cNvSpPr/>
            <p:nvPr/>
          </p:nvSpPr>
          <p:spPr>
            <a:xfrm>
              <a:off x="181" y="1635"/>
              <a:ext cx="1235" cy="603"/>
            </a:xfrm>
            <a:prstGeom prst="roundRect">
              <a:avLst/>
            </a:prstGeom>
            <a:solidFill>
              <a:srgbClr val="E1F4FF"/>
            </a:solidFill>
            <a:ln>
              <a:noFill/>
            </a:ln>
            <a:effectLst>
              <a:outerShdw blurRad="50800" dist="381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a:solidFill>
                  <a:srgbClr val="FFFFFF"/>
                </a:solidFill>
                <a:ea typeface="宋体" pitchFamily="2" charset="-122"/>
              </a:endParaRPr>
            </a:p>
          </p:txBody>
        </p:sp>
        <p:sp>
          <p:nvSpPr>
            <p:cNvPr id="39952" name="Text Box 36"/>
            <p:cNvSpPr txBox="1">
              <a:spLocks noChangeArrowheads="1"/>
            </p:cNvSpPr>
            <p:nvPr/>
          </p:nvSpPr>
          <p:spPr bwMode="auto">
            <a:xfrm>
              <a:off x="231" y="1669"/>
              <a:ext cx="1179" cy="561"/>
            </a:xfrm>
            <a:prstGeom prst="rect">
              <a:avLst/>
            </a:prstGeom>
            <a:noFill/>
            <a:ln w="9525" algn="ctr">
              <a:noFill/>
              <a:miter lim="800000"/>
              <a:headEnd/>
              <a:tailEnd/>
            </a:ln>
          </p:spPr>
          <p:txBody>
            <a:bodyPr>
              <a:spAutoFit/>
            </a:bodyPr>
            <a:lstStyle/>
            <a:p>
              <a:r>
                <a:rPr lang="zh-CN" altLang="en-US" sz="1300" b="1">
                  <a:solidFill>
                    <a:srgbClr val="0070C0"/>
                  </a:solidFill>
                </a:rPr>
                <a:t>培训与质检的关联性如何？</a:t>
              </a:r>
              <a:endParaRPr lang="en-US" altLang="zh-CN" sz="1300" b="1">
                <a:solidFill>
                  <a:srgbClr val="0070C0"/>
                </a:solidFill>
              </a:endParaRPr>
            </a:p>
            <a:p>
              <a:r>
                <a:rPr lang="zh-CN" altLang="en-US" sz="1300" b="1">
                  <a:solidFill>
                    <a:srgbClr val="0070C0"/>
                  </a:solidFill>
                </a:rPr>
                <a:t>是否能针对质检发现的共性问题展开更新培训？</a:t>
              </a:r>
              <a:endParaRPr lang="en-US" altLang="zh-CN" sz="1300" b="1">
                <a:solidFill>
                  <a:srgbClr val="0070C0"/>
                </a:solidFill>
              </a:endParaRPr>
            </a:p>
            <a:p>
              <a:r>
                <a:rPr lang="zh-CN" altLang="en-US" sz="1300" b="1">
                  <a:solidFill>
                    <a:srgbClr val="0070C0"/>
                  </a:solidFill>
                </a:rPr>
                <a:t>培训的时间是否会占用座席加班时间？</a:t>
              </a:r>
            </a:p>
          </p:txBody>
        </p:sp>
      </p:grpSp>
      <p:sp>
        <p:nvSpPr>
          <p:cNvPr id="36" name="TextBox 35"/>
          <p:cNvSpPr txBox="1"/>
          <p:nvPr/>
        </p:nvSpPr>
        <p:spPr>
          <a:xfrm>
            <a:off x="0" y="5870222"/>
            <a:ext cx="9144000" cy="338554"/>
          </a:xfrm>
          <a:prstGeom prst="rect">
            <a:avLst/>
          </a:prstGeom>
          <a:noFill/>
        </p:spPr>
        <p:txBody>
          <a:bodyPr wrap="square" rtlCol="0">
            <a:spAutoFit/>
          </a:bodyPr>
          <a:lstStyle/>
          <a:p>
            <a:pPr algn="ctr"/>
            <a:r>
              <a:rPr lang="zh-CN" altLang="en-US" sz="1600" b="1" dirty="0" smtClean="0">
                <a:latin typeface="黑体" pitchFamily="49" charset="-122"/>
                <a:ea typeface="黑体" pitchFamily="49" charset="-122"/>
              </a:rPr>
              <a:t>最关键的问题在于通过质检也许能够改善座席的行为，但呼叫中心存在的问题并未得到解决</a:t>
            </a:r>
            <a:endParaRPr lang="en-US" sz="1600" b="1" dirty="0">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2"/>
          <p:cNvGrpSpPr>
            <a:grpSpLocks/>
          </p:cNvGrpSpPr>
          <p:nvPr/>
        </p:nvGrpSpPr>
        <p:grpSpPr bwMode="auto">
          <a:xfrm>
            <a:off x="3563938" y="3789363"/>
            <a:ext cx="1728787" cy="1130300"/>
            <a:chOff x="3884" y="2258"/>
            <a:chExt cx="1233" cy="649"/>
          </a:xfrm>
        </p:grpSpPr>
        <p:sp>
          <p:nvSpPr>
            <p:cNvPr id="93187" name="AutoShape 3"/>
            <p:cNvSpPr>
              <a:spLocks noChangeArrowheads="1"/>
            </p:cNvSpPr>
            <p:nvPr/>
          </p:nvSpPr>
          <p:spPr bwMode="auto">
            <a:xfrm>
              <a:off x="3884" y="2258"/>
              <a:ext cx="1233" cy="649"/>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1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2" y="2305"/>
              <a:ext cx="1122" cy="553"/>
            </a:xfrm>
            <a:prstGeom prst="rect">
              <a:avLst/>
            </a:prstGeom>
            <a:noFill/>
            <a:extLst>
              <a:ext uri="{909E8E84-426E-40DD-AFC4-6F175D3DCCD1}">
                <a14:hiddenFill xmlns:a14="http://schemas.microsoft.com/office/drawing/2010/main">
                  <a:solidFill>
                    <a:srgbClr val="FFFFFF"/>
                  </a:solidFill>
                </a14:hiddenFill>
              </a:ext>
            </a:extLst>
          </p:spPr>
        </p:pic>
      </p:grpSp>
      <p:pic>
        <p:nvPicPr>
          <p:cNvPr id="93189" name="Picture 5"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4941888"/>
            <a:ext cx="2663825" cy="1295400"/>
          </a:xfrm>
          <a:prstGeom prst="rect">
            <a:avLst/>
          </a:prstGeom>
          <a:noFill/>
          <a:extLst>
            <a:ext uri="{909E8E84-426E-40DD-AFC4-6F175D3DCCD1}">
              <a14:hiddenFill xmlns:a14="http://schemas.microsoft.com/office/drawing/2010/main">
                <a:solidFill>
                  <a:srgbClr val="FFFFFF"/>
                </a:solidFill>
              </a14:hiddenFill>
            </a:ext>
          </a:extLst>
        </p:spPr>
      </p:pic>
      <p:sp>
        <p:nvSpPr>
          <p:cNvPr id="93190" name="AutoShape 6"/>
          <p:cNvSpPr>
            <a:spLocks noChangeArrowheads="1"/>
          </p:cNvSpPr>
          <p:nvPr/>
        </p:nvSpPr>
        <p:spPr bwMode="auto">
          <a:xfrm>
            <a:off x="7740650" y="476250"/>
            <a:ext cx="1044575" cy="1263650"/>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191" name="Picture 7"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713" y="4652963"/>
            <a:ext cx="2808287" cy="1655762"/>
          </a:xfrm>
          <a:prstGeom prst="rect">
            <a:avLst/>
          </a:prstGeom>
          <a:noFill/>
          <a:extLst>
            <a:ext uri="{909E8E84-426E-40DD-AFC4-6F175D3DCCD1}">
              <a14:hiddenFill xmlns:a14="http://schemas.microsoft.com/office/drawing/2010/main">
                <a:solidFill>
                  <a:srgbClr val="FFFFFF"/>
                </a:solidFill>
              </a14:hiddenFill>
            </a:ext>
          </a:extLst>
        </p:spPr>
      </p:pic>
      <p:pic>
        <p:nvPicPr>
          <p:cNvPr id="93192" name="Picture 8"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205038"/>
            <a:ext cx="26638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3193" name="Picture 9" descr="Intraday_arrow1"/>
          <p:cNvPicPr>
            <a:picLocks noChangeAspect="1" noChangeArrowheads="1"/>
          </p:cNvPicPr>
          <p:nvPr/>
        </p:nvPicPr>
        <p:blipFill>
          <a:blip r:embed="rId5">
            <a:extLst>
              <a:ext uri="{28A0092B-C50C-407E-A947-70E740481C1C}">
                <a14:useLocalDpi xmlns:a14="http://schemas.microsoft.com/office/drawing/2010/main" val="0"/>
              </a:ext>
            </a:extLst>
          </a:blip>
          <a:srcRect t="52522" r="-10417"/>
          <a:stretch>
            <a:fillRect/>
          </a:stretch>
        </p:blipFill>
        <p:spPr bwMode="auto">
          <a:xfrm>
            <a:off x="7308850" y="3213100"/>
            <a:ext cx="239713" cy="455613"/>
          </a:xfrm>
          <a:prstGeom prst="rect">
            <a:avLst/>
          </a:prstGeom>
          <a:noFill/>
          <a:extLst>
            <a:ext uri="{909E8E84-426E-40DD-AFC4-6F175D3DCCD1}">
              <a14:hiddenFill xmlns:a14="http://schemas.microsoft.com/office/drawing/2010/main">
                <a:solidFill>
                  <a:srgbClr val="FFFFFF"/>
                </a:solidFill>
              </a14:hiddenFill>
            </a:ext>
          </a:extLst>
        </p:spPr>
      </p:pic>
      <p:pic>
        <p:nvPicPr>
          <p:cNvPr id="93194" name="Picture 10" descr="Intraday_arrow1"/>
          <p:cNvPicPr>
            <a:picLocks noChangeAspect="1" noChangeArrowheads="1"/>
          </p:cNvPicPr>
          <p:nvPr/>
        </p:nvPicPr>
        <p:blipFill>
          <a:blip r:embed="rId6">
            <a:extLst>
              <a:ext uri="{28A0092B-C50C-407E-A947-70E740481C1C}">
                <a14:useLocalDpi xmlns:a14="http://schemas.microsoft.com/office/drawing/2010/main" val="0"/>
              </a:ext>
            </a:extLst>
          </a:blip>
          <a:srcRect l="33394" t="6581" b="-10417"/>
          <a:stretch>
            <a:fillRect/>
          </a:stretch>
        </p:blipFill>
        <p:spPr bwMode="auto">
          <a:xfrm>
            <a:off x="5940425" y="1628775"/>
            <a:ext cx="693738" cy="228600"/>
          </a:xfrm>
          <a:prstGeom prst="rect">
            <a:avLst/>
          </a:prstGeom>
          <a:noFill/>
          <a:extLst>
            <a:ext uri="{909E8E84-426E-40DD-AFC4-6F175D3DCCD1}">
              <a14:hiddenFill xmlns:a14="http://schemas.microsoft.com/office/drawing/2010/main">
                <a:solidFill>
                  <a:srgbClr val="FFFFFF"/>
                </a:solidFill>
              </a14:hiddenFill>
            </a:ext>
          </a:extLst>
        </p:spPr>
      </p:pic>
      <p:pic>
        <p:nvPicPr>
          <p:cNvPr id="93195" name="Picture 11"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0"/>
            <a:ext cx="21336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93196" name="Picture 12" descr="Intraday_arrow1"/>
          <p:cNvPicPr>
            <a:picLocks noChangeAspect="1" noChangeArrowheads="1"/>
          </p:cNvPicPr>
          <p:nvPr/>
        </p:nvPicPr>
        <p:blipFill>
          <a:blip r:embed="rId7">
            <a:extLst>
              <a:ext uri="{28A0092B-C50C-407E-A947-70E740481C1C}">
                <a14:useLocalDpi xmlns:a14="http://schemas.microsoft.com/office/drawing/2010/main" val="0"/>
              </a:ext>
            </a:extLst>
          </a:blip>
          <a:srcRect t="-10417" r="33394" b="6581"/>
          <a:stretch>
            <a:fillRect/>
          </a:stretch>
        </p:blipFill>
        <p:spPr bwMode="auto">
          <a:xfrm>
            <a:off x="1979613" y="4076700"/>
            <a:ext cx="1066800" cy="225425"/>
          </a:xfrm>
          <a:prstGeom prst="rect">
            <a:avLst/>
          </a:prstGeom>
          <a:noFill/>
          <a:extLst>
            <a:ext uri="{909E8E84-426E-40DD-AFC4-6F175D3DCCD1}">
              <a14:hiddenFill xmlns:a14="http://schemas.microsoft.com/office/drawing/2010/main">
                <a:solidFill>
                  <a:srgbClr val="FFFFFF"/>
                </a:solidFill>
              </a14:hiddenFill>
            </a:ext>
          </a:extLst>
        </p:spPr>
      </p:pic>
      <p:sp>
        <p:nvSpPr>
          <p:cNvPr id="93197" name="Rectangle 13"/>
          <p:cNvSpPr>
            <a:spLocks noGrp="1" noChangeArrowheads="1"/>
          </p:cNvSpPr>
          <p:nvPr>
            <p:ph type="title"/>
          </p:nvPr>
        </p:nvSpPr>
        <p:spPr>
          <a:xfrm>
            <a:off x="86816" y="115888"/>
            <a:ext cx="8229600" cy="484187"/>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smtClean="0"/>
              <a:t>复评校验流程</a:t>
            </a:r>
            <a:endParaRPr lang="en-US" altLang="en-US" dirty="0" smtClean="0"/>
          </a:p>
        </p:txBody>
      </p:sp>
      <p:pic>
        <p:nvPicPr>
          <p:cNvPr id="93198" name="Picture 14"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1844675"/>
            <a:ext cx="1943100" cy="1443038"/>
          </a:xfrm>
          <a:prstGeom prst="rect">
            <a:avLst/>
          </a:prstGeom>
          <a:noFill/>
          <a:extLst>
            <a:ext uri="{909E8E84-426E-40DD-AFC4-6F175D3DCCD1}">
              <a14:hiddenFill xmlns:a14="http://schemas.microsoft.com/office/drawing/2010/main">
                <a:solidFill>
                  <a:srgbClr val="FFFFFF"/>
                </a:solidFill>
              </a14:hiddenFill>
            </a:ext>
          </a:extLst>
        </p:spPr>
      </p:pic>
      <p:sp>
        <p:nvSpPr>
          <p:cNvPr id="93199" name="Text Box 15"/>
          <p:cNvSpPr txBox="1">
            <a:spLocks noChangeArrowheads="1"/>
          </p:cNvSpPr>
          <p:nvPr/>
        </p:nvSpPr>
        <p:spPr bwMode="auto">
          <a:xfrm>
            <a:off x="6311900" y="2160588"/>
            <a:ext cx="1890713" cy="80021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808080"/>
                  </a:outerShdw>
                </a:effectLst>
              </a14:hiddenEffects>
            </a:ext>
          </a:extLst>
        </p:spPr>
        <p:txBody>
          <a:bodyPr>
            <a:spAutoFit/>
          </a:bodyPr>
          <a:lstStyle>
            <a:lvl1pPr marL="114300" indent="-114300"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zh-CN" altLang="en-US" sz="1300" b="1" dirty="0">
                <a:solidFill>
                  <a:schemeClr val="hlink"/>
                </a:solidFill>
              </a:rPr>
              <a:t>我的门户</a:t>
            </a:r>
            <a:r>
              <a:rPr lang="en-US" altLang="en-US" sz="1300" b="1" dirty="0" smtClean="0">
                <a:solidFill>
                  <a:schemeClr val="hlink"/>
                </a:solidFill>
              </a:rPr>
              <a:t>:</a:t>
            </a:r>
            <a:endParaRPr lang="en-US" altLang="en-US" sz="1300" b="1" dirty="0">
              <a:solidFill>
                <a:schemeClr val="hlink"/>
              </a:solidFill>
            </a:endParaRPr>
          </a:p>
          <a:p>
            <a:pPr eaLnBrk="1" hangingPunct="1">
              <a:buFontTx/>
              <a:buChar char="•"/>
            </a:pPr>
            <a:r>
              <a:rPr lang="zh-CN" altLang="en-US" sz="1100" dirty="0"/>
              <a:t>需参加复评的人员可在其门户中看到该训导包，并参与校验复评</a:t>
            </a:r>
            <a:endParaRPr lang="en-US" altLang="en-US" sz="1100" dirty="0"/>
          </a:p>
        </p:txBody>
      </p:sp>
      <p:pic>
        <p:nvPicPr>
          <p:cNvPr id="93200" name="Picture 16" descr="box-examples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437063"/>
            <a:ext cx="1728788" cy="1584325"/>
          </a:xfrm>
          <a:prstGeom prst="rect">
            <a:avLst/>
          </a:prstGeom>
          <a:noFill/>
          <a:extLst>
            <a:ext uri="{909E8E84-426E-40DD-AFC4-6F175D3DCCD1}">
              <a14:hiddenFill xmlns:a14="http://schemas.microsoft.com/office/drawing/2010/main">
                <a:solidFill>
                  <a:srgbClr val="FFFFFF"/>
                </a:solidFill>
              </a14:hiddenFill>
            </a:ext>
          </a:extLst>
        </p:spPr>
      </p:pic>
      <p:sp>
        <p:nvSpPr>
          <p:cNvPr id="93201" name="Text Box 17"/>
          <p:cNvSpPr txBox="1">
            <a:spLocks noChangeArrowheads="1"/>
          </p:cNvSpPr>
          <p:nvPr/>
        </p:nvSpPr>
        <p:spPr bwMode="auto">
          <a:xfrm>
            <a:off x="3276600" y="2205038"/>
            <a:ext cx="2447925" cy="80021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808080"/>
                  </a:outerShdw>
                </a:effectLst>
              </a14:hiddenEffects>
            </a:ext>
          </a:extLst>
        </p:spPr>
        <p:txBody>
          <a:bodyPr>
            <a:spAutoFit/>
          </a:bodyPr>
          <a:lstStyle>
            <a:lvl1pPr marL="114300" indent="-114300"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zh-CN" altLang="en-US" sz="1300" b="1" dirty="0">
                <a:solidFill>
                  <a:schemeClr val="hlink"/>
                </a:solidFill>
              </a:rPr>
              <a:t>训导包</a:t>
            </a:r>
            <a:r>
              <a:rPr lang="en-US" altLang="en-US" sz="1300" b="1" dirty="0" smtClean="0">
                <a:solidFill>
                  <a:schemeClr val="bg2"/>
                </a:solidFill>
              </a:rPr>
              <a:t>:</a:t>
            </a:r>
            <a:endParaRPr lang="en-US" altLang="en-US" sz="1300" b="1" dirty="0">
              <a:solidFill>
                <a:schemeClr val="bg2"/>
              </a:solidFill>
            </a:endParaRPr>
          </a:p>
          <a:p>
            <a:pPr eaLnBrk="1" hangingPunct="1">
              <a:buFontTx/>
              <a:buChar char="•"/>
            </a:pPr>
            <a:r>
              <a:rPr lang="en-US" altLang="zh-CN" sz="1100" dirty="0"/>
              <a:t>QA</a:t>
            </a:r>
            <a:r>
              <a:rPr lang="zh-CN" altLang="en-US" sz="1100" dirty="0"/>
              <a:t>分析师</a:t>
            </a:r>
            <a:r>
              <a:rPr lang="en-US" altLang="zh-CN" sz="1100" dirty="0"/>
              <a:t>/</a:t>
            </a:r>
            <a:r>
              <a:rPr lang="zh-CN" altLang="en-US" sz="1100" dirty="0"/>
              <a:t>主管使用该通话创建一个校验复评训导包，复评内容为空，发送到需要参加复评的</a:t>
            </a:r>
            <a:r>
              <a:rPr lang="en-US" altLang="zh-CN" sz="1100" dirty="0"/>
              <a:t>QA</a:t>
            </a:r>
            <a:r>
              <a:rPr lang="zh-CN" altLang="en-US" sz="1100" dirty="0"/>
              <a:t>人员处</a:t>
            </a:r>
            <a:endParaRPr lang="en-US" altLang="en-US" sz="1100" dirty="0"/>
          </a:p>
        </p:txBody>
      </p:sp>
      <p:sp>
        <p:nvSpPr>
          <p:cNvPr id="93202" name="Text Box 18"/>
          <p:cNvSpPr txBox="1">
            <a:spLocks noChangeArrowheads="1"/>
          </p:cNvSpPr>
          <p:nvPr/>
        </p:nvSpPr>
        <p:spPr bwMode="auto">
          <a:xfrm>
            <a:off x="1763713" y="4508500"/>
            <a:ext cx="1584325" cy="96949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808080"/>
                  </a:outerShdw>
                </a:effectLst>
              </a14:hiddenEffects>
            </a:ext>
          </a:extLst>
        </p:spPr>
        <p:txBody>
          <a:bodyPr>
            <a:spAutoFit/>
          </a:bodyPr>
          <a:lstStyle>
            <a:lvl1pPr marL="114300" indent="-114300"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altLang="en-US" sz="1300" b="1" dirty="0">
                <a:solidFill>
                  <a:schemeClr val="bg2"/>
                </a:solidFill>
              </a:rPr>
              <a:t>	</a:t>
            </a:r>
            <a:r>
              <a:rPr lang="zh-CN" altLang="en-US" sz="1300" b="1" dirty="0">
                <a:solidFill>
                  <a:schemeClr val="hlink"/>
                </a:solidFill>
              </a:rPr>
              <a:t>报表</a:t>
            </a:r>
            <a:r>
              <a:rPr lang="en-US" altLang="en-US" sz="1300" b="1" dirty="0" smtClean="0">
                <a:solidFill>
                  <a:schemeClr val="bg2"/>
                </a:solidFill>
              </a:rPr>
              <a:t> </a:t>
            </a:r>
            <a:r>
              <a:rPr lang="en-US" altLang="en-US" sz="1300" b="1" dirty="0">
                <a:solidFill>
                  <a:schemeClr val="bg2"/>
                </a:solidFill>
              </a:rPr>
              <a:t>	</a:t>
            </a:r>
          </a:p>
          <a:p>
            <a:pPr eaLnBrk="1" hangingPunct="1">
              <a:buFontTx/>
              <a:buChar char="•"/>
            </a:pPr>
            <a:r>
              <a:rPr lang="zh-CN" altLang="en-US" sz="1100" dirty="0"/>
              <a:t>各业务相关方可通过订阅的报表获取此次复评校验的统计报表进行跟踪和分析。</a:t>
            </a:r>
            <a:endParaRPr lang="en-US" altLang="en-US" sz="1100" dirty="0"/>
          </a:p>
        </p:txBody>
      </p:sp>
      <p:pic>
        <p:nvPicPr>
          <p:cNvPr id="93203" name="Picture 19" descr="Intraday_arrow1"/>
          <p:cNvPicPr>
            <a:picLocks noChangeAspect="1" noChangeArrowheads="1"/>
          </p:cNvPicPr>
          <p:nvPr/>
        </p:nvPicPr>
        <p:blipFill>
          <a:blip r:embed="rId8">
            <a:extLst>
              <a:ext uri="{28A0092B-C50C-407E-A947-70E740481C1C}">
                <a14:useLocalDpi xmlns:a14="http://schemas.microsoft.com/office/drawing/2010/main" val="0"/>
              </a:ext>
            </a:extLst>
          </a:blip>
          <a:srcRect l="70265" t="-29430"/>
          <a:stretch>
            <a:fillRect/>
          </a:stretch>
        </p:blipFill>
        <p:spPr bwMode="auto">
          <a:xfrm>
            <a:off x="2700338" y="1484313"/>
            <a:ext cx="647700" cy="280987"/>
          </a:xfrm>
          <a:prstGeom prst="rect">
            <a:avLst/>
          </a:prstGeom>
          <a:noFill/>
          <a:extLst>
            <a:ext uri="{909E8E84-426E-40DD-AFC4-6F175D3DCCD1}">
              <a14:hiddenFill xmlns:a14="http://schemas.microsoft.com/office/drawing/2010/main">
                <a:solidFill>
                  <a:srgbClr val="FFFFFF"/>
                </a:solidFill>
              </a14:hiddenFill>
            </a:ext>
          </a:extLst>
        </p:spPr>
      </p:pic>
      <p:sp>
        <p:nvSpPr>
          <p:cNvPr id="93204" name="Text Box 20"/>
          <p:cNvSpPr txBox="1">
            <a:spLocks noChangeArrowheads="1"/>
          </p:cNvSpPr>
          <p:nvPr/>
        </p:nvSpPr>
        <p:spPr bwMode="auto">
          <a:xfrm>
            <a:off x="6335713" y="4868863"/>
            <a:ext cx="2808287"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5888" indent="-115888"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zh-CN" altLang="en-US" sz="1300" b="1" dirty="0">
                <a:solidFill>
                  <a:schemeClr val="hlink"/>
                </a:solidFill>
              </a:rPr>
              <a:t>复评总结</a:t>
            </a:r>
            <a:r>
              <a:rPr lang="en-US" altLang="en-US" sz="1300" b="1" dirty="0" smtClean="0">
                <a:solidFill>
                  <a:schemeClr val="bg2"/>
                </a:solidFill>
              </a:rPr>
              <a:t>:</a:t>
            </a:r>
            <a:endParaRPr lang="en-US" altLang="en-US" sz="1300" b="1" dirty="0">
              <a:solidFill>
                <a:schemeClr val="bg2"/>
              </a:solidFill>
            </a:endParaRPr>
          </a:p>
          <a:p>
            <a:pPr eaLnBrk="1" hangingPunct="1">
              <a:buFontTx/>
              <a:buChar char="•"/>
            </a:pPr>
            <a:r>
              <a:rPr lang="zh-CN" altLang="en-US" sz="1100" dirty="0"/>
              <a:t>在</a:t>
            </a:r>
            <a:r>
              <a:rPr lang="en-US" altLang="zh-CN" sz="1100" dirty="0"/>
              <a:t>BA</a:t>
            </a:r>
            <a:r>
              <a:rPr lang="zh-CN" altLang="en-US" sz="1100" dirty="0"/>
              <a:t>中看到针对复评校验得分方差的总结报告，针对复评校验过程中发现的问题进行讨论和纠正，以保证质检评估的一致性</a:t>
            </a:r>
            <a:r>
              <a:rPr lang="zh-CN" altLang="en-US" sz="1100" dirty="0" smtClean="0"/>
              <a:t>。</a:t>
            </a:r>
            <a:endParaRPr lang="en-US" altLang="en-US" sz="1100" dirty="0"/>
          </a:p>
        </p:txBody>
      </p:sp>
      <p:sp>
        <p:nvSpPr>
          <p:cNvPr id="93205" name="Text Box 21"/>
          <p:cNvSpPr txBox="1">
            <a:spLocks noChangeArrowheads="1"/>
          </p:cNvSpPr>
          <p:nvPr/>
        </p:nvSpPr>
        <p:spPr bwMode="auto">
          <a:xfrm>
            <a:off x="179388" y="2492375"/>
            <a:ext cx="2209800" cy="63094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808080"/>
                  </a:outerShdw>
                </a:effectLst>
              </a14:hiddenEffects>
            </a:ext>
          </a:extLst>
        </p:spPr>
        <p:txBody>
          <a:bodyPr>
            <a:spAutoFit/>
          </a:bodyPr>
          <a:lstStyle>
            <a:lvl1pPr marL="114300" indent="-114300"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en-US" altLang="en-US" sz="1300" b="1" dirty="0">
                <a:solidFill>
                  <a:schemeClr val="hlink"/>
                </a:solidFill>
              </a:rPr>
              <a:t>QA</a:t>
            </a:r>
            <a:r>
              <a:rPr lang="zh-CN" altLang="en-US" sz="1300" b="1" dirty="0">
                <a:solidFill>
                  <a:schemeClr val="hlink"/>
                </a:solidFill>
              </a:rPr>
              <a:t>分析师</a:t>
            </a:r>
            <a:r>
              <a:rPr lang="en-US" altLang="zh-CN" sz="1300" b="1" dirty="0">
                <a:solidFill>
                  <a:schemeClr val="hlink"/>
                </a:solidFill>
              </a:rPr>
              <a:t>/</a:t>
            </a:r>
            <a:r>
              <a:rPr lang="zh-CN" altLang="en-US" sz="1300" b="1" dirty="0">
                <a:solidFill>
                  <a:schemeClr val="hlink"/>
                </a:solidFill>
              </a:rPr>
              <a:t>主管</a:t>
            </a:r>
            <a:r>
              <a:rPr lang="en-US" altLang="en-US" sz="1300" b="1" dirty="0" smtClean="0">
                <a:solidFill>
                  <a:schemeClr val="hlink"/>
                </a:solidFill>
              </a:rPr>
              <a:t>:</a:t>
            </a:r>
            <a:endParaRPr lang="en-US" altLang="en-US" sz="1300" b="1" dirty="0">
              <a:solidFill>
                <a:schemeClr val="hlink"/>
              </a:solidFill>
            </a:endParaRPr>
          </a:p>
          <a:p>
            <a:pPr eaLnBrk="1" hangingPunct="1">
              <a:buFontTx/>
              <a:buChar char="•"/>
            </a:pPr>
            <a:r>
              <a:rPr lang="en-US" altLang="zh-CN" sz="1100" dirty="0"/>
              <a:t>QA</a:t>
            </a:r>
            <a:r>
              <a:rPr lang="zh-CN" altLang="en-US" sz="1100" dirty="0"/>
              <a:t>分</a:t>
            </a:r>
            <a:r>
              <a:rPr lang="zh-CN" altLang="en-US" sz="1100" dirty="0" smtClean="0"/>
              <a:t>析师评</a:t>
            </a:r>
            <a:r>
              <a:rPr lang="zh-CN" altLang="en-US" sz="1100" dirty="0"/>
              <a:t>估该通话是否需要复评校</a:t>
            </a:r>
            <a:r>
              <a:rPr lang="zh-CN" altLang="en-US" sz="1100" dirty="0" smtClean="0"/>
              <a:t>验</a:t>
            </a:r>
            <a:endParaRPr lang="en-US" altLang="en-US" sz="1100" dirty="0"/>
          </a:p>
        </p:txBody>
      </p:sp>
      <p:sp>
        <p:nvSpPr>
          <p:cNvPr id="93206" name="AutoShape 22"/>
          <p:cNvSpPr>
            <a:spLocks noChangeArrowheads="1"/>
          </p:cNvSpPr>
          <p:nvPr/>
        </p:nvSpPr>
        <p:spPr bwMode="auto">
          <a:xfrm>
            <a:off x="4643438" y="3502025"/>
            <a:ext cx="1152525" cy="1479550"/>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07" name="Picture 23" descr="blackwoma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72450" y="1989138"/>
            <a:ext cx="566738" cy="1277937"/>
          </a:xfrm>
          <a:prstGeom prst="rect">
            <a:avLst/>
          </a:prstGeom>
          <a:noFill/>
          <a:extLst>
            <a:ext uri="{909E8E84-426E-40DD-AFC4-6F175D3DCCD1}">
              <a14:hiddenFill xmlns:a14="http://schemas.microsoft.com/office/drawing/2010/main">
                <a:solidFill>
                  <a:srgbClr val="FFFFFF"/>
                </a:solidFill>
              </a14:hiddenFill>
            </a:ext>
          </a:extLst>
        </p:spPr>
      </p:pic>
      <p:sp>
        <p:nvSpPr>
          <p:cNvPr id="93208" name="AutoShape 24"/>
          <p:cNvSpPr>
            <a:spLocks noChangeArrowheads="1"/>
          </p:cNvSpPr>
          <p:nvPr/>
        </p:nvSpPr>
        <p:spPr bwMode="auto">
          <a:xfrm>
            <a:off x="209550" y="1408113"/>
            <a:ext cx="1454150" cy="1008062"/>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09"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rcRect t="12222"/>
          <a:stretch>
            <a:fillRect/>
          </a:stretch>
        </p:blipFill>
        <p:spPr bwMode="auto">
          <a:xfrm>
            <a:off x="239713" y="1484313"/>
            <a:ext cx="1360487"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10" name="AutoShape 26"/>
          <p:cNvSpPr>
            <a:spLocks noChangeArrowheads="1"/>
          </p:cNvSpPr>
          <p:nvPr/>
        </p:nvSpPr>
        <p:spPr bwMode="auto">
          <a:xfrm>
            <a:off x="1039813" y="1049338"/>
            <a:ext cx="1371600" cy="838200"/>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3211" name="Group 27"/>
          <p:cNvGrpSpPr>
            <a:grpSpLocks/>
          </p:cNvGrpSpPr>
          <p:nvPr/>
        </p:nvGrpSpPr>
        <p:grpSpPr bwMode="auto">
          <a:xfrm>
            <a:off x="1116013" y="1125538"/>
            <a:ext cx="1254125" cy="687387"/>
            <a:chOff x="848" y="1536"/>
            <a:chExt cx="1565" cy="979"/>
          </a:xfrm>
        </p:grpSpPr>
        <p:pic>
          <p:nvPicPr>
            <p:cNvPr id="93212" name="Picture 28"/>
            <p:cNvPicPr>
              <a:picLocks noChangeAspect="1" noChangeArrowheads="1"/>
            </p:cNvPicPr>
            <p:nvPr/>
          </p:nvPicPr>
          <p:blipFill>
            <a:blip r:embed="rId11" cstate="print">
              <a:extLst>
                <a:ext uri="{28A0092B-C50C-407E-A947-70E740481C1C}">
                  <a14:useLocalDpi xmlns:a14="http://schemas.microsoft.com/office/drawing/2010/main" val="0"/>
                </a:ext>
              </a:extLst>
            </a:blip>
            <a:srcRect t="6136"/>
            <a:stretch>
              <a:fillRect/>
            </a:stretch>
          </p:blipFill>
          <p:spPr bwMode="auto">
            <a:xfrm>
              <a:off x="848" y="1536"/>
              <a:ext cx="1565" cy="979"/>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93213" name="Picture 2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48" y="2411"/>
              <a:ext cx="423" cy="80"/>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93214" name="Picture 3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2" y="2403"/>
              <a:ext cx="423" cy="88"/>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93215" name="Rectangle 31"/>
            <p:cNvSpPr>
              <a:spLocks noChangeArrowheads="1"/>
            </p:cNvSpPr>
            <p:nvPr/>
          </p:nvSpPr>
          <p:spPr bwMode="auto">
            <a:xfrm>
              <a:off x="1271" y="1605"/>
              <a:ext cx="804" cy="89"/>
            </a:xfrm>
            <a:prstGeom prst="rect">
              <a:avLst/>
            </a:prstGeom>
            <a:solidFill>
              <a:schemeClr val="bg1"/>
            </a:solidFill>
            <a:ln>
              <a:noFill/>
            </a:ln>
            <a:effectLst/>
            <a:extLst>
              <a:ext uri="{91240B29-F687-4F45-9708-019B960494DF}">
                <a14:hiddenLine xmlns:a14="http://schemas.microsoft.com/office/drawing/2010/main" w="9525">
                  <a:solidFill>
                    <a:srgbClr val="9696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b="1">
                  <a:solidFill>
                    <a:srgbClr val="969696"/>
                  </a:solidFill>
                </a:rPr>
                <a:t>Quality Monitoring Fm</a:t>
              </a:r>
            </a:p>
          </p:txBody>
        </p:sp>
      </p:grpSp>
      <p:pic>
        <p:nvPicPr>
          <p:cNvPr id="93216" name="Picture 32" descr="girl-re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8175" y="1628775"/>
            <a:ext cx="585788" cy="1143000"/>
          </a:xfrm>
          <a:prstGeom prst="rect">
            <a:avLst/>
          </a:prstGeom>
          <a:noFill/>
          <a:extLst>
            <a:ext uri="{909E8E84-426E-40DD-AFC4-6F175D3DCCD1}">
              <a14:hiddenFill xmlns:a14="http://schemas.microsoft.com/office/drawing/2010/main">
                <a:solidFill>
                  <a:srgbClr val="FFFFFF"/>
                </a:solidFill>
              </a14:hiddenFill>
            </a:ext>
          </a:extLst>
        </p:spPr>
      </p:pic>
      <p:sp>
        <p:nvSpPr>
          <p:cNvPr id="93217" name="AutoShape 33"/>
          <p:cNvSpPr>
            <a:spLocks noChangeArrowheads="1"/>
          </p:cNvSpPr>
          <p:nvPr/>
        </p:nvSpPr>
        <p:spPr bwMode="auto">
          <a:xfrm>
            <a:off x="7235825" y="3716338"/>
            <a:ext cx="1663700" cy="1143000"/>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18" name="Picture 34"/>
          <p:cNvPicPr>
            <a:picLocks noChangeAspect="1" noChangeArrowheads="1"/>
          </p:cNvPicPr>
          <p:nvPr/>
        </p:nvPicPr>
        <p:blipFill>
          <a:blip r:embed="rId15" cstate="print">
            <a:extLst>
              <a:ext uri="{28A0092B-C50C-407E-A947-70E740481C1C}">
                <a14:useLocalDpi xmlns:a14="http://schemas.microsoft.com/office/drawing/2010/main" val="0"/>
              </a:ext>
            </a:extLst>
          </a:blip>
          <a:srcRect t="12222"/>
          <a:stretch>
            <a:fillRect/>
          </a:stretch>
        </p:blipFill>
        <p:spPr bwMode="auto">
          <a:xfrm>
            <a:off x="7307263" y="3787775"/>
            <a:ext cx="1524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19" name="Text Box 35"/>
          <p:cNvSpPr txBox="1">
            <a:spLocks noChangeArrowheads="1"/>
          </p:cNvSpPr>
          <p:nvPr/>
        </p:nvSpPr>
        <p:spPr bwMode="auto">
          <a:xfrm>
            <a:off x="3779838" y="5013325"/>
            <a:ext cx="2232025" cy="63094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45791" dir="3378596" algn="ctr" rotWithShape="0">
                    <a:srgbClr val="808080"/>
                  </a:outerShdw>
                </a:effectLst>
              </a14:hiddenEffects>
            </a:ext>
          </a:extLst>
        </p:spPr>
        <p:txBody>
          <a:bodyPr>
            <a:spAutoFit/>
          </a:bodyPr>
          <a:lstStyle>
            <a:lvl1pPr marL="114300" indent="-114300" eaLnBrk="0" hangingPunct="0">
              <a:defRPr sz="2400">
                <a:solidFill>
                  <a:schemeClr val="tx1"/>
                </a:solidFill>
                <a:latin typeface="Arial" pitchFamily="34" charset="0"/>
                <a:cs typeface="Arial" pitchFamily="34" charset="0"/>
              </a:defRPr>
            </a:lvl1pPr>
            <a:lvl2pPr eaLnBrk="0" hangingPunct="0">
              <a:defRPr sz="2400">
                <a:solidFill>
                  <a:schemeClr val="tx1"/>
                </a:solidFill>
                <a:latin typeface="Arial" pitchFamily="34" charset="0"/>
                <a:cs typeface="Arial" pitchFamily="34" charset="0"/>
              </a:defRPr>
            </a:lvl2pPr>
            <a:lvl3pPr eaLnBrk="0" hangingPunct="0">
              <a:defRPr sz="2400">
                <a:solidFill>
                  <a:schemeClr val="tx1"/>
                </a:solidFill>
                <a:latin typeface="Arial" pitchFamily="34" charset="0"/>
                <a:cs typeface="Arial" pitchFamily="34" charset="0"/>
              </a:defRPr>
            </a:lvl3pPr>
            <a:lvl4pPr eaLnBrk="0" hangingPunct="0">
              <a:defRPr sz="2400">
                <a:solidFill>
                  <a:schemeClr val="tx1"/>
                </a:solidFill>
                <a:latin typeface="Arial" pitchFamily="34" charset="0"/>
                <a:cs typeface="Arial" pitchFamily="34" charset="0"/>
              </a:defRPr>
            </a:lvl4pPr>
            <a:lvl5pPr eaLnBrk="0" hangingPunct="0">
              <a:defRPr sz="2400">
                <a:solidFill>
                  <a:schemeClr val="tx1"/>
                </a:solidFill>
                <a:latin typeface="Arial" pitchFamily="34" charset="0"/>
                <a:cs typeface="Arial" pitchFamily="34" charset="0"/>
              </a:defRPr>
            </a:lvl5pPr>
            <a:lvl6pPr eaLnBrk="0" fontAlgn="base" hangingPunct="0">
              <a:spcBef>
                <a:spcPct val="0"/>
              </a:spcBef>
              <a:spcAft>
                <a:spcPct val="0"/>
              </a:spcAft>
              <a:defRPr sz="2400">
                <a:solidFill>
                  <a:schemeClr val="tx1"/>
                </a:solidFill>
                <a:latin typeface="Arial" pitchFamily="34" charset="0"/>
                <a:cs typeface="Arial" pitchFamily="34" charset="0"/>
              </a:defRPr>
            </a:lvl6pPr>
            <a:lvl7pPr eaLnBrk="0" fontAlgn="base" hangingPunct="0">
              <a:spcBef>
                <a:spcPct val="0"/>
              </a:spcBef>
              <a:spcAft>
                <a:spcPct val="0"/>
              </a:spcAft>
              <a:defRPr sz="2400">
                <a:solidFill>
                  <a:schemeClr val="tx1"/>
                </a:solidFill>
                <a:latin typeface="Arial" pitchFamily="34" charset="0"/>
                <a:cs typeface="Arial" pitchFamily="34" charset="0"/>
              </a:defRPr>
            </a:lvl7pPr>
            <a:lvl8pPr eaLnBrk="0" fontAlgn="base" hangingPunct="0">
              <a:spcBef>
                <a:spcPct val="0"/>
              </a:spcBef>
              <a:spcAft>
                <a:spcPct val="0"/>
              </a:spcAft>
              <a:defRPr sz="2400">
                <a:solidFill>
                  <a:schemeClr val="tx1"/>
                </a:solidFill>
                <a:latin typeface="Arial" pitchFamily="34" charset="0"/>
                <a:cs typeface="Arial" pitchFamily="34" charset="0"/>
              </a:defRPr>
            </a:lvl8pPr>
            <a:lvl9pPr eaLnBrk="0" fontAlgn="base" hangingPunct="0">
              <a:spcBef>
                <a:spcPct val="0"/>
              </a:spcBef>
              <a:spcAft>
                <a:spcPct val="0"/>
              </a:spcAft>
              <a:defRPr sz="2400">
                <a:solidFill>
                  <a:schemeClr val="tx1"/>
                </a:solidFill>
                <a:latin typeface="Arial" pitchFamily="34" charset="0"/>
                <a:cs typeface="Arial" pitchFamily="34" charset="0"/>
              </a:defRPr>
            </a:lvl9pPr>
          </a:lstStyle>
          <a:p>
            <a:pPr eaLnBrk="1" hangingPunct="1"/>
            <a:r>
              <a:rPr lang="zh-CN" altLang="en-US" sz="1300" b="1" dirty="0">
                <a:solidFill>
                  <a:schemeClr val="hlink"/>
                </a:solidFill>
              </a:rPr>
              <a:t>训导包</a:t>
            </a:r>
            <a:r>
              <a:rPr lang="en-US" altLang="en-US" sz="1300" b="1" dirty="0" smtClean="0">
                <a:solidFill>
                  <a:schemeClr val="bg2"/>
                </a:solidFill>
              </a:rPr>
              <a:t>:</a:t>
            </a:r>
            <a:endParaRPr lang="en-US" altLang="en-US" sz="1300" b="1" dirty="0">
              <a:solidFill>
                <a:schemeClr val="bg2"/>
              </a:solidFill>
            </a:endParaRPr>
          </a:p>
          <a:p>
            <a:pPr eaLnBrk="1" hangingPunct="1">
              <a:buFontTx/>
              <a:buChar char="•"/>
            </a:pPr>
            <a:r>
              <a:rPr lang="zh-CN" altLang="en-US" sz="1100" dirty="0"/>
              <a:t>将复评校验的总结发送给所有参与人，包括最终结论</a:t>
            </a:r>
            <a:endParaRPr lang="en-US" altLang="en-US" sz="1100" dirty="0"/>
          </a:p>
        </p:txBody>
      </p:sp>
      <p:pic>
        <p:nvPicPr>
          <p:cNvPr id="93220" name="Picture 36"/>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16463" y="3573463"/>
            <a:ext cx="1000125" cy="1368425"/>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pic>
        <p:nvPicPr>
          <p:cNvPr id="93221" name="Picture 37" descr="Intraday_arrow1"/>
          <p:cNvPicPr>
            <a:picLocks noChangeAspect="1" noChangeArrowheads="1"/>
          </p:cNvPicPr>
          <p:nvPr/>
        </p:nvPicPr>
        <p:blipFill>
          <a:blip r:embed="rId7">
            <a:extLst>
              <a:ext uri="{28A0092B-C50C-407E-A947-70E740481C1C}">
                <a14:useLocalDpi xmlns:a14="http://schemas.microsoft.com/office/drawing/2010/main" val="0"/>
              </a:ext>
            </a:extLst>
          </a:blip>
          <a:srcRect t="-10417" r="33394" b="6581"/>
          <a:stretch>
            <a:fillRect/>
          </a:stretch>
        </p:blipFill>
        <p:spPr bwMode="auto">
          <a:xfrm>
            <a:off x="5940425" y="4149725"/>
            <a:ext cx="1066800" cy="225425"/>
          </a:xfrm>
          <a:prstGeom prst="rect">
            <a:avLst/>
          </a:prstGeom>
          <a:noFill/>
          <a:extLst>
            <a:ext uri="{909E8E84-426E-40DD-AFC4-6F175D3DCCD1}">
              <a14:hiddenFill xmlns:a14="http://schemas.microsoft.com/office/drawing/2010/main">
                <a:solidFill>
                  <a:srgbClr val="FFFFFF"/>
                </a:solidFill>
              </a14:hiddenFill>
            </a:ext>
          </a:extLst>
        </p:spPr>
      </p:pic>
      <p:grpSp>
        <p:nvGrpSpPr>
          <p:cNvPr id="93222" name="Group 38"/>
          <p:cNvGrpSpPr>
            <a:grpSpLocks/>
          </p:cNvGrpSpPr>
          <p:nvPr/>
        </p:nvGrpSpPr>
        <p:grpSpPr bwMode="auto">
          <a:xfrm>
            <a:off x="250825" y="4149725"/>
            <a:ext cx="1463675" cy="914400"/>
            <a:chOff x="3884" y="2258"/>
            <a:chExt cx="1233" cy="649"/>
          </a:xfrm>
        </p:grpSpPr>
        <p:sp>
          <p:nvSpPr>
            <p:cNvPr id="93223" name="AutoShape 39"/>
            <p:cNvSpPr>
              <a:spLocks noChangeArrowheads="1"/>
            </p:cNvSpPr>
            <p:nvPr/>
          </p:nvSpPr>
          <p:spPr bwMode="auto">
            <a:xfrm>
              <a:off x="3884" y="2258"/>
              <a:ext cx="1233" cy="649"/>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24" name="Picture 40"/>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42" y="2305"/>
              <a:ext cx="1122" cy="553"/>
            </a:xfrm>
            <a:prstGeom prst="rect">
              <a:avLst/>
            </a:prstGeom>
            <a:noFill/>
            <a:extLst>
              <a:ext uri="{909E8E84-426E-40DD-AFC4-6F175D3DCCD1}">
                <a14:hiddenFill xmlns:a14="http://schemas.microsoft.com/office/drawing/2010/main">
                  <a:solidFill>
                    <a:srgbClr val="FFFFFF"/>
                  </a:solidFill>
                </a14:hiddenFill>
              </a:ext>
            </a:extLst>
          </p:spPr>
        </p:pic>
      </p:grpSp>
      <p:sp>
        <p:nvSpPr>
          <p:cNvPr id="93225" name="AutoShape 41"/>
          <p:cNvSpPr>
            <a:spLocks noChangeArrowheads="1"/>
          </p:cNvSpPr>
          <p:nvPr/>
        </p:nvSpPr>
        <p:spPr bwMode="auto">
          <a:xfrm>
            <a:off x="323850" y="4797425"/>
            <a:ext cx="1368425" cy="927100"/>
          </a:xfrm>
          <a:prstGeom prst="roundRect">
            <a:avLst>
              <a:gd name="adj" fmla="val 16667"/>
            </a:avLst>
          </a:prstGeom>
          <a:solidFill>
            <a:srgbClr val="B2B2B2"/>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26" name="Picture 4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5288" y="4868863"/>
            <a:ext cx="1225550" cy="77470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93227" name="Rectangle 43"/>
          <p:cNvSpPr>
            <a:spLocks noChangeArrowheads="1"/>
          </p:cNvSpPr>
          <p:nvPr/>
        </p:nvSpPr>
        <p:spPr bwMode="auto">
          <a:xfrm>
            <a:off x="0" y="1095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93228" name="Object 44"/>
          <p:cNvGraphicFramePr>
            <a:graphicFrameLocks noChangeAspect="1"/>
          </p:cNvGraphicFramePr>
          <p:nvPr/>
        </p:nvGraphicFramePr>
        <p:xfrm>
          <a:off x="3635375" y="692150"/>
          <a:ext cx="2160588" cy="1463675"/>
        </p:xfrm>
        <a:graphic>
          <a:graphicData uri="http://schemas.openxmlformats.org/presentationml/2006/ole">
            <mc:AlternateContent xmlns:mc="http://schemas.openxmlformats.org/markup-compatibility/2006">
              <mc:Choice xmlns:v="urn:schemas-microsoft-com:vml" Requires="v">
                <p:oleObj spid="_x0000_s2061" name="Picture" r:id="rId19" imgW="8133840" imgH="5512680" progId="StaticEnhancedMetafile">
                  <p:embed/>
                </p:oleObj>
              </mc:Choice>
              <mc:Fallback>
                <p:oleObj name="Picture" r:id="rId19" imgW="8133840" imgH="5512680" progId="StaticEnhancedMetafile">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5375" y="692150"/>
                        <a:ext cx="2160588" cy="146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29" name="Rectangle 45"/>
          <p:cNvSpPr>
            <a:spLocks noChangeArrowheads="1"/>
          </p:cNvSpPr>
          <p:nvPr/>
        </p:nvSpPr>
        <p:spPr bwMode="auto">
          <a:xfrm>
            <a:off x="0" y="2119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93230" name="Picture 4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12088" y="549275"/>
            <a:ext cx="863600" cy="1079500"/>
          </a:xfrm>
          <a:prstGeom prst="rect">
            <a:avLst/>
          </a:prstGeom>
          <a:noFill/>
          <a:ln w="9525">
            <a:solidFill>
              <a:srgbClr val="969696"/>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105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body" idx="4294967295"/>
          </p:nvPr>
        </p:nvSpPr>
        <p:spPr>
          <a:xfrm>
            <a:off x="155575" y="1274763"/>
            <a:ext cx="8229600" cy="5218112"/>
          </a:xfrm>
        </p:spPr>
        <p:txBody>
          <a:bodyPr/>
          <a:lstStyle/>
          <a:p>
            <a:pPr eaLnBrk="1" hangingPunct="1"/>
            <a:r>
              <a:rPr lang="zh-CN" altLang="en-US" sz="1600" b="1" dirty="0" smtClean="0">
                <a:ea typeface="宋体" pitchFamily="2" charset="-122"/>
              </a:rPr>
              <a:t>总监</a:t>
            </a:r>
            <a:r>
              <a:rPr lang="en-US" altLang="zh-CN" sz="1600" b="1" dirty="0" smtClean="0">
                <a:ea typeface="宋体" pitchFamily="2" charset="-122"/>
              </a:rPr>
              <a:t>——</a:t>
            </a:r>
            <a:r>
              <a:rPr lang="zh-CN" altLang="en-US" sz="1600" b="1" dirty="0" smtClean="0">
                <a:ea typeface="宋体" pitchFamily="2" charset="-122"/>
              </a:rPr>
              <a:t>直观的图表显示</a:t>
            </a:r>
            <a:endParaRPr lang="en-US" altLang="zh-CN" sz="1600" b="1" dirty="0" smtClean="0">
              <a:ea typeface="宋体" pitchFamily="2" charset="-122"/>
            </a:endParaRPr>
          </a:p>
          <a:p>
            <a:pPr lvl="1" eaLnBrk="1" hangingPunct="1"/>
            <a:r>
              <a:rPr lang="zh-CN" altLang="en-US" sz="1400" dirty="0" smtClean="0">
                <a:ea typeface="宋体" pitchFamily="2" charset="-122"/>
              </a:rPr>
              <a:t>各项通话</a:t>
            </a:r>
            <a:r>
              <a:rPr lang="en-US" altLang="zh-CN" sz="1400" dirty="0" smtClean="0">
                <a:ea typeface="宋体" pitchFamily="2" charset="-122"/>
              </a:rPr>
              <a:t>KPI</a:t>
            </a:r>
          </a:p>
          <a:p>
            <a:pPr lvl="1" eaLnBrk="1" hangingPunct="1"/>
            <a:r>
              <a:rPr lang="zh-CN" altLang="en-US" sz="1400" dirty="0" smtClean="0">
                <a:ea typeface="宋体" pitchFamily="2" charset="-122"/>
              </a:rPr>
              <a:t>可根据业务目标制定</a:t>
            </a:r>
            <a:r>
              <a:rPr lang="en-US" altLang="zh-CN" sz="1400" dirty="0" smtClean="0">
                <a:ea typeface="宋体" pitchFamily="2" charset="-122"/>
              </a:rPr>
              <a:t>KPI</a:t>
            </a:r>
            <a:r>
              <a:rPr lang="zh-CN" altLang="en-US" sz="1400" dirty="0" smtClean="0">
                <a:ea typeface="宋体" pitchFamily="2" charset="-122"/>
              </a:rPr>
              <a:t>指标并显示，如客户</a:t>
            </a:r>
            <a:endParaRPr lang="en-US" altLang="zh-CN" sz="1400" dirty="0" smtClean="0">
              <a:ea typeface="宋体" pitchFamily="2" charset="-122"/>
            </a:endParaRPr>
          </a:p>
          <a:p>
            <a:pPr lvl="1" eaLnBrk="1" hangingPunct="1">
              <a:buFont typeface="Wingdings" pitchFamily="2" charset="2"/>
              <a:buNone/>
            </a:pPr>
            <a:r>
              <a:rPr lang="zh-CN" altLang="en-US" sz="1400" dirty="0" smtClean="0">
                <a:ea typeface="宋体" pitchFamily="2" charset="-122"/>
              </a:rPr>
              <a:t>流失率趋势、</a:t>
            </a:r>
            <a:r>
              <a:rPr lang="en-US" altLang="zh-CN" sz="1400" dirty="0" smtClean="0">
                <a:ea typeface="宋体" pitchFamily="2" charset="-122"/>
              </a:rPr>
              <a:t>FCR</a:t>
            </a:r>
            <a:r>
              <a:rPr lang="zh-CN" altLang="en-US" sz="1400" dirty="0" smtClean="0">
                <a:ea typeface="宋体" pitchFamily="2" charset="-122"/>
              </a:rPr>
              <a:t>等</a:t>
            </a:r>
            <a:endParaRPr lang="en-US" altLang="zh-CN" sz="1400" dirty="0" smtClean="0">
              <a:ea typeface="宋体" pitchFamily="2" charset="-122"/>
            </a:endParaRPr>
          </a:p>
          <a:p>
            <a:pPr lvl="1" eaLnBrk="1" hangingPunct="1"/>
            <a:endParaRPr lang="en-US" altLang="zh-CN" sz="1400" b="1" dirty="0" smtClean="0">
              <a:ea typeface="宋体" pitchFamily="2" charset="-122"/>
            </a:endParaRPr>
          </a:p>
          <a:p>
            <a:pPr eaLnBrk="1" hangingPunct="1"/>
            <a:r>
              <a:rPr lang="en-US" altLang="zh-CN" sz="1600" b="1" dirty="0" smtClean="0">
                <a:ea typeface="宋体" pitchFamily="2" charset="-122"/>
              </a:rPr>
              <a:t>QA</a:t>
            </a:r>
            <a:r>
              <a:rPr lang="zh-CN" altLang="en-US" sz="1600" b="1" dirty="0" smtClean="0">
                <a:ea typeface="宋体" pitchFamily="2" charset="-122"/>
              </a:rPr>
              <a:t>团队</a:t>
            </a:r>
            <a:r>
              <a:rPr lang="en-US" altLang="zh-CN" sz="1600" b="1" dirty="0" smtClean="0">
                <a:ea typeface="宋体" pitchFamily="2" charset="-122"/>
              </a:rPr>
              <a:t>——</a:t>
            </a:r>
            <a:r>
              <a:rPr lang="zh-CN" altLang="en-US" sz="1600" b="1" dirty="0" smtClean="0">
                <a:ea typeface="宋体" pitchFamily="2" charset="-122"/>
              </a:rPr>
              <a:t>更易于使用</a:t>
            </a:r>
          </a:p>
          <a:p>
            <a:pPr lvl="1" eaLnBrk="1" hangingPunct="1"/>
            <a:r>
              <a:rPr lang="en-US" altLang="zh-CN" sz="1400" dirty="0" smtClean="0">
                <a:ea typeface="宋体" pitchFamily="2" charset="-122"/>
              </a:rPr>
              <a:t> </a:t>
            </a:r>
            <a:r>
              <a:rPr lang="zh-CN" altLang="en-US" sz="1400" dirty="0" smtClean="0">
                <a:ea typeface="宋体" pitchFamily="2" charset="-122"/>
              </a:rPr>
              <a:t>在</a:t>
            </a:r>
            <a:r>
              <a:rPr lang="en-US" altLang="zh-CN" sz="1400" dirty="0" smtClean="0">
                <a:ea typeface="宋体" pitchFamily="2" charset="-122"/>
              </a:rPr>
              <a:t>My Universe</a:t>
            </a:r>
            <a:r>
              <a:rPr lang="zh-CN" altLang="en-US" sz="1400" dirty="0" smtClean="0">
                <a:ea typeface="宋体" pitchFamily="2" charset="-122"/>
              </a:rPr>
              <a:t>门户上显示评估指标和状况</a:t>
            </a:r>
          </a:p>
          <a:p>
            <a:pPr lvl="1" eaLnBrk="1" hangingPunct="1"/>
            <a:r>
              <a:rPr lang="en-US" altLang="zh-CN" sz="1400" dirty="0" smtClean="0">
                <a:ea typeface="宋体" pitchFamily="2" charset="-122"/>
              </a:rPr>
              <a:t> </a:t>
            </a:r>
            <a:r>
              <a:rPr lang="zh-CN" altLang="en-US" sz="1400" dirty="0" smtClean="0">
                <a:ea typeface="宋体" pitchFamily="2" charset="-122"/>
              </a:rPr>
              <a:t>查看昨日的重要活动</a:t>
            </a:r>
          </a:p>
          <a:p>
            <a:pPr lvl="1" eaLnBrk="1" hangingPunct="1"/>
            <a:r>
              <a:rPr lang="zh-CN" altLang="en-US" sz="1400" dirty="0" smtClean="0">
                <a:ea typeface="宋体" pitchFamily="2" charset="-122"/>
              </a:rPr>
              <a:t> 跟踪培训进展</a:t>
            </a:r>
          </a:p>
          <a:p>
            <a:pPr eaLnBrk="1" hangingPunct="1"/>
            <a:endParaRPr lang="en-US" altLang="zh-CN" sz="1200" dirty="0" smtClean="0">
              <a:ea typeface="宋体" pitchFamily="2" charset="-122"/>
            </a:endParaRPr>
          </a:p>
          <a:p>
            <a:pPr eaLnBrk="1" hangingPunct="1"/>
            <a:r>
              <a:rPr lang="zh-CN" altLang="en-US" sz="1600" b="1" dirty="0" smtClean="0">
                <a:ea typeface="宋体" pitchFamily="2" charset="-122"/>
              </a:rPr>
              <a:t>班长主管</a:t>
            </a:r>
            <a:r>
              <a:rPr lang="en-US" altLang="zh-CN" sz="1600" b="1" dirty="0" smtClean="0">
                <a:ea typeface="宋体" pitchFamily="2" charset="-122"/>
              </a:rPr>
              <a:t>——</a:t>
            </a:r>
            <a:r>
              <a:rPr lang="zh-CN" altLang="en-US" sz="1600" b="1" dirty="0" smtClean="0">
                <a:ea typeface="宋体" pitchFamily="2" charset="-122"/>
              </a:rPr>
              <a:t>管理更有效</a:t>
            </a:r>
            <a:endParaRPr lang="en-US" altLang="zh-CN" sz="1600" b="1" dirty="0" smtClean="0">
              <a:ea typeface="宋体" pitchFamily="2" charset="-122"/>
            </a:endParaRPr>
          </a:p>
          <a:p>
            <a:pPr lvl="1" eaLnBrk="1" hangingPunct="1"/>
            <a:r>
              <a:rPr lang="en-US" altLang="zh-CN" sz="1400" dirty="0" smtClean="0">
                <a:ea typeface="宋体" pitchFamily="2" charset="-122"/>
              </a:rPr>
              <a:t>My Universe——</a:t>
            </a:r>
            <a:r>
              <a:rPr lang="zh-CN" altLang="en-US" sz="1400" dirty="0" smtClean="0">
                <a:ea typeface="宋体" pitchFamily="2" charset="-122"/>
              </a:rPr>
              <a:t>训导活动一目了然</a:t>
            </a:r>
          </a:p>
          <a:p>
            <a:pPr lvl="1" eaLnBrk="1" hangingPunct="1"/>
            <a:r>
              <a:rPr lang="zh-CN" altLang="en-US" sz="1400" dirty="0" smtClean="0">
                <a:ea typeface="宋体" pitchFamily="2" charset="-122"/>
              </a:rPr>
              <a:t>直接向客服代表桌面提供指导的工具</a:t>
            </a:r>
          </a:p>
          <a:p>
            <a:pPr lvl="1" eaLnBrk="1" hangingPunct="1"/>
            <a:r>
              <a:rPr lang="zh-CN" altLang="en-US" sz="1400" dirty="0" smtClean="0">
                <a:ea typeface="宋体" pitchFamily="2" charset="-122"/>
              </a:rPr>
              <a:t>自动订阅报表</a:t>
            </a:r>
          </a:p>
          <a:p>
            <a:pPr lvl="1" eaLnBrk="1" hangingPunct="1"/>
            <a:endParaRPr lang="en-US" altLang="zh-CN" sz="1600" dirty="0" smtClean="0">
              <a:ea typeface="宋体" pitchFamily="2" charset="-122"/>
            </a:endParaRPr>
          </a:p>
          <a:p>
            <a:pPr eaLnBrk="1" hangingPunct="1"/>
            <a:r>
              <a:rPr lang="zh-CN" altLang="en-US" sz="1600" b="1" dirty="0" smtClean="0">
                <a:ea typeface="宋体" pitchFamily="2" charset="-122"/>
              </a:rPr>
              <a:t>座席</a:t>
            </a:r>
            <a:r>
              <a:rPr lang="en-US" altLang="zh-CN" sz="1600" b="1" dirty="0" smtClean="0">
                <a:ea typeface="宋体" pitchFamily="2" charset="-122"/>
              </a:rPr>
              <a:t>——</a:t>
            </a:r>
            <a:r>
              <a:rPr lang="zh-CN" altLang="en-US" sz="1600" b="1" dirty="0" smtClean="0">
                <a:ea typeface="宋体" pitchFamily="2" charset="-122"/>
              </a:rPr>
              <a:t>功能更强大</a:t>
            </a:r>
          </a:p>
          <a:p>
            <a:pPr lvl="1" eaLnBrk="1" hangingPunct="1"/>
            <a:r>
              <a:rPr lang="zh-CN" altLang="en-US" sz="1400" dirty="0" smtClean="0">
                <a:ea typeface="宋体" pitchFamily="2" charset="-122"/>
              </a:rPr>
              <a:t>图表显示个人与平均的评估对比</a:t>
            </a:r>
          </a:p>
          <a:p>
            <a:pPr lvl="1" eaLnBrk="1" hangingPunct="1"/>
            <a:r>
              <a:rPr lang="zh-CN" altLang="en-US" sz="1400" dirty="0" smtClean="0">
                <a:ea typeface="宋体" pitchFamily="2" charset="-122"/>
              </a:rPr>
              <a:t>非常具有针对性的指导</a:t>
            </a:r>
          </a:p>
        </p:txBody>
      </p:sp>
      <p:sp>
        <p:nvSpPr>
          <p:cNvPr id="14" name="Rounded Rectangle 13"/>
          <p:cNvSpPr/>
          <p:nvPr/>
        </p:nvSpPr>
        <p:spPr>
          <a:xfrm>
            <a:off x="6326188" y="4976813"/>
            <a:ext cx="2486025" cy="1524000"/>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8" name="Rounded Rectangle 7"/>
          <p:cNvSpPr/>
          <p:nvPr/>
        </p:nvSpPr>
        <p:spPr>
          <a:xfrm>
            <a:off x="4037013" y="3240088"/>
            <a:ext cx="2589212" cy="1566862"/>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7" name="Rounded Rectangle 6"/>
          <p:cNvSpPr/>
          <p:nvPr/>
        </p:nvSpPr>
        <p:spPr>
          <a:xfrm>
            <a:off x="6615113" y="3251200"/>
            <a:ext cx="2505075" cy="1535113"/>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46086" name="Rectangle 3"/>
          <p:cNvSpPr>
            <a:spLocks noGrp="1" noChangeArrowheads="1"/>
          </p:cNvSpPr>
          <p:nvPr>
            <p:ph type="title" idx="4294967295"/>
          </p:nvPr>
        </p:nvSpPr>
        <p:spPr>
          <a:xfrm>
            <a:off x="192087" y="188640"/>
            <a:ext cx="8951913" cy="377155"/>
          </a:xfrm>
        </p:spPr>
        <p:txBody>
          <a:bodyPr/>
          <a:lstStyle/>
          <a:p>
            <a:pPr eaLnBrk="1" hangingPunct="1"/>
            <a:r>
              <a:rPr lang="zh-CN" altLang="en-US" dirty="0" smtClean="0">
                <a:ea typeface="宋体" pitchFamily="2" charset="-122"/>
              </a:rPr>
              <a:t>我的门户</a:t>
            </a:r>
            <a:r>
              <a:rPr lang="en-US" altLang="zh-CN" dirty="0" smtClean="0">
                <a:ea typeface="宋体" pitchFamily="2" charset="-122"/>
              </a:rPr>
              <a:t>——</a:t>
            </a:r>
            <a:r>
              <a:rPr lang="zh-CN" altLang="en-US" dirty="0" smtClean="0">
                <a:ea typeface="宋体" pitchFamily="2" charset="-122"/>
              </a:rPr>
              <a:t>随时随地提供可访问的信息</a:t>
            </a:r>
            <a:endParaRPr lang="en-US" altLang="zh-CN" dirty="0" smtClean="0">
              <a:ea typeface="宋体" pitchFamily="2" charset="-122"/>
            </a:endParaRPr>
          </a:p>
        </p:txBody>
      </p:sp>
      <p:sp>
        <p:nvSpPr>
          <p:cNvPr id="9" name="Rounded Rectangle 8"/>
          <p:cNvSpPr/>
          <p:nvPr/>
        </p:nvSpPr>
        <p:spPr>
          <a:xfrm>
            <a:off x="4202113" y="4965700"/>
            <a:ext cx="1890712" cy="1524000"/>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pic>
        <p:nvPicPr>
          <p:cNvPr id="4608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5021263"/>
            <a:ext cx="15017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538" y="5067300"/>
            <a:ext cx="22352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663" y="3357563"/>
            <a:ext cx="2255837"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9888" y="3298825"/>
            <a:ext cx="2309812"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ounded Rectangle 19"/>
          <p:cNvSpPr/>
          <p:nvPr/>
        </p:nvSpPr>
        <p:spPr>
          <a:xfrm>
            <a:off x="4618038" y="1314450"/>
            <a:ext cx="4252912" cy="1841500"/>
          </a:xfrm>
          <a:prstGeom prst="roundRect">
            <a:avLst/>
          </a:prstGeom>
          <a:solidFill>
            <a:schemeClr val="bg1">
              <a:lumMod val="8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pic>
        <p:nvPicPr>
          <p:cNvPr id="46093"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5988" y="1428750"/>
            <a:ext cx="40322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031814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zh-CN" altLang="en-US" smtClean="0">
                <a:ea typeface="宋体" pitchFamily="2" charset="-122"/>
              </a:rPr>
              <a:t>座席门户视图</a:t>
            </a:r>
          </a:p>
        </p:txBody>
      </p:sp>
      <p:sp>
        <p:nvSpPr>
          <p:cNvPr id="47107" name="Slide Number Placeholder 3"/>
          <p:cNvSpPr>
            <a:spLocks noGrp="1"/>
          </p:cNvSpPr>
          <p:nvPr>
            <p:ph type="sldNum" sz="quarter" idx="4294967295"/>
          </p:nvPr>
        </p:nvSpPr>
        <p:spPr>
          <a:xfrm>
            <a:off x="844550" y="6453188"/>
            <a:ext cx="1905000" cy="3603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650F4CA-BBB8-47B9-83DD-D03A54F1EE82}" type="slidenum">
              <a:rPr lang="he-IL" altLang="zh-CN">
                <a:solidFill>
                  <a:srgbClr val="292929"/>
                </a:solidFill>
              </a:rPr>
              <a:pPr eaLnBrk="1" hangingPunct="1"/>
              <a:t>12</a:t>
            </a:fld>
            <a:endParaRPr lang="en-US" altLang="zh-CN">
              <a:solidFill>
                <a:srgbClr val="292929"/>
              </a:solidFill>
            </a:endParaRPr>
          </a:p>
        </p:txBody>
      </p:sp>
      <p:pic>
        <p:nvPicPr>
          <p:cNvPr id="471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1338263"/>
            <a:ext cx="847407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353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618" name="Picture 2"/>
          <p:cNvPicPr>
            <a:picLocks noChangeAspect="1" noChangeArrowheads="1"/>
          </p:cNvPicPr>
          <p:nvPr/>
        </p:nvPicPr>
        <p:blipFill>
          <a:blip r:embed="rId3">
            <a:clrChange>
              <a:clrFrom>
                <a:srgbClr val="FFFFFF"/>
              </a:clrFrom>
              <a:clrTo>
                <a:srgbClr val="FFFFFF">
                  <a:alpha val="0"/>
                </a:srgbClr>
              </a:clrTo>
            </a:clrChange>
            <a:lum bright="30000" contrast="-42000"/>
            <a:extLst>
              <a:ext uri="{28A0092B-C50C-407E-A947-70E740481C1C}">
                <a14:useLocalDpi xmlns:a14="http://schemas.microsoft.com/office/drawing/2010/main" val="0"/>
              </a:ext>
            </a:extLst>
          </a:blip>
          <a:srcRect/>
          <a:stretch>
            <a:fillRect/>
          </a:stretch>
        </p:blipFill>
        <p:spPr bwMode="auto">
          <a:xfrm rot="-633329">
            <a:off x="1555750" y="4230688"/>
            <a:ext cx="6535738"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1" name="Rectangle 3"/>
          <p:cNvSpPr>
            <a:spLocks noGrp="1" noChangeArrowheads="1"/>
          </p:cNvSpPr>
          <p:nvPr>
            <p:ph type="title"/>
          </p:nvPr>
        </p:nvSpPr>
        <p:spPr>
          <a:xfrm>
            <a:off x="119063" y="65088"/>
            <a:ext cx="8229600" cy="484187"/>
          </a:xfrm>
          <a:noFill/>
        </p:spPr>
        <p:txBody>
          <a:bodyPr/>
          <a:lstStyle/>
          <a:p>
            <a:pPr eaLnBrk="1" hangingPunct="1"/>
            <a:r>
              <a:rPr lang="en-US" altLang="zh-CN" dirty="0" smtClean="0">
                <a:ea typeface="宋体" pitchFamily="2" charset="-122"/>
              </a:rPr>
              <a:t>NICE </a:t>
            </a:r>
            <a:r>
              <a:rPr lang="zh-CN" altLang="en-US" dirty="0" smtClean="0">
                <a:ea typeface="宋体" pitchFamily="2" charset="-122"/>
              </a:rPr>
              <a:t>如何实现对业务的提升</a:t>
            </a:r>
            <a:r>
              <a:rPr lang="en-US" altLang="zh-CN" dirty="0" smtClean="0">
                <a:ea typeface="宋体" pitchFamily="2" charset="-122"/>
              </a:rPr>
              <a:t>——</a:t>
            </a:r>
            <a:r>
              <a:rPr lang="zh-CN" altLang="en-US" dirty="0" smtClean="0">
                <a:ea typeface="宋体" pitchFamily="2" charset="-122"/>
              </a:rPr>
              <a:t>第三阶段</a:t>
            </a:r>
          </a:p>
        </p:txBody>
      </p:sp>
      <p:sp>
        <p:nvSpPr>
          <p:cNvPr id="623620" name="AutoShape 4"/>
          <p:cNvSpPr>
            <a:spLocks noChangeArrowheads="1"/>
          </p:cNvSpPr>
          <p:nvPr/>
        </p:nvSpPr>
        <p:spPr bwMode="auto">
          <a:xfrm>
            <a:off x="3714750" y="2071688"/>
            <a:ext cx="1785938" cy="2571750"/>
          </a:xfrm>
          <a:prstGeom prst="roundRect">
            <a:avLst>
              <a:gd name="adj" fmla="val 8245"/>
            </a:avLst>
          </a:prstGeom>
          <a:noFill/>
          <a:ln w="38100">
            <a:solidFill>
              <a:srgbClr val="A622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2" name="Group 5"/>
          <p:cNvGrpSpPr>
            <a:grpSpLocks/>
          </p:cNvGrpSpPr>
          <p:nvPr/>
        </p:nvGrpSpPr>
        <p:grpSpPr bwMode="auto">
          <a:xfrm>
            <a:off x="284163" y="3948113"/>
            <a:ext cx="1498600" cy="2435225"/>
            <a:chOff x="255" y="2369"/>
            <a:chExt cx="944" cy="1534"/>
          </a:xfrm>
        </p:grpSpPr>
        <p:sp>
          <p:nvSpPr>
            <p:cNvPr id="48160" name="Text Box 6"/>
            <p:cNvSpPr txBox="1">
              <a:spLocks noChangeArrowheads="1"/>
            </p:cNvSpPr>
            <p:nvPr/>
          </p:nvSpPr>
          <p:spPr bwMode="auto">
            <a:xfrm>
              <a:off x="274" y="3356"/>
              <a:ext cx="880"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可靠的录音系统</a:t>
              </a:r>
              <a:br>
                <a:rPr lang="zh-CN" altLang="en-US" sz="1600" b="1"/>
              </a:br>
              <a:r>
                <a:rPr lang="en-US" altLang="zh-CN" sz="1200"/>
                <a:t>(</a:t>
              </a:r>
              <a:r>
                <a:rPr lang="zh-CN" altLang="en-US" sz="1200"/>
                <a:t>避免风险，解决争端</a:t>
              </a:r>
              <a:r>
                <a:rPr lang="en-US" altLang="zh-CN" sz="1200"/>
                <a:t>)</a:t>
              </a:r>
            </a:p>
          </p:txBody>
        </p:sp>
        <p:grpSp>
          <p:nvGrpSpPr>
            <p:cNvPr id="48161" name="Group 7"/>
            <p:cNvGrpSpPr>
              <a:grpSpLocks/>
            </p:cNvGrpSpPr>
            <p:nvPr/>
          </p:nvGrpSpPr>
          <p:grpSpPr bwMode="auto">
            <a:xfrm>
              <a:off x="255" y="2369"/>
              <a:ext cx="944" cy="974"/>
              <a:chOff x="255" y="2369"/>
              <a:chExt cx="944" cy="974"/>
            </a:xfrm>
          </p:grpSpPr>
          <p:pic>
            <p:nvPicPr>
              <p:cNvPr id="48162" name="Picture 8" descr="200022158-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 y="2369"/>
                <a:ext cx="944"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3" name="Rectangle 9"/>
              <p:cNvSpPr>
                <a:spLocks noChangeArrowheads="1"/>
              </p:cNvSpPr>
              <p:nvPr/>
            </p:nvSpPr>
            <p:spPr bwMode="auto">
              <a:xfrm>
                <a:off x="267" y="2380"/>
                <a:ext cx="921" cy="95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4" name="Group 10"/>
          <p:cNvGrpSpPr>
            <a:grpSpLocks/>
          </p:cNvGrpSpPr>
          <p:nvPr/>
        </p:nvGrpSpPr>
        <p:grpSpPr bwMode="auto">
          <a:xfrm>
            <a:off x="1981200" y="2805113"/>
            <a:ext cx="1698625" cy="2517775"/>
            <a:chOff x="1324" y="1649"/>
            <a:chExt cx="1070" cy="1586"/>
          </a:xfrm>
        </p:grpSpPr>
        <p:sp>
          <p:nvSpPr>
            <p:cNvPr id="48156" name="Text Box 11"/>
            <p:cNvSpPr txBox="1">
              <a:spLocks noChangeArrowheads="1"/>
            </p:cNvSpPr>
            <p:nvPr/>
          </p:nvSpPr>
          <p:spPr bwMode="auto">
            <a:xfrm>
              <a:off x="1324" y="2750"/>
              <a:ext cx="107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0000"/>
                </a:lnSpc>
                <a:spcBef>
                  <a:spcPct val="50000"/>
                </a:spcBef>
              </a:pPr>
              <a:r>
                <a:rPr lang="zh-CN" altLang="en-US" sz="1600" b="1"/>
                <a:t>质量管理</a:t>
              </a:r>
            </a:p>
            <a:p>
              <a:pPr algn="ctr" eaLnBrk="1" hangingPunct="1">
                <a:lnSpc>
                  <a:spcPct val="80000"/>
                </a:lnSpc>
                <a:spcBef>
                  <a:spcPct val="50000"/>
                </a:spcBef>
              </a:pPr>
              <a:r>
                <a:rPr lang="en-US" altLang="zh-CN" sz="1200"/>
                <a:t>(</a:t>
              </a:r>
              <a:r>
                <a:rPr lang="zh-CN" altLang="en-US" sz="1200"/>
                <a:t>提升座席服务质量</a:t>
              </a:r>
              <a:endParaRPr lang="en-US" altLang="zh-CN" sz="1200"/>
            </a:p>
            <a:p>
              <a:pPr algn="ctr" eaLnBrk="1" hangingPunct="1">
                <a:lnSpc>
                  <a:spcPct val="80000"/>
                </a:lnSpc>
                <a:spcBef>
                  <a:spcPct val="50000"/>
                </a:spcBef>
              </a:pPr>
              <a:r>
                <a:rPr lang="zh-CN" altLang="en-US" sz="1200"/>
                <a:t>与客户满意度</a:t>
              </a:r>
              <a:r>
                <a:rPr lang="en-US" altLang="zh-CN" sz="1200"/>
                <a:t>)</a:t>
              </a:r>
            </a:p>
          </p:txBody>
        </p:sp>
        <p:grpSp>
          <p:nvGrpSpPr>
            <p:cNvPr id="48157" name="Group 12"/>
            <p:cNvGrpSpPr>
              <a:grpSpLocks/>
            </p:cNvGrpSpPr>
            <p:nvPr/>
          </p:nvGrpSpPr>
          <p:grpSpPr bwMode="auto">
            <a:xfrm>
              <a:off x="1355" y="1649"/>
              <a:ext cx="942" cy="1087"/>
              <a:chOff x="1355" y="1649"/>
              <a:chExt cx="942" cy="1087"/>
            </a:xfrm>
          </p:grpSpPr>
          <p:pic>
            <p:nvPicPr>
              <p:cNvPr id="48158" name="Picture 13" descr="200135684-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5" y="1649"/>
                <a:ext cx="942"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9" name="Rectangle 14"/>
              <p:cNvSpPr>
                <a:spLocks noChangeArrowheads="1"/>
              </p:cNvSpPr>
              <p:nvPr/>
            </p:nvSpPr>
            <p:spPr bwMode="auto">
              <a:xfrm>
                <a:off x="1373" y="1663"/>
                <a:ext cx="909" cy="1059"/>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6" name="Group 15"/>
          <p:cNvGrpSpPr>
            <a:grpSpLocks/>
          </p:cNvGrpSpPr>
          <p:nvPr/>
        </p:nvGrpSpPr>
        <p:grpSpPr bwMode="auto">
          <a:xfrm>
            <a:off x="3603625" y="2132013"/>
            <a:ext cx="1981200" cy="2540000"/>
            <a:chOff x="2346" y="1225"/>
            <a:chExt cx="1248" cy="1600"/>
          </a:xfrm>
        </p:grpSpPr>
        <p:sp>
          <p:nvSpPr>
            <p:cNvPr id="48152" name="Text Box 16"/>
            <p:cNvSpPr txBox="1">
              <a:spLocks noChangeArrowheads="1"/>
            </p:cNvSpPr>
            <p:nvPr/>
          </p:nvSpPr>
          <p:spPr bwMode="auto">
            <a:xfrm>
              <a:off x="2346" y="2360"/>
              <a:ext cx="124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精确监控</a:t>
              </a:r>
            </a:p>
            <a:p>
              <a:pPr algn="ctr" eaLnBrk="1" hangingPunct="1">
                <a:lnSpc>
                  <a:spcPct val="90000"/>
                </a:lnSpc>
                <a:spcBef>
                  <a:spcPct val="50000"/>
                </a:spcBef>
              </a:pPr>
              <a:r>
                <a:rPr lang="en-US" altLang="zh-CN" sz="1200"/>
                <a:t>(</a:t>
              </a:r>
              <a:r>
                <a:rPr lang="zh-CN" altLang="en-US" sz="1200"/>
                <a:t>致力于从相关联络活动中洞悉业务真相</a:t>
              </a:r>
              <a:r>
                <a:rPr lang="en-US" altLang="zh-CN" sz="1200"/>
                <a:t>)</a:t>
              </a:r>
            </a:p>
          </p:txBody>
        </p:sp>
        <p:grpSp>
          <p:nvGrpSpPr>
            <p:cNvPr id="48153" name="Group 17"/>
            <p:cNvGrpSpPr>
              <a:grpSpLocks/>
            </p:cNvGrpSpPr>
            <p:nvPr/>
          </p:nvGrpSpPr>
          <p:grpSpPr bwMode="auto">
            <a:xfrm>
              <a:off x="2474" y="1225"/>
              <a:ext cx="986" cy="1105"/>
              <a:chOff x="2474" y="1225"/>
              <a:chExt cx="986" cy="1105"/>
            </a:xfrm>
          </p:grpSpPr>
          <p:pic>
            <p:nvPicPr>
              <p:cNvPr id="48154" name="Picture 18" descr="200029146-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 y="1225"/>
                <a:ext cx="986"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5" name="Rectangle 19"/>
              <p:cNvSpPr>
                <a:spLocks noChangeArrowheads="1"/>
              </p:cNvSpPr>
              <p:nvPr/>
            </p:nvSpPr>
            <p:spPr bwMode="auto">
              <a:xfrm>
                <a:off x="2486" y="1240"/>
                <a:ext cx="960" cy="108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8" name="Group 20"/>
          <p:cNvGrpSpPr>
            <a:grpSpLocks/>
          </p:cNvGrpSpPr>
          <p:nvPr/>
        </p:nvGrpSpPr>
        <p:grpSpPr bwMode="auto">
          <a:xfrm>
            <a:off x="5451475" y="1360488"/>
            <a:ext cx="1905000" cy="2536825"/>
            <a:chOff x="3510" y="739"/>
            <a:chExt cx="1200" cy="1598"/>
          </a:xfrm>
        </p:grpSpPr>
        <p:sp>
          <p:nvSpPr>
            <p:cNvPr id="48148" name="Text Box 21"/>
            <p:cNvSpPr txBox="1">
              <a:spLocks noChangeArrowheads="1"/>
            </p:cNvSpPr>
            <p:nvPr/>
          </p:nvSpPr>
          <p:spPr bwMode="auto">
            <a:xfrm>
              <a:off x="3510" y="1872"/>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自适应的互动分析</a:t>
              </a:r>
            </a:p>
            <a:p>
              <a:pPr algn="ctr" eaLnBrk="1" hangingPunct="1">
                <a:lnSpc>
                  <a:spcPct val="90000"/>
                </a:lnSpc>
                <a:spcBef>
                  <a:spcPct val="50000"/>
                </a:spcBef>
              </a:pPr>
              <a:r>
                <a:rPr lang="en-US" altLang="zh-CN" sz="1200"/>
                <a:t>(</a:t>
              </a:r>
              <a:r>
                <a:rPr lang="zh-CN" altLang="en-US" sz="1200"/>
                <a:t>自动研判趋势并揭示根源</a:t>
              </a:r>
              <a:r>
                <a:rPr lang="en-US" altLang="zh-CN" sz="1200"/>
                <a:t>)</a:t>
              </a:r>
              <a:endParaRPr lang="en-US" altLang="zh-CN" sz="900"/>
            </a:p>
          </p:txBody>
        </p:sp>
        <p:grpSp>
          <p:nvGrpSpPr>
            <p:cNvPr id="48149" name="Group 22"/>
            <p:cNvGrpSpPr>
              <a:grpSpLocks/>
            </p:cNvGrpSpPr>
            <p:nvPr/>
          </p:nvGrpSpPr>
          <p:grpSpPr bwMode="auto">
            <a:xfrm>
              <a:off x="3633" y="739"/>
              <a:ext cx="914" cy="1097"/>
              <a:chOff x="3633" y="739"/>
              <a:chExt cx="914" cy="1097"/>
            </a:xfrm>
          </p:grpSpPr>
          <p:pic>
            <p:nvPicPr>
              <p:cNvPr id="48150" name="Picture 23" descr="E00576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3" y="739"/>
                <a:ext cx="914"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1" name="Rectangle 24"/>
              <p:cNvSpPr>
                <a:spLocks noChangeArrowheads="1"/>
              </p:cNvSpPr>
              <p:nvPr/>
            </p:nvSpPr>
            <p:spPr bwMode="auto">
              <a:xfrm>
                <a:off x="3648" y="752"/>
                <a:ext cx="885" cy="1071"/>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10" name="Group 25"/>
          <p:cNvGrpSpPr>
            <a:grpSpLocks/>
          </p:cNvGrpSpPr>
          <p:nvPr/>
        </p:nvGrpSpPr>
        <p:grpSpPr bwMode="auto">
          <a:xfrm>
            <a:off x="7281863" y="827088"/>
            <a:ext cx="1454150" cy="2473325"/>
            <a:chOff x="4663" y="403"/>
            <a:chExt cx="916" cy="1558"/>
          </a:xfrm>
        </p:grpSpPr>
        <p:sp>
          <p:nvSpPr>
            <p:cNvPr id="48138" name="Text Box 26"/>
            <p:cNvSpPr txBox="1">
              <a:spLocks noChangeArrowheads="1"/>
            </p:cNvSpPr>
            <p:nvPr/>
          </p:nvSpPr>
          <p:spPr bwMode="auto">
            <a:xfrm>
              <a:off x="4668" y="977"/>
              <a:ext cx="91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改善业务流程</a:t>
              </a:r>
            </a:p>
            <a:p>
              <a:pPr algn="ctr" eaLnBrk="1" hangingPunct="1">
                <a:lnSpc>
                  <a:spcPct val="90000"/>
                </a:lnSpc>
                <a:spcBef>
                  <a:spcPct val="50000"/>
                </a:spcBef>
              </a:pPr>
              <a:r>
                <a:rPr lang="en-US" altLang="zh-CN" sz="1200"/>
                <a:t>(</a:t>
              </a:r>
              <a:r>
                <a:rPr lang="zh-CN" altLang="en-US" sz="1200"/>
                <a:t>适时</a:t>
              </a:r>
              <a:r>
                <a:rPr lang="en-US" altLang="zh-CN" sz="1200"/>
                <a:t>, </a:t>
              </a:r>
              <a:r>
                <a:rPr lang="zh-CN" altLang="en-US" sz="1200"/>
                <a:t>洞悉</a:t>
              </a:r>
              <a:r>
                <a:rPr lang="en-US" altLang="zh-CN" sz="1200"/>
                <a:t>, </a:t>
              </a:r>
              <a:r>
                <a:rPr lang="zh-CN" altLang="en-US" sz="1200"/>
                <a:t>主动</a:t>
              </a:r>
              <a:r>
                <a:rPr lang="en-US" altLang="zh-CN" sz="1200"/>
                <a:t>)</a:t>
              </a:r>
              <a:endParaRPr lang="en-US" altLang="zh-CN" sz="900"/>
            </a:p>
          </p:txBody>
        </p:sp>
        <p:sp>
          <p:nvSpPr>
            <p:cNvPr id="48139" name="Rectangle 27"/>
            <p:cNvSpPr>
              <a:spLocks noChangeArrowheads="1"/>
            </p:cNvSpPr>
            <p:nvPr/>
          </p:nvSpPr>
          <p:spPr bwMode="auto">
            <a:xfrm>
              <a:off x="4663" y="403"/>
              <a:ext cx="896" cy="1558"/>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48140" name="Picture 28" descr="righttime"/>
            <p:cNvPicPr>
              <a:picLocks noChangeAspect="1" noChangeArrowheads="1"/>
            </p:cNvPicPr>
            <p:nvPr/>
          </p:nvPicPr>
          <p:blipFill>
            <a:blip r:embed="rId8" cstate="print">
              <a:extLst>
                <a:ext uri="{28A0092B-C50C-407E-A947-70E740481C1C}">
                  <a14:useLocalDpi xmlns:a14="http://schemas.microsoft.com/office/drawing/2010/main" val="0"/>
                </a:ext>
              </a:extLst>
            </a:blip>
            <a:srcRect b="34358"/>
            <a:stretch>
              <a:fillRect/>
            </a:stretch>
          </p:blipFill>
          <p:spPr bwMode="auto">
            <a:xfrm>
              <a:off x="4692"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29" descr="proactive"/>
            <p:cNvPicPr>
              <a:picLocks noChangeAspect="1" noChangeArrowheads="1"/>
            </p:cNvPicPr>
            <p:nvPr/>
          </p:nvPicPr>
          <p:blipFill>
            <a:blip r:embed="rId9" cstate="print">
              <a:extLst>
                <a:ext uri="{28A0092B-C50C-407E-A947-70E740481C1C}">
                  <a14:useLocalDpi xmlns:a14="http://schemas.microsoft.com/office/drawing/2010/main" val="0"/>
                </a:ext>
              </a:extLst>
            </a:blip>
            <a:srcRect b="34358"/>
            <a:stretch>
              <a:fillRect/>
            </a:stretch>
          </p:blipFill>
          <p:spPr bwMode="auto">
            <a:xfrm>
              <a:off x="5335"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2" name="Picture 30" descr="insightful"/>
            <p:cNvPicPr>
              <a:picLocks noChangeAspect="1" noChangeArrowheads="1"/>
            </p:cNvPicPr>
            <p:nvPr/>
          </p:nvPicPr>
          <p:blipFill>
            <a:blip r:embed="rId10" cstate="print">
              <a:extLst>
                <a:ext uri="{28A0092B-C50C-407E-A947-70E740481C1C}">
                  <a14:useLocalDpi xmlns:a14="http://schemas.microsoft.com/office/drawing/2010/main" val="0"/>
                </a:ext>
              </a:extLst>
            </a:blip>
            <a:srcRect b="34358"/>
            <a:stretch>
              <a:fillRect/>
            </a:stretch>
          </p:blipFill>
          <p:spPr bwMode="auto">
            <a:xfrm>
              <a:off x="5016"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3" name="AutoShape 31"/>
            <p:cNvSpPr>
              <a:spLocks noChangeArrowheads="1"/>
            </p:cNvSpPr>
            <p:nvPr/>
          </p:nvSpPr>
          <p:spPr bwMode="auto">
            <a:xfrm>
              <a:off x="4863" y="784"/>
              <a:ext cx="141" cy="37"/>
            </a:xfrm>
            <a:prstGeom prst="rightArrow">
              <a:avLst>
                <a:gd name="adj1" fmla="val 50000"/>
                <a:gd name="adj2" fmla="val 95270"/>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48144" name="AutoShape 32"/>
            <p:cNvSpPr>
              <a:spLocks noChangeArrowheads="1"/>
            </p:cNvSpPr>
            <p:nvPr/>
          </p:nvSpPr>
          <p:spPr bwMode="auto">
            <a:xfrm>
              <a:off x="5193" y="784"/>
              <a:ext cx="142" cy="37"/>
            </a:xfrm>
            <a:prstGeom prst="rightArrow">
              <a:avLst>
                <a:gd name="adj1" fmla="val 50000"/>
                <a:gd name="adj2" fmla="val 95946"/>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48145" name="AutoShape 33"/>
            <p:cNvSpPr>
              <a:spLocks noChangeArrowheads="1"/>
            </p:cNvSpPr>
            <p:nvPr/>
          </p:nvSpPr>
          <p:spPr bwMode="auto">
            <a:xfrm flipV="1">
              <a:off x="4779" y="490"/>
              <a:ext cx="664" cy="48"/>
            </a:xfrm>
            <a:prstGeom prst="leftArrow">
              <a:avLst>
                <a:gd name="adj1" fmla="val 41852"/>
                <a:gd name="adj2" fmla="val 0"/>
              </a:avLst>
            </a:prstGeom>
            <a:gradFill rotWithShape="1">
              <a:gsLst>
                <a:gs pos="0">
                  <a:srgbClr val="FF0000"/>
                </a:gs>
                <a:gs pos="100000">
                  <a:schemeClr val="tx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8146" name="AutoShape 34"/>
            <p:cNvSpPr>
              <a:spLocks noChangeArrowheads="1"/>
            </p:cNvSpPr>
            <p:nvPr/>
          </p:nvSpPr>
          <p:spPr bwMode="auto">
            <a:xfrm rot="16200000" flipV="1">
              <a:off x="4692" y="584"/>
              <a:ext cx="187" cy="28"/>
            </a:xfrm>
            <a:prstGeom prst="leftArrow">
              <a:avLst>
                <a:gd name="adj1" fmla="val 54843"/>
                <a:gd name="adj2" fmla="val 204191"/>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8147" name="AutoShape 35"/>
            <p:cNvSpPr>
              <a:spLocks noChangeArrowheads="1"/>
            </p:cNvSpPr>
            <p:nvPr/>
          </p:nvSpPr>
          <p:spPr bwMode="auto">
            <a:xfrm rot="5400000">
              <a:off x="5350" y="571"/>
              <a:ext cx="165" cy="50"/>
            </a:xfrm>
            <a:prstGeom prst="leftArrow">
              <a:avLst>
                <a:gd name="adj1" fmla="val 37574"/>
                <a:gd name="adj2" fmla="val 0"/>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36500907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623618"/>
                                        </p:tgtEl>
                                        <p:attrNameLst>
                                          <p:attrName>style.visibility</p:attrName>
                                        </p:attrNameLst>
                                      </p:cBhvr>
                                      <p:to>
                                        <p:strVal val="visible"/>
                                      </p:to>
                                    </p:set>
                                    <p:animEffect transition="in" filter="wipe(down)">
                                      <p:cBhvr>
                                        <p:cTn id="7" dur="500"/>
                                        <p:tgtEl>
                                          <p:spTgt spid="62361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3620"/>
                                        </p:tgtEl>
                                        <p:attrNameLst>
                                          <p:attrName>style.visibility</p:attrName>
                                        </p:attrNameLst>
                                      </p:cBhvr>
                                      <p:to>
                                        <p:strVal val="visible"/>
                                      </p:to>
                                    </p:set>
                                    <p:animEffect transition="in" filter="fade">
                                      <p:cBhvr>
                                        <p:cTn id="32" dur="1000"/>
                                        <p:tgtEl>
                                          <p:spTgt spid="623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79388" y="44624"/>
            <a:ext cx="7038975" cy="516781"/>
          </a:xfrm>
        </p:spPr>
        <p:txBody>
          <a:bodyPr/>
          <a:lstStyle/>
          <a:p>
            <a:r>
              <a:rPr lang="zh-CN" altLang="en-US" dirty="0" smtClean="0">
                <a:ea typeface="宋体" pitchFamily="2" charset="-122"/>
                <a:cs typeface="Arial" pitchFamily="34" charset="0"/>
              </a:rPr>
              <a:t>随机抽取录音评估的问题</a:t>
            </a:r>
            <a:endParaRPr lang="en-US" altLang="zh-CN" dirty="0" smtClean="0">
              <a:ea typeface="宋体" pitchFamily="2" charset="-122"/>
              <a:cs typeface="Arial" pitchFamily="34" charset="0"/>
            </a:endParaRPr>
          </a:p>
        </p:txBody>
      </p:sp>
      <p:pic>
        <p:nvPicPr>
          <p:cNvPr id="51203" name="Picture 3" descr="Untitled-3 copy"/>
          <p:cNvPicPr>
            <a:picLocks noChangeAspect="1" noChangeArrowheads="1"/>
          </p:cNvPicPr>
          <p:nvPr/>
        </p:nvPicPr>
        <p:blipFill>
          <a:blip r:embed="rId3" cstate="print"/>
          <a:srcRect/>
          <a:stretch>
            <a:fillRect/>
          </a:stretch>
        </p:blipFill>
        <p:spPr bwMode="auto">
          <a:xfrm>
            <a:off x="542925" y="2095500"/>
            <a:ext cx="8183563" cy="3390900"/>
          </a:xfrm>
          <a:prstGeom prst="rect">
            <a:avLst/>
          </a:prstGeom>
          <a:noFill/>
          <a:ln w="9525">
            <a:noFill/>
            <a:miter lim="800000"/>
            <a:headEnd/>
            <a:tailEnd/>
          </a:ln>
        </p:spPr>
      </p:pic>
      <p:sp>
        <p:nvSpPr>
          <p:cNvPr id="51204" name="Text Box 4"/>
          <p:cNvSpPr txBox="1">
            <a:spLocks noChangeArrowheads="1"/>
          </p:cNvSpPr>
          <p:nvPr/>
        </p:nvSpPr>
        <p:spPr bwMode="auto">
          <a:xfrm>
            <a:off x="3081338" y="5143500"/>
            <a:ext cx="1346200" cy="369888"/>
          </a:xfrm>
          <a:prstGeom prst="rect">
            <a:avLst/>
          </a:prstGeom>
          <a:noFill/>
          <a:ln w="9525">
            <a:noFill/>
            <a:miter lim="800000"/>
            <a:headEnd/>
            <a:tailEnd/>
          </a:ln>
        </p:spPr>
        <p:txBody>
          <a:bodyPr wrap="none">
            <a:spAutoFit/>
          </a:bodyPr>
          <a:lstStyle/>
          <a:p>
            <a:r>
              <a:rPr lang="zh-CN" altLang="en-US" b="1">
                <a:solidFill>
                  <a:schemeClr val="bg1"/>
                </a:solidFill>
              </a:rPr>
              <a:t>低于平均值</a:t>
            </a:r>
            <a:endParaRPr lang="en-GB" b="1">
              <a:solidFill>
                <a:schemeClr val="bg1"/>
              </a:solidFill>
            </a:endParaRPr>
          </a:p>
        </p:txBody>
      </p:sp>
      <p:sp>
        <p:nvSpPr>
          <p:cNvPr id="51205" name="Text Box 5"/>
          <p:cNvSpPr txBox="1">
            <a:spLocks noChangeArrowheads="1"/>
          </p:cNvSpPr>
          <p:nvPr/>
        </p:nvSpPr>
        <p:spPr bwMode="auto">
          <a:xfrm>
            <a:off x="4613275" y="5143500"/>
            <a:ext cx="1346200" cy="369888"/>
          </a:xfrm>
          <a:prstGeom prst="rect">
            <a:avLst/>
          </a:prstGeom>
          <a:noFill/>
          <a:ln w="9525">
            <a:noFill/>
            <a:miter lim="800000"/>
            <a:headEnd/>
            <a:tailEnd/>
          </a:ln>
        </p:spPr>
        <p:txBody>
          <a:bodyPr wrap="none">
            <a:spAutoFit/>
          </a:bodyPr>
          <a:lstStyle/>
          <a:p>
            <a:r>
              <a:rPr lang="zh-CN" altLang="en-US" b="1">
                <a:solidFill>
                  <a:schemeClr val="bg1"/>
                </a:solidFill>
              </a:rPr>
              <a:t>高于平均值</a:t>
            </a:r>
            <a:endParaRPr lang="en-GB" b="1">
              <a:solidFill>
                <a:schemeClr val="bg1"/>
              </a:solidFill>
            </a:endParaRPr>
          </a:p>
        </p:txBody>
      </p:sp>
      <p:sp>
        <p:nvSpPr>
          <p:cNvPr id="51206" name="Text Box 6"/>
          <p:cNvSpPr txBox="1">
            <a:spLocks noChangeArrowheads="1"/>
          </p:cNvSpPr>
          <p:nvPr/>
        </p:nvSpPr>
        <p:spPr bwMode="auto">
          <a:xfrm>
            <a:off x="6708775" y="5135563"/>
            <a:ext cx="649288" cy="369887"/>
          </a:xfrm>
          <a:prstGeom prst="rect">
            <a:avLst/>
          </a:prstGeom>
          <a:noFill/>
          <a:ln w="9525">
            <a:noFill/>
            <a:miter lim="800000"/>
            <a:headEnd/>
            <a:tailEnd/>
          </a:ln>
        </p:spPr>
        <p:txBody>
          <a:bodyPr wrap="none">
            <a:spAutoFit/>
          </a:bodyPr>
          <a:lstStyle/>
          <a:p>
            <a:r>
              <a:rPr lang="zh-CN" altLang="en-US" b="1">
                <a:solidFill>
                  <a:schemeClr val="bg1"/>
                </a:solidFill>
              </a:rPr>
              <a:t>优秀</a:t>
            </a:r>
            <a:endParaRPr lang="en-GB" b="1">
              <a:solidFill>
                <a:schemeClr val="bg1"/>
              </a:solidFill>
            </a:endParaRPr>
          </a:p>
        </p:txBody>
      </p:sp>
      <p:sp>
        <p:nvSpPr>
          <p:cNvPr id="51207" name="Text Box 7"/>
          <p:cNvSpPr txBox="1">
            <a:spLocks noChangeArrowheads="1"/>
          </p:cNvSpPr>
          <p:nvPr/>
        </p:nvSpPr>
        <p:spPr bwMode="auto">
          <a:xfrm>
            <a:off x="1993900" y="5154613"/>
            <a:ext cx="417513" cy="369887"/>
          </a:xfrm>
          <a:prstGeom prst="rect">
            <a:avLst/>
          </a:prstGeom>
          <a:noFill/>
          <a:ln w="9525">
            <a:noFill/>
            <a:miter lim="800000"/>
            <a:headEnd/>
            <a:tailEnd/>
          </a:ln>
        </p:spPr>
        <p:txBody>
          <a:bodyPr wrap="none">
            <a:spAutoFit/>
          </a:bodyPr>
          <a:lstStyle/>
          <a:p>
            <a:r>
              <a:rPr lang="zh-CN" altLang="en-US" b="1">
                <a:solidFill>
                  <a:schemeClr val="bg1"/>
                </a:solidFill>
              </a:rPr>
              <a:t>差</a:t>
            </a:r>
            <a:endParaRPr lang="en-GB" b="1">
              <a:solidFill>
                <a:schemeClr val="bg1"/>
              </a:solidFill>
            </a:endParaRPr>
          </a:p>
        </p:txBody>
      </p:sp>
      <p:sp>
        <p:nvSpPr>
          <p:cNvPr id="64520" name="Text Box 8"/>
          <p:cNvSpPr txBox="1">
            <a:spLocks noChangeArrowheads="1"/>
          </p:cNvSpPr>
          <p:nvPr/>
        </p:nvSpPr>
        <p:spPr bwMode="auto">
          <a:xfrm>
            <a:off x="60325" y="5654675"/>
            <a:ext cx="1716088" cy="338138"/>
          </a:xfrm>
          <a:prstGeom prst="rect">
            <a:avLst/>
          </a:prstGeom>
          <a:noFill/>
          <a:ln w="9525" algn="ctr">
            <a:noFill/>
            <a:miter lim="800000"/>
            <a:headEnd/>
            <a:tailEnd/>
          </a:ln>
        </p:spPr>
        <p:txBody>
          <a:bodyPr>
            <a:spAutoFit/>
          </a:bodyPr>
          <a:lstStyle/>
          <a:p>
            <a:pPr algn="ctr" eaLnBrk="0" hangingPunct="0">
              <a:spcBef>
                <a:spcPct val="50000"/>
              </a:spcBef>
            </a:pPr>
            <a:r>
              <a:rPr lang="zh-CN" altLang="en-US" sz="1600"/>
              <a:t>高风险互动交流</a:t>
            </a:r>
            <a:endParaRPr lang="en-US" altLang="zh-CN" sz="1600"/>
          </a:p>
        </p:txBody>
      </p:sp>
      <p:sp>
        <p:nvSpPr>
          <p:cNvPr id="64521" name="Text Box 9"/>
          <p:cNvSpPr txBox="1">
            <a:spLocks noChangeArrowheads="1"/>
          </p:cNvSpPr>
          <p:nvPr/>
        </p:nvSpPr>
        <p:spPr bwMode="auto">
          <a:xfrm>
            <a:off x="6705600" y="5667375"/>
            <a:ext cx="2057400" cy="338138"/>
          </a:xfrm>
          <a:prstGeom prst="rect">
            <a:avLst/>
          </a:prstGeom>
          <a:noFill/>
          <a:ln w="9525" algn="ctr">
            <a:noFill/>
            <a:miter lim="800000"/>
            <a:headEnd/>
            <a:tailEnd/>
          </a:ln>
        </p:spPr>
        <p:txBody>
          <a:bodyPr>
            <a:spAutoFit/>
          </a:bodyPr>
          <a:lstStyle/>
          <a:p>
            <a:pPr algn="ctr" eaLnBrk="0" hangingPunct="0">
              <a:spcBef>
                <a:spcPct val="50000"/>
              </a:spcBef>
            </a:pPr>
            <a:r>
              <a:rPr lang="zh-CN" altLang="en-US" sz="1600"/>
              <a:t>高机会互动交流</a:t>
            </a:r>
            <a:endParaRPr lang="en-US" altLang="zh-CN" sz="1600"/>
          </a:p>
        </p:txBody>
      </p:sp>
      <p:sp>
        <p:nvSpPr>
          <p:cNvPr id="51210" name="Text Box 10"/>
          <p:cNvSpPr txBox="1">
            <a:spLocks noChangeArrowheads="1"/>
          </p:cNvSpPr>
          <p:nvPr/>
        </p:nvSpPr>
        <p:spPr bwMode="auto">
          <a:xfrm>
            <a:off x="2743200" y="5613400"/>
            <a:ext cx="3440113" cy="369888"/>
          </a:xfrm>
          <a:prstGeom prst="rect">
            <a:avLst/>
          </a:prstGeom>
          <a:noFill/>
          <a:ln w="9525" algn="ctr">
            <a:noFill/>
            <a:miter lim="800000"/>
            <a:headEnd/>
            <a:tailEnd/>
          </a:ln>
        </p:spPr>
        <p:txBody>
          <a:bodyPr>
            <a:spAutoFit/>
          </a:bodyPr>
          <a:lstStyle/>
          <a:p>
            <a:pPr algn="ctr" eaLnBrk="0" hangingPunct="0">
              <a:spcBef>
                <a:spcPct val="50000"/>
              </a:spcBef>
            </a:pPr>
            <a:r>
              <a:rPr lang="zh-CN" altLang="en-US">
                <a:solidFill>
                  <a:srgbClr val="CC3300"/>
                </a:solidFill>
              </a:rPr>
              <a:t>客户互动交流</a:t>
            </a:r>
            <a:endParaRPr lang="en-US" altLang="zh-CN">
              <a:solidFill>
                <a:srgbClr val="CC3300"/>
              </a:solidFill>
            </a:endParaRPr>
          </a:p>
        </p:txBody>
      </p:sp>
      <p:sp>
        <p:nvSpPr>
          <p:cNvPr id="51211" name="Line 11"/>
          <p:cNvSpPr>
            <a:spLocks noChangeShapeType="1"/>
          </p:cNvSpPr>
          <p:nvPr/>
        </p:nvSpPr>
        <p:spPr bwMode="auto">
          <a:xfrm flipV="1">
            <a:off x="650875" y="5572125"/>
            <a:ext cx="7974013" cy="0"/>
          </a:xfrm>
          <a:prstGeom prst="line">
            <a:avLst/>
          </a:prstGeom>
          <a:noFill/>
          <a:ln w="9525">
            <a:solidFill>
              <a:schemeClr val="tx1"/>
            </a:solidFill>
            <a:round/>
            <a:headEnd type="triangle" w="med" len="med"/>
            <a:tailEnd type="triangle" w="med" len="med"/>
          </a:ln>
        </p:spPr>
        <p:txBody>
          <a:bodyPr>
            <a:spAutoFit/>
          </a:bodyPr>
          <a:lstStyle/>
          <a:p>
            <a:endParaRPr lang="en-US"/>
          </a:p>
        </p:txBody>
      </p:sp>
      <p:sp>
        <p:nvSpPr>
          <p:cNvPr id="64524" name="Line 12"/>
          <p:cNvSpPr>
            <a:spLocks noChangeShapeType="1"/>
          </p:cNvSpPr>
          <p:nvPr/>
        </p:nvSpPr>
        <p:spPr bwMode="auto">
          <a:xfrm flipV="1">
            <a:off x="4525963" y="1941513"/>
            <a:ext cx="1587" cy="690562"/>
          </a:xfrm>
          <a:prstGeom prst="line">
            <a:avLst/>
          </a:prstGeom>
          <a:noFill/>
          <a:ln w="38100">
            <a:solidFill>
              <a:schemeClr val="tx1"/>
            </a:solidFill>
            <a:round/>
            <a:headEnd type="triangle" w="med" len="med"/>
            <a:tailEnd/>
          </a:ln>
        </p:spPr>
        <p:txBody>
          <a:bodyPr/>
          <a:lstStyle/>
          <a:p>
            <a:endParaRPr lang="en-US"/>
          </a:p>
        </p:txBody>
      </p:sp>
      <p:sp>
        <p:nvSpPr>
          <p:cNvPr id="64525" name="Text Box 13"/>
          <p:cNvSpPr txBox="1">
            <a:spLocks noChangeArrowheads="1"/>
          </p:cNvSpPr>
          <p:nvPr/>
        </p:nvSpPr>
        <p:spPr bwMode="auto">
          <a:xfrm>
            <a:off x="1401763" y="1454150"/>
            <a:ext cx="6022975" cy="338554"/>
          </a:xfrm>
          <a:prstGeom prst="rect">
            <a:avLst/>
          </a:prstGeom>
          <a:solidFill>
            <a:srgbClr val="FFFFFF"/>
          </a:solidFill>
          <a:ln w="9525">
            <a:noFill/>
            <a:miter lim="800000"/>
            <a:headEnd/>
            <a:tailEnd/>
          </a:ln>
        </p:spPr>
        <p:txBody>
          <a:bodyPr>
            <a:spAutoFit/>
          </a:bodyPr>
          <a:lstStyle/>
          <a:p>
            <a:pPr algn="ctr"/>
            <a:r>
              <a:rPr lang="zh-CN" altLang="en-GB" sz="1600" dirty="0"/>
              <a:t>受监控的通话平均</a:t>
            </a:r>
            <a:r>
              <a:rPr lang="zh-CN" altLang="en-US" sz="1600" dirty="0"/>
              <a:t>为</a:t>
            </a:r>
            <a:r>
              <a:rPr lang="en-GB" altLang="zh-CN" sz="1600" dirty="0"/>
              <a:t> </a:t>
            </a:r>
            <a:r>
              <a:rPr lang="en-GB" altLang="zh-CN" sz="1600" dirty="0" smtClean="0"/>
              <a:t>5</a:t>
            </a:r>
            <a:r>
              <a:rPr lang="en-US" sz="1600" b="1" dirty="0" smtClean="0"/>
              <a:t>‰</a:t>
            </a:r>
            <a:r>
              <a:rPr lang="zh-CN" altLang="en-US" sz="1600" dirty="0" smtClean="0"/>
              <a:t>～</a:t>
            </a:r>
            <a:r>
              <a:rPr lang="en-US" altLang="zh-CN" sz="1600" dirty="0"/>
              <a:t>2%</a:t>
            </a:r>
            <a:r>
              <a:rPr lang="zh-CN" altLang="en-GB" sz="1600" dirty="0"/>
              <a:t>。</a:t>
            </a:r>
            <a:r>
              <a:rPr lang="zh-CN" altLang="en-US" sz="1600" dirty="0"/>
              <a:t>您</a:t>
            </a:r>
            <a:r>
              <a:rPr lang="zh-CN" altLang="en-GB" sz="1600" dirty="0"/>
              <a:t>很可能在评估</a:t>
            </a:r>
            <a:r>
              <a:rPr lang="zh-CN" altLang="en-US" sz="1600" dirty="0"/>
              <a:t>一般</a:t>
            </a:r>
            <a:r>
              <a:rPr lang="zh-CN" altLang="en-GB" sz="1600" dirty="0"/>
              <a:t>通话。</a:t>
            </a:r>
            <a:endParaRPr lang="en-GB" altLang="zh-CN" sz="1600" dirty="0"/>
          </a:p>
        </p:txBody>
      </p:sp>
      <p:sp>
        <p:nvSpPr>
          <p:cNvPr id="64526" name="Text Box 14"/>
          <p:cNvSpPr txBox="1">
            <a:spLocks noChangeArrowheads="1"/>
          </p:cNvSpPr>
          <p:nvPr/>
        </p:nvSpPr>
        <p:spPr bwMode="auto">
          <a:xfrm>
            <a:off x="352425" y="3611563"/>
            <a:ext cx="1800225" cy="1477962"/>
          </a:xfrm>
          <a:prstGeom prst="rect">
            <a:avLst/>
          </a:prstGeom>
          <a:noFill/>
          <a:ln w="9525">
            <a:noFill/>
            <a:miter lim="800000"/>
            <a:headEnd/>
            <a:tailEnd/>
          </a:ln>
        </p:spPr>
        <p:txBody>
          <a:bodyPr wrap="none">
            <a:spAutoFit/>
          </a:bodyPr>
          <a:lstStyle/>
          <a:p>
            <a:r>
              <a:rPr lang="zh-CN" altLang="en-US"/>
              <a:t>未合规告知信息</a:t>
            </a:r>
            <a:endParaRPr lang="en-US" altLang="zh-CN"/>
          </a:p>
          <a:p>
            <a:r>
              <a:rPr lang="zh-CN" altLang="en-US"/>
              <a:t>丢失客户</a:t>
            </a:r>
            <a:endParaRPr lang="en-US" altLang="zh-CN"/>
          </a:p>
          <a:p>
            <a:r>
              <a:rPr lang="zh-CN" altLang="en-US"/>
              <a:t>成本增加</a:t>
            </a:r>
            <a:endParaRPr lang="en-US" altLang="zh-CN"/>
          </a:p>
          <a:p>
            <a:r>
              <a:rPr lang="zh-CN" altLang="en-US"/>
              <a:t>销售未达标</a:t>
            </a:r>
            <a:endParaRPr lang="en-US" altLang="zh-CN"/>
          </a:p>
          <a:p>
            <a:r>
              <a:rPr lang="zh-CN" altLang="en-US"/>
              <a:t>座席流失</a:t>
            </a:r>
            <a:endParaRPr lang="en-US" altLang="zh-CN"/>
          </a:p>
        </p:txBody>
      </p:sp>
      <p:sp>
        <p:nvSpPr>
          <p:cNvPr id="64527" name="Text Box 15"/>
          <p:cNvSpPr txBox="1">
            <a:spLocks noChangeArrowheads="1"/>
          </p:cNvSpPr>
          <p:nvPr/>
        </p:nvSpPr>
        <p:spPr bwMode="auto">
          <a:xfrm>
            <a:off x="6921500" y="3492500"/>
            <a:ext cx="1570038" cy="1200150"/>
          </a:xfrm>
          <a:prstGeom prst="rect">
            <a:avLst/>
          </a:prstGeom>
          <a:noFill/>
          <a:ln w="9525">
            <a:noFill/>
            <a:miter lim="800000"/>
            <a:headEnd/>
            <a:tailEnd/>
          </a:ln>
        </p:spPr>
        <p:txBody>
          <a:bodyPr wrap="none">
            <a:spAutoFit/>
          </a:bodyPr>
          <a:lstStyle/>
          <a:p>
            <a:r>
              <a:rPr lang="zh-CN" altLang="en-US"/>
              <a:t>信息告知完整</a:t>
            </a:r>
            <a:endParaRPr lang="en-US" altLang="zh-CN"/>
          </a:p>
          <a:p>
            <a:r>
              <a:rPr lang="zh-CN" altLang="en-US"/>
              <a:t>高效的流程</a:t>
            </a:r>
            <a:endParaRPr lang="en-US" altLang="zh-CN"/>
          </a:p>
          <a:p>
            <a:r>
              <a:rPr lang="zh-CN" altLang="en-US"/>
              <a:t>高客户满意度</a:t>
            </a:r>
            <a:endParaRPr lang="en-US" altLang="zh-CN"/>
          </a:p>
          <a:p>
            <a:r>
              <a:rPr lang="zh-CN" altLang="en-US"/>
              <a:t>成功销售</a:t>
            </a:r>
            <a:endParaRPr lang="en-US" altLang="zh-CN"/>
          </a:p>
        </p:txBody>
      </p:sp>
      <p:sp>
        <p:nvSpPr>
          <p:cNvPr id="64528" name="Text Box 16"/>
          <p:cNvSpPr txBox="1">
            <a:spLocks noChangeArrowheads="1"/>
          </p:cNvSpPr>
          <p:nvPr/>
        </p:nvSpPr>
        <p:spPr bwMode="auto">
          <a:xfrm>
            <a:off x="2330450" y="1944688"/>
            <a:ext cx="4300538" cy="588962"/>
          </a:xfrm>
          <a:prstGeom prst="rect">
            <a:avLst/>
          </a:prstGeom>
          <a:noFill/>
          <a:ln w="9525">
            <a:solidFill>
              <a:schemeClr val="tx1"/>
            </a:solidFill>
            <a:miter lim="800000"/>
            <a:headEnd/>
            <a:tailEnd/>
          </a:ln>
        </p:spPr>
        <p:txBody>
          <a:bodyPr>
            <a:spAutoFit/>
          </a:bodyPr>
          <a:lstStyle/>
          <a:p>
            <a:pPr algn="ctr"/>
            <a:r>
              <a:rPr lang="zh-CN" altLang="en-US" sz="3200" b="1" i="1"/>
              <a:t>精确监控</a:t>
            </a:r>
            <a:endParaRPr lang="en-US" altLang="zh-CN" sz="3200" b="1" i="1"/>
          </a:p>
        </p:txBody>
      </p:sp>
      <p:sp>
        <p:nvSpPr>
          <p:cNvPr id="64529" name="Line 17"/>
          <p:cNvSpPr>
            <a:spLocks noChangeShapeType="1"/>
          </p:cNvSpPr>
          <p:nvPr/>
        </p:nvSpPr>
        <p:spPr bwMode="auto">
          <a:xfrm flipH="1">
            <a:off x="1630363" y="2911475"/>
            <a:ext cx="685800" cy="746125"/>
          </a:xfrm>
          <a:prstGeom prst="line">
            <a:avLst/>
          </a:prstGeom>
          <a:noFill/>
          <a:ln w="9525">
            <a:solidFill>
              <a:schemeClr val="tx1"/>
            </a:solidFill>
            <a:round/>
            <a:headEnd/>
            <a:tailEnd type="triangle" w="med" len="med"/>
          </a:ln>
        </p:spPr>
        <p:txBody>
          <a:bodyPr/>
          <a:lstStyle/>
          <a:p>
            <a:endParaRPr lang="en-US"/>
          </a:p>
        </p:txBody>
      </p:sp>
      <p:sp>
        <p:nvSpPr>
          <p:cNvPr id="64530" name="Line 18"/>
          <p:cNvSpPr>
            <a:spLocks noChangeShapeType="1"/>
          </p:cNvSpPr>
          <p:nvPr/>
        </p:nvSpPr>
        <p:spPr bwMode="auto">
          <a:xfrm>
            <a:off x="6738938" y="2884488"/>
            <a:ext cx="777875" cy="6223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6452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645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64526"/>
                                        </p:tgtEl>
                                        <p:attrNameLst>
                                          <p:attrName>style.visibility</p:attrName>
                                        </p:attrNameLst>
                                      </p:cBhvr>
                                      <p:to>
                                        <p:strVal val="visible"/>
                                      </p:to>
                                    </p:set>
                                    <p:animEffect transition="in" filter="wipe(up)">
                                      <p:cBhvr>
                                        <p:cTn id="14" dur="500"/>
                                        <p:tgtEl>
                                          <p:spTgt spid="6452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64527"/>
                                        </p:tgtEl>
                                        <p:attrNameLst>
                                          <p:attrName>style.visibility</p:attrName>
                                        </p:attrNameLst>
                                      </p:cBhvr>
                                      <p:to>
                                        <p:strVal val="visible"/>
                                      </p:to>
                                    </p:set>
                                    <p:animEffect transition="in" filter="wipe(up)">
                                      <p:cBhvr>
                                        <p:cTn id="17" dur="500"/>
                                        <p:tgtEl>
                                          <p:spTgt spid="6452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45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45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452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64524"/>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452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452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p:bldP spid="64521" grpId="0"/>
      <p:bldP spid="64524" grpId="0" animBg="1"/>
      <p:bldP spid="64524" grpId="1" animBg="1"/>
      <p:bldP spid="64525" grpId="0" animBg="1"/>
      <p:bldP spid="64525" grpId="1" animBg="1"/>
      <p:bldP spid="64526" grpId="0"/>
      <p:bldP spid="64527" grpId="0"/>
      <p:bldP spid="64528" grpId="0" animBg="1"/>
      <p:bldP spid="64529" grpId="0" animBg="1"/>
      <p:bldP spid="645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79512" y="188640"/>
            <a:ext cx="7561263" cy="360362"/>
          </a:xfrm>
        </p:spPr>
        <p:txBody>
          <a:bodyPr/>
          <a:lstStyle/>
          <a:p>
            <a:r>
              <a:rPr lang="zh-CN" altLang="en-US" dirty="0" smtClean="0">
                <a:latin typeface="宋体" panose="02010600030101010101" pitchFamily="2" charset="-122"/>
                <a:ea typeface="宋体" panose="02010600030101010101" pitchFamily="2" charset="-122"/>
              </a:rPr>
              <a:t>质量管理的标靶治疗</a:t>
            </a:r>
            <a:endParaRPr lang="en-US" dirty="0" smtClean="0">
              <a:latin typeface="宋体" panose="02010600030101010101" pitchFamily="2" charset="-122"/>
              <a:ea typeface="宋体" panose="02010600030101010101" pitchFamily="2" charset="-122"/>
            </a:endParaRPr>
          </a:p>
        </p:txBody>
      </p:sp>
      <p:sp>
        <p:nvSpPr>
          <p:cNvPr id="22531" name="Slide Number Placeholder 3"/>
          <p:cNvSpPr>
            <a:spLocks noGrp="1"/>
          </p:cNvSpPr>
          <p:nvPr>
            <p:ph type="sldNum" sz="quarter" idx="4294967295"/>
          </p:nvPr>
        </p:nvSpPr>
        <p:spPr>
          <a:xfrm>
            <a:off x="844550" y="6453188"/>
            <a:ext cx="1905000" cy="360362"/>
          </a:xfrm>
          <a:prstGeom prst="rect">
            <a:avLst/>
          </a:prstGeom>
          <a:noFill/>
        </p:spPr>
        <p:txBody>
          <a:bodyPr/>
          <a:lstStyle/>
          <a:p>
            <a:fld id="{9C34AADB-55EC-4E85-B3A0-C3E380FD2596}" type="slidenum">
              <a:rPr lang="he-IL" altLang="zh-CN"/>
              <a:pPr/>
              <a:t>15</a:t>
            </a:fld>
            <a:endParaRPr lang="en-US" altLang="zh-CN"/>
          </a:p>
        </p:txBody>
      </p:sp>
      <p:pic>
        <p:nvPicPr>
          <p:cNvPr id="22532" name="Picture 2"/>
          <p:cNvPicPr>
            <a:picLocks noGrp="1" noChangeAspect="1" noChangeArrowheads="1"/>
          </p:cNvPicPr>
          <p:nvPr>
            <p:ph idx="1"/>
          </p:nvPr>
        </p:nvPicPr>
        <p:blipFill>
          <a:blip r:embed="rId3" cstate="print"/>
          <a:srcRect/>
          <a:stretch>
            <a:fillRect/>
          </a:stretch>
        </p:blipFill>
        <p:spPr>
          <a:xfrm>
            <a:off x="1042988" y="3644900"/>
            <a:ext cx="6543675" cy="2809875"/>
          </a:xfrm>
          <a:noFill/>
        </p:spPr>
      </p:pic>
      <p:pic>
        <p:nvPicPr>
          <p:cNvPr id="22533" name="Picture 3"/>
          <p:cNvPicPr>
            <a:picLocks noChangeAspect="1" noChangeArrowheads="1"/>
          </p:cNvPicPr>
          <p:nvPr/>
        </p:nvPicPr>
        <p:blipFill>
          <a:blip r:embed="rId4" cstate="print"/>
          <a:srcRect/>
          <a:stretch>
            <a:fillRect/>
          </a:stretch>
        </p:blipFill>
        <p:spPr bwMode="auto">
          <a:xfrm>
            <a:off x="1116013" y="1196975"/>
            <a:ext cx="6477000" cy="273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txBox="1">
            <a:spLocks noGrp="1"/>
          </p:cNvSpPr>
          <p:nvPr/>
        </p:nvSpPr>
        <p:spPr bwMode="auto">
          <a:xfrm>
            <a:off x="-1206500" y="6715125"/>
            <a:ext cx="1524000" cy="304800"/>
          </a:xfrm>
          <a:prstGeom prst="rect">
            <a:avLst/>
          </a:prstGeom>
          <a:noFill/>
          <a:ln w="9525">
            <a:noFill/>
            <a:miter lim="800000"/>
            <a:headEnd/>
            <a:tailEnd/>
          </a:ln>
        </p:spPr>
        <p:txBody>
          <a:bodyPr/>
          <a:lstStyle/>
          <a:p>
            <a:pPr algn="r" eaLnBrk="0" hangingPunct="0"/>
            <a:fld id="{C926B2FF-7F8D-4C9C-95F8-877D7CA1FFAF}" type="slidenum">
              <a:rPr lang="ar-SA" altLang="zh-CN" sz="800">
                <a:solidFill>
                  <a:schemeClr val="bg1"/>
                </a:solidFill>
              </a:rPr>
              <a:pPr algn="r" eaLnBrk="0" hangingPunct="0"/>
              <a:t>16</a:t>
            </a:fld>
            <a:endParaRPr lang="en-US" altLang="zh-CN" sz="800">
              <a:solidFill>
                <a:schemeClr val="bg1"/>
              </a:solidFill>
            </a:endParaRPr>
          </a:p>
        </p:txBody>
      </p:sp>
      <p:sp>
        <p:nvSpPr>
          <p:cNvPr id="40963" name="AutoShape 2"/>
          <p:cNvSpPr>
            <a:spLocks noChangeArrowheads="1"/>
          </p:cNvSpPr>
          <p:nvPr/>
        </p:nvSpPr>
        <p:spPr bwMode="auto">
          <a:xfrm>
            <a:off x="631825" y="1360488"/>
            <a:ext cx="4419600" cy="3798887"/>
          </a:xfrm>
          <a:prstGeom prst="roundRect">
            <a:avLst>
              <a:gd name="adj" fmla="val 16667"/>
            </a:avLst>
          </a:prstGeom>
          <a:gradFill rotWithShape="1">
            <a:gsLst>
              <a:gs pos="0">
                <a:srgbClr val="F2F2F2"/>
              </a:gs>
              <a:gs pos="100000">
                <a:srgbClr val="A1A1A1"/>
              </a:gs>
            </a:gsLst>
            <a:lin ang="5400000" scaled="1"/>
          </a:gradFill>
          <a:ln w="38100">
            <a:noFill/>
            <a:round/>
            <a:headEnd/>
            <a:tailEnd/>
          </a:ln>
          <a:effectLst>
            <a:prstShdw prst="shdw17" dist="38100" dir="5400000">
              <a:srgbClr val="919191"/>
            </a:prstShdw>
          </a:effectLst>
        </p:spPr>
        <p:txBody>
          <a:bodyPr wrap="none" anchor="ctr"/>
          <a:lstStyle/>
          <a:p>
            <a:endParaRPr lang="zh-CN" altLang="zh-CN"/>
          </a:p>
        </p:txBody>
      </p:sp>
      <p:sp>
        <p:nvSpPr>
          <p:cNvPr id="40964" name="AutoShape 3"/>
          <p:cNvSpPr>
            <a:spLocks noChangeArrowheads="1"/>
          </p:cNvSpPr>
          <p:nvPr/>
        </p:nvSpPr>
        <p:spPr bwMode="auto">
          <a:xfrm>
            <a:off x="723900" y="1371600"/>
            <a:ext cx="4229100" cy="3752850"/>
          </a:xfrm>
          <a:prstGeom prst="roundRect">
            <a:avLst>
              <a:gd name="adj" fmla="val 16667"/>
            </a:avLst>
          </a:prstGeom>
          <a:solidFill>
            <a:schemeClr val="bg2">
              <a:alpha val="25098"/>
            </a:schemeClr>
          </a:solidFill>
          <a:ln w="9525">
            <a:solidFill>
              <a:schemeClr val="bg1"/>
            </a:solidFill>
            <a:round/>
            <a:headEnd/>
            <a:tailEnd/>
          </a:ln>
        </p:spPr>
        <p:txBody>
          <a:bodyPr wrap="none" anchor="ctr"/>
          <a:lstStyle/>
          <a:p>
            <a:endParaRPr lang="zh-CN" altLang="zh-CN"/>
          </a:p>
        </p:txBody>
      </p:sp>
      <p:grpSp>
        <p:nvGrpSpPr>
          <p:cNvPr id="2" name="Group 4"/>
          <p:cNvGrpSpPr>
            <a:grpSpLocks/>
          </p:cNvGrpSpPr>
          <p:nvPr/>
        </p:nvGrpSpPr>
        <p:grpSpPr bwMode="auto">
          <a:xfrm>
            <a:off x="1493838" y="4179888"/>
            <a:ext cx="2528887" cy="1370012"/>
            <a:chOff x="941" y="2633"/>
            <a:chExt cx="1593" cy="863"/>
          </a:xfrm>
        </p:grpSpPr>
        <p:sp>
          <p:nvSpPr>
            <p:cNvPr id="40989" name="Text Box 5"/>
            <p:cNvSpPr txBox="1">
              <a:spLocks noChangeArrowheads="1"/>
            </p:cNvSpPr>
            <p:nvPr/>
          </p:nvSpPr>
          <p:spPr bwMode="auto">
            <a:xfrm>
              <a:off x="941" y="3263"/>
              <a:ext cx="1593" cy="233"/>
            </a:xfrm>
            <a:prstGeom prst="rect">
              <a:avLst/>
            </a:prstGeom>
            <a:noFill/>
            <a:ln w="19050">
              <a:noFill/>
              <a:miter lim="800000"/>
              <a:headEnd/>
              <a:tailEnd/>
            </a:ln>
          </p:spPr>
          <p:txBody>
            <a:bodyPr anchorCtr="1">
              <a:spAutoFit/>
            </a:bodyPr>
            <a:lstStyle/>
            <a:p>
              <a:pPr algn="ctr" rtl="1">
                <a:spcBef>
                  <a:spcPct val="50000"/>
                </a:spcBef>
              </a:pPr>
              <a:r>
                <a:rPr lang="zh-CN" altLang="en-US" b="1"/>
                <a:t>你</a:t>
              </a:r>
              <a:r>
                <a:rPr lang="zh-CN" altLang="en-US" b="1">
                  <a:solidFill>
                    <a:srgbClr val="FF0000"/>
                  </a:solidFill>
                </a:rPr>
                <a:t>能监听</a:t>
              </a:r>
              <a:r>
                <a:rPr lang="zh-CN" altLang="en-US" b="1"/>
                <a:t>的电话数量</a:t>
              </a:r>
            </a:p>
          </p:txBody>
        </p:sp>
        <p:sp>
          <p:nvSpPr>
            <p:cNvPr id="40990" name="AutoShape 6"/>
            <p:cNvSpPr>
              <a:spLocks noChangeArrowheads="1"/>
            </p:cNvSpPr>
            <p:nvPr/>
          </p:nvSpPr>
          <p:spPr bwMode="auto">
            <a:xfrm>
              <a:off x="1440" y="2633"/>
              <a:ext cx="639" cy="501"/>
            </a:xfrm>
            <a:prstGeom prst="roundRect">
              <a:avLst>
                <a:gd name="adj" fmla="val 16667"/>
              </a:avLst>
            </a:prstGeom>
            <a:gradFill rotWithShape="1">
              <a:gsLst>
                <a:gs pos="0">
                  <a:srgbClr val="3366CC">
                    <a:alpha val="79999"/>
                  </a:srgbClr>
                </a:gs>
                <a:gs pos="100000">
                  <a:srgbClr val="224488"/>
                </a:gs>
              </a:gsLst>
              <a:lin ang="5400000" scaled="1"/>
            </a:gradFill>
            <a:ln w="9525">
              <a:solidFill>
                <a:schemeClr val="tx1"/>
              </a:solidFill>
              <a:round/>
              <a:headEnd/>
              <a:tailEnd/>
            </a:ln>
          </p:spPr>
          <p:txBody>
            <a:bodyPr wrap="none" anchor="ctr"/>
            <a:lstStyle/>
            <a:p>
              <a:endParaRPr lang="zh-CN" altLang="zh-CN"/>
            </a:p>
          </p:txBody>
        </p:sp>
      </p:grpSp>
      <p:sp>
        <p:nvSpPr>
          <p:cNvPr id="40966" name="Text Box 7"/>
          <p:cNvSpPr txBox="1">
            <a:spLocks noChangeArrowheads="1"/>
          </p:cNvSpPr>
          <p:nvPr/>
        </p:nvSpPr>
        <p:spPr bwMode="auto">
          <a:xfrm>
            <a:off x="1547813" y="2916238"/>
            <a:ext cx="2719387" cy="784225"/>
          </a:xfrm>
          <a:prstGeom prst="rect">
            <a:avLst/>
          </a:prstGeom>
          <a:noFill/>
          <a:ln w="19050">
            <a:noFill/>
            <a:miter lim="800000"/>
            <a:headEnd/>
            <a:tailEnd/>
          </a:ln>
        </p:spPr>
        <p:txBody>
          <a:bodyPr anchorCtr="1">
            <a:spAutoFit/>
          </a:bodyPr>
          <a:lstStyle/>
          <a:p>
            <a:pPr algn="ctr" rtl="1">
              <a:spcBef>
                <a:spcPct val="50000"/>
              </a:spcBef>
            </a:pPr>
            <a:r>
              <a:rPr lang="zh-CN" altLang="en-US" b="1"/>
              <a:t>你需要关注的</a:t>
            </a:r>
            <a:endParaRPr lang="en-US" altLang="zh-CN" b="1"/>
          </a:p>
          <a:p>
            <a:pPr algn="ctr" rtl="1">
              <a:spcBef>
                <a:spcPct val="50000"/>
              </a:spcBef>
            </a:pPr>
            <a:r>
              <a:rPr lang="zh-CN" altLang="en-US" b="1">
                <a:solidFill>
                  <a:srgbClr val="FF0000"/>
                </a:solidFill>
              </a:rPr>
              <a:t>有意义</a:t>
            </a:r>
            <a:r>
              <a:rPr lang="zh-CN" altLang="en-US" b="1"/>
              <a:t>的通话</a:t>
            </a:r>
          </a:p>
        </p:txBody>
      </p:sp>
      <p:sp>
        <p:nvSpPr>
          <p:cNvPr id="638984" name="Oval 8"/>
          <p:cNvSpPr>
            <a:spLocks noChangeArrowheads="1"/>
          </p:cNvSpPr>
          <p:nvPr/>
        </p:nvSpPr>
        <p:spPr bwMode="auto">
          <a:xfrm>
            <a:off x="1263650" y="3203575"/>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85" name="Oval 9"/>
          <p:cNvSpPr>
            <a:spLocks noChangeArrowheads="1"/>
          </p:cNvSpPr>
          <p:nvPr/>
        </p:nvSpPr>
        <p:spPr bwMode="auto">
          <a:xfrm>
            <a:off x="1649413" y="2619375"/>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86" name="Oval 10"/>
          <p:cNvSpPr>
            <a:spLocks noChangeArrowheads="1"/>
          </p:cNvSpPr>
          <p:nvPr/>
        </p:nvSpPr>
        <p:spPr bwMode="auto">
          <a:xfrm>
            <a:off x="3981450" y="273526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87" name="Oval 11"/>
          <p:cNvSpPr>
            <a:spLocks noChangeArrowheads="1"/>
          </p:cNvSpPr>
          <p:nvPr/>
        </p:nvSpPr>
        <p:spPr bwMode="auto">
          <a:xfrm>
            <a:off x="2844800" y="2408238"/>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88" name="Oval 12"/>
          <p:cNvSpPr>
            <a:spLocks noChangeArrowheads="1"/>
          </p:cNvSpPr>
          <p:nvPr/>
        </p:nvSpPr>
        <p:spPr bwMode="auto">
          <a:xfrm>
            <a:off x="4216400" y="312261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89" name="Oval 13"/>
          <p:cNvSpPr>
            <a:spLocks noChangeArrowheads="1"/>
          </p:cNvSpPr>
          <p:nvPr/>
        </p:nvSpPr>
        <p:spPr bwMode="auto">
          <a:xfrm>
            <a:off x="2022475" y="2336800"/>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0" name="Oval 14"/>
          <p:cNvSpPr>
            <a:spLocks noChangeArrowheads="1"/>
          </p:cNvSpPr>
          <p:nvPr/>
        </p:nvSpPr>
        <p:spPr bwMode="auto">
          <a:xfrm>
            <a:off x="2903538" y="382746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1" name="Oval 15"/>
          <p:cNvSpPr>
            <a:spLocks noChangeArrowheads="1"/>
          </p:cNvSpPr>
          <p:nvPr/>
        </p:nvSpPr>
        <p:spPr bwMode="auto">
          <a:xfrm>
            <a:off x="1995488" y="403701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2" name="Oval 16"/>
          <p:cNvSpPr>
            <a:spLocks noChangeArrowheads="1"/>
          </p:cNvSpPr>
          <p:nvPr/>
        </p:nvSpPr>
        <p:spPr bwMode="auto">
          <a:xfrm>
            <a:off x="1485900" y="3875088"/>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3" name="Oval 17"/>
          <p:cNvSpPr>
            <a:spLocks noChangeArrowheads="1"/>
          </p:cNvSpPr>
          <p:nvPr/>
        </p:nvSpPr>
        <p:spPr bwMode="auto">
          <a:xfrm>
            <a:off x="3502025" y="2630488"/>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4" name="Oval 18"/>
          <p:cNvSpPr>
            <a:spLocks noChangeArrowheads="1"/>
          </p:cNvSpPr>
          <p:nvPr/>
        </p:nvSpPr>
        <p:spPr bwMode="auto">
          <a:xfrm>
            <a:off x="3629025" y="180816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5" name="Oval 19"/>
          <p:cNvSpPr>
            <a:spLocks noChangeArrowheads="1"/>
          </p:cNvSpPr>
          <p:nvPr/>
        </p:nvSpPr>
        <p:spPr bwMode="auto">
          <a:xfrm>
            <a:off x="2185988" y="3640138"/>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6" name="Oval 20"/>
          <p:cNvSpPr>
            <a:spLocks noChangeArrowheads="1"/>
          </p:cNvSpPr>
          <p:nvPr/>
        </p:nvSpPr>
        <p:spPr bwMode="auto">
          <a:xfrm>
            <a:off x="1201738" y="250031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7" name="Oval 21"/>
          <p:cNvSpPr>
            <a:spLocks noChangeArrowheads="1"/>
          </p:cNvSpPr>
          <p:nvPr/>
        </p:nvSpPr>
        <p:spPr bwMode="auto">
          <a:xfrm>
            <a:off x="4016375" y="3589338"/>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8" name="Oval 22"/>
          <p:cNvSpPr>
            <a:spLocks noChangeArrowheads="1"/>
          </p:cNvSpPr>
          <p:nvPr/>
        </p:nvSpPr>
        <p:spPr bwMode="auto">
          <a:xfrm>
            <a:off x="3779838" y="418941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8999" name="Oval 23"/>
          <p:cNvSpPr>
            <a:spLocks noChangeArrowheads="1"/>
          </p:cNvSpPr>
          <p:nvPr/>
        </p:nvSpPr>
        <p:spPr bwMode="auto">
          <a:xfrm>
            <a:off x="1800225" y="1809750"/>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9000" name="Oval 24"/>
          <p:cNvSpPr>
            <a:spLocks noChangeArrowheads="1"/>
          </p:cNvSpPr>
          <p:nvPr/>
        </p:nvSpPr>
        <p:spPr bwMode="auto">
          <a:xfrm>
            <a:off x="4062413" y="2136775"/>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9001" name="Oval 25"/>
          <p:cNvSpPr>
            <a:spLocks noChangeArrowheads="1"/>
          </p:cNvSpPr>
          <p:nvPr/>
        </p:nvSpPr>
        <p:spPr bwMode="auto">
          <a:xfrm>
            <a:off x="2290763" y="2584450"/>
            <a:ext cx="222250" cy="204788"/>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9002" name="Oval 26"/>
          <p:cNvSpPr>
            <a:spLocks noChangeArrowheads="1"/>
          </p:cNvSpPr>
          <p:nvPr/>
        </p:nvSpPr>
        <p:spPr bwMode="auto">
          <a:xfrm>
            <a:off x="1211263" y="3732213"/>
            <a:ext cx="222250" cy="204787"/>
          </a:xfrm>
          <a:prstGeom prst="ellipse">
            <a:avLst/>
          </a:prstGeom>
          <a:gradFill rotWithShape="0">
            <a:gsLst>
              <a:gs pos="0">
                <a:srgbClr val="FF0303"/>
              </a:gs>
              <a:gs pos="100000">
                <a:srgbClr val="760101"/>
              </a:gs>
            </a:gsLst>
            <a:path path="shape">
              <a:fillToRect l="50000" t="50000" r="50000" b="50000"/>
            </a:path>
          </a:gradFill>
          <a:ln w="19050" algn="ctr">
            <a:noFill/>
            <a:round/>
            <a:headEnd/>
            <a:tailEnd/>
          </a:ln>
        </p:spPr>
        <p:txBody>
          <a:bodyPr wrap="none" anchor="ctr"/>
          <a:lstStyle/>
          <a:p>
            <a:endParaRPr lang="zh-CN" altLang="zh-CN"/>
          </a:p>
        </p:txBody>
      </p:sp>
      <p:sp>
        <p:nvSpPr>
          <p:cNvPr id="639003" name="Rectangle 27"/>
          <p:cNvSpPr>
            <a:spLocks noChangeArrowheads="1"/>
          </p:cNvSpPr>
          <p:nvPr/>
        </p:nvSpPr>
        <p:spPr bwMode="auto">
          <a:xfrm>
            <a:off x="5164138" y="4510088"/>
            <a:ext cx="3668712" cy="1016000"/>
          </a:xfrm>
          <a:prstGeom prst="rect">
            <a:avLst/>
          </a:prstGeom>
          <a:noFill/>
          <a:ln w="9525" algn="ctr">
            <a:noFill/>
            <a:miter lim="800000"/>
            <a:headEnd/>
            <a:tailEnd/>
          </a:ln>
        </p:spPr>
        <p:txBody>
          <a:bodyPr>
            <a:spAutoFit/>
          </a:bodyPr>
          <a:lstStyle/>
          <a:p>
            <a:pPr algn="ctr"/>
            <a:r>
              <a:rPr lang="zh-CN" altLang="en-US" sz="2000" b="1" i="1" dirty="0">
                <a:solidFill>
                  <a:srgbClr val="00436C"/>
                </a:solidFill>
              </a:rPr>
              <a:t>把关注点从“发生了什么？”转移到“为什么会发生？”和“还有什么会可能发生？”</a:t>
            </a:r>
            <a:endParaRPr lang="zh-CN" altLang="en-US" sz="2000" b="1" i="1" dirty="0">
              <a:solidFill>
                <a:schemeClr val="accent1"/>
              </a:solidFill>
            </a:endParaRPr>
          </a:p>
        </p:txBody>
      </p:sp>
      <p:sp>
        <p:nvSpPr>
          <p:cNvPr id="40987" name="Rectangle 28"/>
          <p:cNvSpPr>
            <a:spLocks noGrp="1" noChangeArrowheads="1"/>
          </p:cNvSpPr>
          <p:nvPr>
            <p:ph type="title" idx="4294967295"/>
          </p:nvPr>
        </p:nvSpPr>
        <p:spPr/>
        <p:txBody>
          <a:bodyPr/>
          <a:lstStyle/>
          <a:p>
            <a:pPr eaLnBrk="1" hangingPunct="1"/>
            <a:r>
              <a:rPr lang="en-US" altLang="zh-CN" dirty="0" smtClean="0">
                <a:ea typeface="SimSun" pitchFamily="2" charset="-122"/>
                <a:cs typeface="Arial" pitchFamily="34" charset="0"/>
              </a:rPr>
              <a:t>NICE</a:t>
            </a:r>
            <a:r>
              <a:rPr lang="zh-CN" altLang="en-US" dirty="0" smtClean="0">
                <a:ea typeface="SimSun" pitchFamily="2" charset="-122"/>
                <a:cs typeface="Arial" pitchFamily="34" charset="0"/>
              </a:rPr>
              <a:t>精确监控</a:t>
            </a:r>
          </a:p>
        </p:txBody>
      </p:sp>
      <p:sp>
        <p:nvSpPr>
          <p:cNvPr id="639005" name="Rectangle 29"/>
          <p:cNvSpPr>
            <a:spLocks noGrp="1" noChangeArrowheads="1"/>
          </p:cNvSpPr>
          <p:nvPr>
            <p:ph type="body" idx="4294967295"/>
          </p:nvPr>
        </p:nvSpPr>
        <p:spPr>
          <a:xfrm>
            <a:off x="5551488" y="1282700"/>
            <a:ext cx="3328987" cy="3163888"/>
          </a:xfrm>
        </p:spPr>
        <p:txBody>
          <a:bodyPr/>
          <a:lstStyle/>
          <a:p>
            <a:pPr eaLnBrk="1" hangingPunct="1">
              <a:lnSpc>
                <a:spcPct val="115000"/>
              </a:lnSpc>
            </a:pPr>
            <a:r>
              <a:rPr lang="zh-CN" altLang="en-US" sz="1800" dirty="0" smtClean="0">
                <a:ea typeface="SimSun" pitchFamily="2" charset="-122"/>
                <a:cs typeface="Arial" pitchFamily="34" charset="0"/>
              </a:rPr>
              <a:t>系统可根据规则对所有录音的自动评分</a:t>
            </a:r>
            <a:endParaRPr lang="en-US" altLang="zh-CN" sz="1800" dirty="0" smtClean="0">
              <a:ea typeface="SimSun" pitchFamily="2" charset="-122"/>
              <a:cs typeface="Arial" pitchFamily="34" charset="0"/>
            </a:endParaRPr>
          </a:p>
          <a:p>
            <a:pPr eaLnBrk="1" hangingPunct="1">
              <a:lnSpc>
                <a:spcPct val="115000"/>
              </a:lnSpc>
            </a:pPr>
            <a:r>
              <a:rPr lang="zh-CN" altLang="en-US" sz="1800" dirty="0" smtClean="0">
                <a:ea typeface="SimSun" pitchFamily="2" charset="-122"/>
                <a:cs typeface="Arial" pitchFamily="34" charset="0"/>
              </a:rPr>
              <a:t>质检人员关注更有意义的联络活动</a:t>
            </a:r>
          </a:p>
          <a:p>
            <a:pPr eaLnBrk="1" hangingPunct="1"/>
            <a:r>
              <a:rPr lang="zh-CN" altLang="en-US" sz="1800" dirty="0" smtClean="0">
                <a:ea typeface="SimSun" pitchFamily="2" charset="-122"/>
                <a:cs typeface="Arial" pitchFamily="34" charset="0"/>
              </a:rPr>
              <a:t>确认把精力花在合适的地方</a:t>
            </a:r>
          </a:p>
          <a:p>
            <a:pPr eaLnBrk="1" hangingPunct="1"/>
            <a:r>
              <a:rPr lang="zh-CN" altLang="en-US" sz="1800" dirty="0" smtClean="0">
                <a:ea typeface="SimSun" pitchFamily="2" charset="-122"/>
                <a:cs typeface="Arial" pitchFamily="34" charset="0"/>
              </a:rPr>
              <a:t>洞悉有价值的业务信息</a:t>
            </a:r>
          </a:p>
          <a:p>
            <a:pPr eaLnBrk="1" hangingPunct="1"/>
            <a:r>
              <a:rPr lang="zh-CN" altLang="en-US" sz="1800" dirty="0" smtClean="0">
                <a:ea typeface="SimSun" pitchFamily="2" charset="-122"/>
                <a:cs typeface="Arial" pitchFamily="34" charset="0"/>
              </a:rPr>
              <a:t>促使企业改进业务流程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2.77778E-6 -1.11111E-6 C 0.04514 0.03843 0.09028 0.07708 0.10834 0.09259 " pathEditMode="relative" rAng="0" ptsTypes="aA">
                                      <p:cBhvr>
                                        <p:cTn id="11" dur="2000" fill="hold"/>
                                        <p:tgtEl>
                                          <p:spTgt spid="638992"/>
                                        </p:tgtEl>
                                        <p:attrNameLst>
                                          <p:attrName>ppt_x</p:attrName>
                                          <p:attrName>ppt_y</p:attrName>
                                        </p:attrNameLst>
                                      </p:cBhvr>
                                      <p:rCtr x="5400" y="4600"/>
                                    </p:animMotion>
                                  </p:childTnLst>
                                </p:cTn>
                              </p:par>
                              <p:par>
                                <p:cTn id="12" presetID="0" presetClass="path" presetSubtype="0" accel="50000" decel="50000" fill="hold" grpId="0" nodeType="withEffect">
                                  <p:stCondLst>
                                    <p:cond delay="0"/>
                                  </p:stCondLst>
                                  <p:childTnLst>
                                    <p:animMotion origin="layout" path="M 1.94444E-6 2.22222E-6 C 0.05781 0.04861 0.1158 0.09722 0.13889 0.11666 " pathEditMode="relative" rAng="0" ptsTypes="aA">
                                      <p:cBhvr>
                                        <p:cTn id="13" dur="2000" fill="hold"/>
                                        <p:tgtEl>
                                          <p:spTgt spid="639002"/>
                                        </p:tgtEl>
                                        <p:attrNameLst>
                                          <p:attrName>ppt_x</p:attrName>
                                          <p:attrName>ppt_y</p:attrName>
                                        </p:attrNameLst>
                                      </p:cBhvr>
                                      <p:rCtr x="6900" y="5800"/>
                                    </p:animMotion>
                                  </p:childTnLst>
                                </p:cTn>
                              </p:par>
                              <p:par>
                                <p:cTn id="14" presetID="0" presetClass="path" presetSubtype="0" accel="50000" decel="50000" fill="hold" grpId="0" nodeType="withEffect">
                                  <p:stCondLst>
                                    <p:cond delay="0"/>
                                  </p:stCondLst>
                                  <p:childTnLst>
                                    <p:animMotion origin="layout" path="M -2.22222E-6 -4.81481E-6 C 0.06268 0.06829 0.1257 0.13704 0.15087 0.16436 " pathEditMode="relative" rAng="0" ptsTypes="aA">
                                      <p:cBhvr>
                                        <p:cTn id="15" dur="2000" fill="hold"/>
                                        <p:tgtEl>
                                          <p:spTgt spid="638984"/>
                                        </p:tgtEl>
                                        <p:attrNameLst>
                                          <p:attrName>ppt_x</p:attrName>
                                          <p:attrName>ppt_y</p:attrName>
                                        </p:attrNameLst>
                                      </p:cBhvr>
                                      <p:rCtr x="7500" y="8200"/>
                                    </p:animMotion>
                                  </p:childTnLst>
                                </p:cTn>
                              </p:par>
                              <p:par>
                                <p:cTn id="16" presetID="0" presetClass="path" presetSubtype="0" accel="50000" decel="50000" fill="hold" grpId="0" nodeType="withEffect">
                                  <p:stCondLst>
                                    <p:cond delay="0"/>
                                  </p:stCondLst>
                                  <p:childTnLst>
                                    <p:animMotion origin="layout" path="M 2.22222E-6 -3.7037E-6 C 0.03403 0.16042 0.06823 0.32107 0.08194 0.38519 " pathEditMode="relative" rAng="0" ptsTypes="aA">
                                      <p:cBhvr>
                                        <p:cTn id="17" dur="2000" fill="hold"/>
                                        <p:tgtEl>
                                          <p:spTgt spid="638999"/>
                                        </p:tgtEl>
                                        <p:attrNameLst>
                                          <p:attrName>ppt_x</p:attrName>
                                          <p:attrName>ppt_y</p:attrName>
                                        </p:attrNameLst>
                                      </p:cBhvr>
                                      <p:rCtr x="4100" y="19300"/>
                                    </p:animMotion>
                                  </p:childTnLst>
                                </p:cTn>
                              </p:par>
                              <p:par>
                                <p:cTn id="18" presetID="0" presetClass="path" presetSubtype="0" accel="50000" decel="50000" fill="hold" grpId="0" nodeType="withEffect">
                                  <p:stCondLst>
                                    <p:cond delay="0"/>
                                  </p:stCondLst>
                                  <p:childTnLst>
                                    <p:animMotion origin="layout" path="M 2.22222E-6 -2.22222E-6 C -0.03889 0.15648 -0.07761 0.3132 -0.09306 0.37593 " pathEditMode="relative" rAng="0" ptsTypes="aA">
                                      <p:cBhvr>
                                        <p:cTn id="19" dur="2000" fill="hold"/>
                                        <p:tgtEl>
                                          <p:spTgt spid="638994"/>
                                        </p:tgtEl>
                                        <p:attrNameLst>
                                          <p:attrName>ppt_x</p:attrName>
                                          <p:attrName>ppt_y</p:attrName>
                                        </p:attrNameLst>
                                      </p:cBhvr>
                                      <p:rCtr x="-4700" y="18800"/>
                                    </p:animMotion>
                                  </p:childTnLst>
                                </p:cTn>
                              </p:par>
                              <p:par>
                                <p:cTn id="20" presetID="0" presetClass="path" presetSubtype="0" accel="50000" decel="50000" fill="hold" grpId="0" nodeType="withEffect">
                                  <p:stCondLst>
                                    <p:cond delay="0"/>
                                  </p:stCondLst>
                                  <p:childTnLst>
                                    <p:animMotion origin="layout" path="M -3.33333E-6 4.44444E-6 C 0.03004 0.12731 0.06025 0.25463 0.07223 0.30555 " pathEditMode="relative" rAng="0" ptsTypes="aA">
                                      <p:cBhvr>
                                        <p:cTn id="21" dur="2000" fill="hold"/>
                                        <p:tgtEl>
                                          <p:spTgt spid="638989"/>
                                        </p:tgtEl>
                                        <p:attrNameLst>
                                          <p:attrName>ppt_x</p:attrName>
                                          <p:attrName>ppt_y</p:attrName>
                                        </p:attrNameLst>
                                      </p:cBhvr>
                                      <p:rCtr x="3600" y="15300"/>
                                    </p:animMotion>
                                  </p:childTnLst>
                                </p:cTn>
                              </p:par>
                              <p:par>
                                <p:cTn id="22" presetID="0" presetClass="path" presetSubtype="0" accel="50000" decel="50000" fill="hold" grpId="1" nodeType="withEffect">
                                  <p:stCondLst>
                                    <p:cond delay="0"/>
                                  </p:stCondLst>
                                  <p:childTnLst>
                                    <p:animMotion origin="layout" path="M 0.21667 0.18148 C 0.16389 0.23842 0.11129 0.2956 0.09028 0.31851 " pathEditMode="relative" rAng="0" ptsTypes="aA">
                                      <p:cBhvr>
                                        <p:cTn id="23" dur="2000" fill="hold"/>
                                        <p:tgtEl>
                                          <p:spTgt spid="638989"/>
                                        </p:tgtEl>
                                        <p:attrNameLst>
                                          <p:attrName>ppt_x</p:attrName>
                                          <p:attrName>ppt_y</p:attrName>
                                        </p:attrNameLst>
                                      </p:cBhvr>
                                      <p:rCtr x="-6300" y="6900"/>
                                    </p:animMotion>
                                  </p:childTnLst>
                                </p:cTn>
                              </p:par>
                              <p:par>
                                <p:cTn id="24" presetID="0" presetClass="path" presetSubtype="0" accel="50000" decel="50000" fill="hold" grpId="2" nodeType="withEffect">
                                  <p:stCondLst>
                                    <p:cond delay="0"/>
                                  </p:stCondLst>
                                  <p:childTnLst>
                                    <p:animMotion origin="layout" path="M 0.19445 0.26851 C 0.15382 0.29629 0.11337 0.32407 0.09723 0.33518 " pathEditMode="relative" rAng="0" ptsTypes="aA">
                                      <p:cBhvr>
                                        <p:cTn id="25" dur="2000" fill="hold"/>
                                        <p:tgtEl>
                                          <p:spTgt spid="638989"/>
                                        </p:tgtEl>
                                        <p:attrNameLst>
                                          <p:attrName>ppt_x</p:attrName>
                                          <p:attrName>ppt_y</p:attrName>
                                        </p:attrNameLst>
                                      </p:cBhvr>
                                      <p:rCtr x="-4900" y="3300"/>
                                    </p:animMotion>
                                  </p:childTnLst>
                                </p:cTn>
                              </p:par>
                              <p:par>
                                <p:cTn id="26" presetID="0" presetClass="path" presetSubtype="0" accel="50000" decel="50000" fill="hold" grpId="0" nodeType="withEffect">
                                  <p:stCondLst>
                                    <p:cond delay="0"/>
                                  </p:stCondLst>
                                  <p:childTnLst>
                                    <p:animMotion origin="layout" path="M 4.44444E-6 -4.81481E-6 C -0.03247 0.11112 -0.06476 0.22223 -0.07778 0.26667 " pathEditMode="relative" rAng="0" ptsTypes="aA">
                                      <p:cBhvr>
                                        <p:cTn id="27" dur="2000" fill="hold"/>
                                        <p:tgtEl>
                                          <p:spTgt spid="638993"/>
                                        </p:tgtEl>
                                        <p:attrNameLst>
                                          <p:attrName>ppt_x</p:attrName>
                                          <p:attrName>ppt_y</p:attrName>
                                        </p:attrNameLst>
                                      </p:cBhvr>
                                      <p:rCtr x="-3900" y="13300"/>
                                    </p:animMotion>
                                  </p:childTnLst>
                                </p:cTn>
                              </p:par>
                              <p:par>
                                <p:cTn id="28" presetID="0" presetClass="path" presetSubtype="0" accel="50000" decel="50000" fill="hold" grpId="0" nodeType="withEffect">
                                  <p:stCondLst>
                                    <p:cond delay="0"/>
                                  </p:stCondLst>
                                  <p:childTnLst>
                                    <p:animMotion origin="layout" path="M -3.88889E-6 1.11111E-6 C -0.06718 0.09028 -0.1342 0.18055 -0.16111 0.21667 " pathEditMode="relative" rAng="0" ptsTypes="aA">
                                      <p:cBhvr>
                                        <p:cTn id="29" dur="2000" fill="hold"/>
                                        <p:tgtEl>
                                          <p:spTgt spid="638988"/>
                                        </p:tgtEl>
                                        <p:attrNameLst>
                                          <p:attrName>ppt_x</p:attrName>
                                          <p:attrName>ppt_y</p:attrName>
                                        </p:attrNameLst>
                                      </p:cBhvr>
                                      <p:rCtr x="-8100" y="10800"/>
                                    </p:animMotion>
                                  </p:childTnLst>
                                </p:cTn>
                              </p:par>
                              <p:par>
                                <p:cTn id="30" presetID="0" presetClass="path" presetSubtype="0" accel="50000" decel="50000" fill="hold" grpId="0" nodeType="withEffect">
                                  <p:stCondLst>
                                    <p:cond delay="0"/>
                                  </p:stCondLst>
                                  <p:childTnLst>
                                    <p:animMotion origin="layout" path="M 5.55556E-7 2.59259E-6 C -0.06372 0.11643 -0.12726 0.2331 -0.15278 0.27963 " pathEditMode="relative" rAng="0" ptsTypes="aA">
                                      <p:cBhvr>
                                        <p:cTn id="31" dur="2000" fill="hold"/>
                                        <p:tgtEl>
                                          <p:spTgt spid="638986"/>
                                        </p:tgtEl>
                                        <p:attrNameLst>
                                          <p:attrName>ppt_x</p:attrName>
                                          <p:attrName>ppt_y</p:attrName>
                                        </p:attrNameLst>
                                      </p:cBhvr>
                                      <p:rCtr x="-7600" y="14000"/>
                                    </p:animMotion>
                                  </p:childTnLst>
                                </p:cTn>
                              </p:par>
                              <p:par>
                                <p:cTn id="32" presetID="0" presetClass="path" presetSubtype="0" accel="50000" decel="50000" fill="hold" grpId="0" nodeType="withEffect">
                                  <p:stCondLst>
                                    <p:cond delay="0"/>
                                  </p:stCondLst>
                                  <p:childTnLst>
                                    <p:animMotion origin="layout" path="M -3.61111E-6 1.11111E-6 C -0.05677 0.15417 -0.11336 0.30856 -0.13611 0.37037 " pathEditMode="relative" rAng="0" ptsTypes="aA">
                                      <p:cBhvr>
                                        <p:cTn id="33" dur="2000" fill="hold"/>
                                        <p:tgtEl>
                                          <p:spTgt spid="639000"/>
                                        </p:tgtEl>
                                        <p:attrNameLst>
                                          <p:attrName>ppt_x</p:attrName>
                                          <p:attrName>ppt_y</p:attrName>
                                        </p:attrNameLst>
                                      </p:cBhvr>
                                      <p:rCtr x="-6800" y="18500"/>
                                    </p:animMotion>
                                  </p:childTnLst>
                                </p:cTn>
                              </p:par>
                              <p:par>
                                <p:cTn id="34" presetID="0" presetClass="path" presetSubtype="0" accel="50000" decel="50000" fill="hold" grpId="0" nodeType="withEffect">
                                  <p:stCondLst>
                                    <p:cond delay="0"/>
                                  </p:stCondLst>
                                  <p:childTnLst>
                                    <p:animMotion origin="layout" path="M -3.88889E-6 -2.22222E-6 C -0.00763 0.13496 -0.0151 0.27014 -0.01805 0.32408 " pathEditMode="relative" rAng="0" ptsTypes="aA">
                                      <p:cBhvr>
                                        <p:cTn id="35" dur="2000" fill="hold"/>
                                        <p:tgtEl>
                                          <p:spTgt spid="638987"/>
                                        </p:tgtEl>
                                        <p:attrNameLst>
                                          <p:attrName>ppt_x</p:attrName>
                                          <p:attrName>ppt_y</p:attrName>
                                        </p:attrNameLst>
                                      </p:cBhvr>
                                      <p:rCtr x="-900" y="16200"/>
                                    </p:animMotion>
                                  </p:childTnLst>
                                </p:cTn>
                              </p:par>
                              <p:par>
                                <p:cTn id="36" presetID="0" presetClass="path" presetSubtype="0" accel="50000" decel="50000" fill="hold" grpId="0" nodeType="withEffect">
                                  <p:stCondLst>
                                    <p:cond delay="0"/>
                                  </p:stCondLst>
                                  <p:childTnLst>
                                    <p:animMotion origin="layout" path="M -1.11111E-6 -1.11111E-6 C 0.02014 0.05625 0.04045 0.11273 0.04861 0.13519 " pathEditMode="relative" rAng="0" ptsTypes="aA">
                                      <p:cBhvr>
                                        <p:cTn id="37" dur="2000" fill="hold"/>
                                        <p:tgtEl>
                                          <p:spTgt spid="638995"/>
                                        </p:tgtEl>
                                        <p:attrNameLst>
                                          <p:attrName>ppt_x</p:attrName>
                                          <p:attrName>ppt_y</p:attrName>
                                        </p:attrNameLst>
                                      </p:cBhvr>
                                      <p:rCtr x="2400" y="6800"/>
                                    </p:animMotion>
                                  </p:childTnLst>
                                </p:cTn>
                              </p:par>
                              <p:par>
                                <p:cTn id="38" presetID="0" presetClass="path" presetSubtype="0" accel="50000" decel="50000" fill="hold" grpId="0" nodeType="withEffect">
                                  <p:stCondLst>
                                    <p:cond delay="0"/>
                                  </p:stCondLst>
                                  <p:childTnLst>
                                    <p:animMotion origin="layout" path="M -4.72222E-6 7.40741E-7 C 0.03525 0.12268 0.07066 0.24537 0.08473 0.29444 " pathEditMode="relative" rAng="0" ptsTypes="aA">
                                      <p:cBhvr>
                                        <p:cTn id="39" dur="2000" fill="hold"/>
                                        <p:tgtEl>
                                          <p:spTgt spid="638985"/>
                                        </p:tgtEl>
                                        <p:attrNameLst>
                                          <p:attrName>ppt_x</p:attrName>
                                          <p:attrName>ppt_y</p:attrName>
                                        </p:attrNameLst>
                                      </p:cBhvr>
                                      <p:rCtr x="4200" y="14700"/>
                                    </p:animMotion>
                                  </p:childTnLst>
                                </p:cTn>
                              </p:par>
                              <p:par>
                                <p:cTn id="40" presetID="0" presetClass="path" presetSubtype="0" accel="50000" decel="50000" fill="hold" grpId="0" nodeType="withEffect">
                                  <p:stCondLst>
                                    <p:cond delay="0"/>
                                  </p:stCondLst>
                                  <p:childTnLst>
                                    <p:animMotion origin="layout" path="M -0.00052 0.00023 C 0.06302 0.13449 0.12673 0.26875 0.15225 0.32245 " pathEditMode="relative" rAng="0" ptsTypes="aA">
                                      <p:cBhvr>
                                        <p:cTn id="41" dur="2000" fill="hold"/>
                                        <p:tgtEl>
                                          <p:spTgt spid="638996"/>
                                        </p:tgtEl>
                                        <p:attrNameLst>
                                          <p:attrName>ppt_x</p:attrName>
                                          <p:attrName>ppt_y</p:attrName>
                                        </p:attrNameLst>
                                      </p:cBhvr>
                                      <p:rCtr x="7600" y="16100"/>
                                    </p:animMotion>
                                  </p:childTnLst>
                                </p:cTn>
                              </p:par>
                              <p:par>
                                <p:cTn id="42" presetID="0" presetClass="path" presetSubtype="0" accel="50000" decel="50000" fill="hold" grpId="0" nodeType="withEffect">
                                  <p:stCondLst>
                                    <p:cond delay="0"/>
                                  </p:stCondLst>
                                  <p:childTnLst>
                                    <p:animMotion origin="layout" path="M -3.61111E-6 3.33333E-6 C 0.01667 0.12176 0.03351 0.24375 0.04028 0.29259 " pathEditMode="relative" rAng="0" ptsTypes="aA">
                                      <p:cBhvr>
                                        <p:cTn id="43" dur="2000" fill="hold"/>
                                        <p:tgtEl>
                                          <p:spTgt spid="639001"/>
                                        </p:tgtEl>
                                        <p:attrNameLst>
                                          <p:attrName>ppt_x</p:attrName>
                                          <p:attrName>ppt_y</p:attrName>
                                        </p:attrNameLst>
                                      </p:cBhvr>
                                      <p:rCtr x="2000" y="14600"/>
                                    </p:animMotion>
                                  </p:childTnLst>
                                </p:cTn>
                              </p:par>
                              <p:par>
                                <p:cTn id="44" presetID="0" presetClass="path" presetSubtype="0" accel="50000" decel="50000" fill="hold" grpId="0" nodeType="withEffect">
                                  <p:stCondLst>
                                    <p:cond delay="0"/>
                                  </p:stCondLst>
                                  <p:childTnLst>
                                    <p:animMotion origin="layout" path="M 2.5E-6 3.33333E-6 C -0.0099 0.04699 -0.01962 0.09421 -0.02361 0.11296 " pathEditMode="relative" rAng="0" ptsTypes="aA">
                                      <p:cBhvr>
                                        <p:cTn id="45" dur="2000" fill="hold"/>
                                        <p:tgtEl>
                                          <p:spTgt spid="638990"/>
                                        </p:tgtEl>
                                        <p:attrNameLst>
                                          <p:attrName>ppt_x</p:attrName>
                                          <p:attrName>ppt_y</p:attrName>
                                        </p:attrNameLst>
                                      </p:cBhvr>
                                      <p:rCtr x="-1200" y="5600"/>
                                    </p:animMotion>
                                  </p:childTnLst>
                                </p:cTn>
                              </p:par>
                              <p:par>
                                <p:cTn id="46" presetID="0" presetClass="path" presetSubtype="0" accel="50000" decel="50000" fill="hold" grpId="0" nodeType="withEffect">
                                  <p:stCondLst>
                                    <p:cond delay="0"/>
                                  </p:stCondLst>
                                  <p:childTnLst>
                                    <p:animMotion origin="layout" path="M 2.22222E-6 2.22222E-6 C 0.01319 0.0169 0.02656 0.03403 0.03194 0.04074 " pathEditMode="relative" rAng="0" ptsTypes="aA">
                                      <p:cBhvr>
                                        <p:cTn id="47" dur="2000" fill="hold"/>
                                        <p:tgtEl>
                                          <p:spTgt spid="638991"/>
                                        </p:tgtEl>
                                        <p:attrNameLst>
                                          <p:attrName>ppt_x</p:attrName>
                                          <p:attrName>ppt_y</p:attrName>
                                        </p:attrNameLst>
                                      </p:cBhvr>
                                      <p:rCtr x="1600" y="2000"/>
                                    </p:animMotion>
                                  </p:childTnLst>
                                </p:cTn>
                              </p:par>
                              <p:par>
                                <p:cTn id="48" presetID="0" presetClass="path" presetSubtype="0" accel="50000" decel="50000" fill="hold" grpId="0" nodeType="withEffect">
                                  <p:stCondLst>
                                    <p:cond delay="0"/>
                                  </p:stCondLst>
                                  <p:childTnLst>
                                    <p:animMotion origin="layout" path="M 1.11111E-6 -4.44444E-6 C -0.05208 0.05857 -0.10417 0.11737 -0.125 0.14075 " pathEditMode="relative" rAng="0" ptsTypes="aA">
                                      <p:cBhvr>
                                        <p:cTn id="49" dur="2000" fill="hold"/>
                                        <p:tgtEl>
                                          <p:spTgt spid="638997"/>
                                        </p:tgtEl>
                                        <p:attrNameLst>
                                          <p:attrName>ppt_x</p:attrName>
                                          <p:attrName>ppt_y</p:attrName>
                                        </p:attrNameLst>
                                      </p:cBhvr>
                                      <p:rCtr x="-6300" y="7000"/>
                                    </p:animMotion>
                                  </p:childTnLst>
                                </p:cTn>
                              </p:par>
                              <p:par>
                                <p:cTn id="50" presetID="0" presetClass="path" presetSubtype="0" accel="50000" decel="50000" fill="hold" grpId="0" nodeType="withEffect">
                                  <p:stCondLst>
                                    <p:cond delay="0"/>
                                  </p:stCondLst>
                                  <p:childTnLst>
                                    <p:animMotion origin="layout" path="M -8.33333E-7 -4.44444E-6 C -0.03941 0.03149 -0.07864 0.0632 -0.09444 0.07593 " pathEditMode="relative" rAng="0" ptsTypes="aA">
                                      <p:cBhvr>
                                        <p:cTn id="51" dur="2000" fill="hold"/>
                                        <p:tgtEl>
                                          <p:spTgt spid="638998"/>
                                        </p:tgtEl>
                                        <p:attrNameLst>
                                          <p:attrName>ppt_x</p:attrName>
                                          <p:attrName>ppt_y</p:attrName>
                                        </p:attrNameLst>
                                      </p:cBhvr>
                                      <p:rCtr x="-4700" y="3800"/>
                                    </p:animMotion>
                                  </p:childTnLst>
                                </p:cTn>
                              </p:par>
                            </p:childTnLst>
                          </p:cTn>
                        </p:par>
                        <p:par>
                          <p:cTn id="52" fill="hold">
                            <p:stCondLst>
                              <p:cond delay="2000"/>
                            </p:stCondLst>
                            <p:childTnLst>
                              <p:par>
                                <p:cTn id="53" presetID="1" presetClass="entr" presetSubtype="0" fill="hold" grpId="0" nodeType="afterEffect">
                                  <p:stCondLst>
                                    <p:cond delay="1000"/>
                                  </p:stCondLst>
                                  <p:childTnLst>
                                    <p:set>
                                      <p:cBhvr>
                                        <p:cTn id="54" dur="1" fill="hold">
                                          <p:stCondLst>
                                            <p:cond delay="0"/>
                                          </p:stCondLst>
                                        </p:cTn>
                                        <p:tgtEl>
                                          <p:spTgt spid="639005">
                                            <p:txEl>
                                              <p:pRg st="0" end="0"/>
                                            </p:txEl>
                                          </p:spTgt>
                                        </p:tgtEl>
                                        <p:attrNameLst>
                                          <p:attrName>style.visibility</p:attrName>
                                        </p:attrNameLst>
                                      </p:cBhvr>
                                      <p:to>
                                        <p:strVal val="visible"/>
                                      </p:to>
                                    </p:set>
                                  </p:childTnLst>
                                </p:cTn>
                              </p:par>
                            </p:childTnLst>
                          </p:cTn>
                        </p:par>
                        <p:par>
                          <p:cTn id="55" fill="hold">
                            <p:stCondLst>
                              <p:cond delay="3000"/>
                            </p:stCondLst>
                            <p:childTnLst>
                              <p:par>
                                <p:cTn id="56" presetID="1" presetClass="entr" presetSubtype="0" fill="hold" grpId="0" nodeType="afterEffect">
                                  <p:stCondLst>
                                    <p:cond delay="1000"/>
                                  </p:stCondLst>
                                  <p:childTnLst>
                                    <p:set>
                                      <p:cBhvr>
                                        <p:cTn id="57" dur="1" fill="hold">
                                          <p:stCondLst>
                                            <p:cond delay="0"/>
                                          </p:stCondLst>
                                        </p:cTn>
                                        <p:tgtEl>
                                          <p:spTgt spid="639005">
                                            <p:txEl>
                                              <p:pRg st="1" end="1"/>
                                            </p:txEl>
                                          </p:spTgt>
                                        </p:tgtEl>
                                        <p:attrNameLst>
                                          <p:attrName>style.visibility</p:attrName>
                                        </p:attrNameLst>
                                      </p:cBhvr>
                                      <p:to>
                                        <p:strVal val="visible"/>
                                      </p:to>
                                    </p:set>
                                  </p:childTnLst>
                                </p:cTn>
                              </p:par>
                            </p:childTnLst>
                          </p:cTn>
                        </p:par>
                        <p:par>
                          <p:cTn id="58" fill="hold">
                            <p:stCondLst>
                              <p:cond delay="4000"/>
                            </p:stCondLst>
                            <p:childTnLst>
                              <p:par>
                                <p:cTn id="59" presetID="1" presetClass="entr" presetSubtype="0" fill="hold" grpId="0" nodeType="afterEffect">
                                  <p:stCondLst>
                                    <p:cond delay="1000"/>
                                  </p:stCondLst>
                                  <p:childTnLst>
                                    <p:set>
                                      <p:cBhvr>
                                        <p:cTn id="60" dur="1" fill="hold">
                                          <p:stCondLst>
                                            <p:cond delay="0"/>
                                          </p:stCondLst>
                                        </p:cTn>
                                        <p:tgtEl>
                                          <p:spTgt spid="639005">
                                            <p:txEl>
                                              <p:pRg st="2" end="2"/>
                                            </p:txEl>
                                          </p:spTgt>
                                        </p:tgtEl>
                                        <p:attrNameLst>
                                          <p:attrName>style.visibility</p:attrName>
                                        </p:attrNameLst>
                                      </p:cBhvr>
                                      <p:to>
                                        <p:strVal val="visible"/>
                                      </p:to>
                                    </p:set>
                                  </p:childTnLst>
                                </p:cTn>
                              </p:par>
                            </p:childTnLst>
                          </p:cTn>
                        </p:par>
                        <p:par>
                          <p:cTn id="61" fill="hold">
                            <p:stCondLst>
                              <p:cond delay="5000"/>
                            </p:stCondLst>
                            <p:childTnLst>
                              <p:par>
                                <p:cTn id="62" presetID="1" presetClass="entr" presetSubtype="0" fill="hold" grpId="0" nodeType="afterEffect">
                                  <p:stCondLst>
                                    <p:cond delay="1000"/>
                                  </p:stCondLst>
                                  <p:childTnLst>
                                    <p:set>
                                      <p:cBhvr>
                                        <p:cTn id="63" dur="1" fill="hold">
                                          <p:stCondLst>
                                            <p:cond delay="0"/>
                                          </p:stCondLst>
                                        </p:cTn>
                                        <p:tgtEl>
                                          <p:spTgt spid="639005">
                                            <p:txEl>
                                              <p:pRg st="3" end="3"/>
                                            </p:txEl>
                                          </p:spTgt>
                                        </p:tgtEl>
                                        <p:attrNameLst>
                                          <p:attrName>style.visibility</p:attrName>
                                        </p:attrNameLst>
                                      </p:cBhvr>
                                      <p:to>
                                        <p:strVal val="visible"/>
                                      </p:to>
                                    </p:set>
                                  </p:childTnLst>
                                </p:cTn>
                              </p:par>
                            </p:childTnLst>
                          </p:cTn>
                        </p:par>
                        <p:par>
                          <p:cTn id="64" fill="hold">
                            <p:stCondLst>
                              <p:cond delay="6000"/>
                            </p:stCondLst>
                            <p:childTnLst>
                              <p:par>
                                <p:cTn id="65" presetID="1" presetClass="entr" presetSubtype="0" fill="hold" grpId="0" nodeType="afterEffect">
                                  <p:stCondLst>
                                    <p:cond delay="1000"/>
                                  </p:stCondLst>
                                  <p:childTnLst>
                                    <p:set>
                                      <p:cBhvr>
                                        <p:cTn id="66" dur="1" fill="hold">
                                          <p:stCondLst>
                                            <p:cond delay="0"/>
                                          </p:stCondLst>
                                        </p:cTn>
                                        <p:tgtEl>
                                          <p:spTgt spid="639005">
                                            <p:txEl>
                                              <p:pRg st="4" end="4"/>
                                            </p:txEl>
                                          </p:spTgt>
                                        </p:tgtEl>
                                        <p:attrNameLst>
                                          <p:attrName>style.visibility</p:attrName>
                                        </p:attrNameLst>
                                      </p:cBhvr>
                                      <p:to>
                                        <p:strVal val="visible"/>
                                      </p:to>
                                    </p:set>
                                  </p:childTnLst>
                                </p:cTn>
                              </p:par>
                            </p:childTnLst>
                          </p:cTn>
                        </p:par>
                        <p:par>
                          <p:cTn id="67" fill="hold">
                            <p:stCondLst>
                              <p:cond delay="7000"/>
                            </p:stCondLst>
                            <p:childTnLst>
                              <p:par>
                                <p:cTn id="68" presetID="1" presetClass="entr" presetSubtype="0" fill="hold" grpId="0" nodeType="afterEffect">
                                  <p:stCondLst>
                                    <p:cond delay="0"/>
                                  </p:stCondLst>
                                  <p:childTnLst>
                                    <p:set>
                                      <p:cBhvr>
                                        <p:cTn id="69" dur="1" fill="hold">
                                          <p:stCondLst>
                                            <p:cond delay="0"/>
                                          </p:stCondLst>
                                        </p:cTn>
                                        <p:tgtEl>
                                          <p:spTgt spid="639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84" grpId="0" animBg="1"/>
      <p:bldP spid="638985" grpId="0" animBg="1"/>
      <p:bldP spid="638986" grpId="0" animBg="1"/>
      <p:bldP spid="638987" grpId="0" animBg="1"/>
      <p:bldP spid="638988" grpId="0" animBg="1"/>
      <p:bldP spid="638989" grpId="0" animBg="1"/>
      <p:bldP spid="638989" grpId="1" animBg="1"/>
      <p:bldP spid="638989" grpId="2" animBg="1"/>
      <p:bldP spid="638990" grpId="0" animBg="1"/>
      <p:bldP spid="638991" grpId="0" animBg="1"/>
      <p:bldP spid="638992" grpId="0" animBg="1"/>
      <p:bldP spid="638993" grpId="0" animBg="1"/>
      <p:bldP spid="638994" grpId="0" animBg="1"/>
      <p:bldP spid="638995" grpId="0" animBg="1"/>
      <p:bldP spid="638996" grpId="0" animBg="1"/>
      <p:bldP spid="638997" grpId="0" animBg="1"/>
      <p:bldP spid="638998" grpId="0" animBg="1"/>
      <p:bldP spid="638999" grpId="0" animBg="1"/>
      <p:bldP spid="639000" grpId="0" animBg="1"/>
      <p:bldP spid="639001" grpId="0" animBg="1"/>
      <p:bldP spid="639002" grpId="0" animBg="1"/>
      <p:bldP spid="639003" grpId="0"/>
      <p:bldP spid="639005" grpId="0" build="p" advAuto="100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2"/>
          <p:cNvSpPr>
            <a:spLocks noGrp="1"/>
          </p:cNvSpPr>
          <p:nvPr>
            <p:ph type="sldNum" sz="quarter" idx="10"/>
          </p:nvPr>
        </p:nvSpPr>
        <p:spPr bwMode="auto">
          <a:noFill/>
          <a:ln>
            <a:miter lim="800000"/>
            <a:headEnd/>
            <a:tailEnd/>
          </a:ln>
        </p:spPr>
        <p:txBody>
          <a:bodyPr/>
          <a:lstStyle/>
          <a:p>
            <a:fld id="{E2140B8A-FF86-496E-8E6D-67D92B5B28F1}" type="slidenum">
              <a:rPr lang="ar-SA" altLang="zh-CN"/>
              <a:pPr/>
              <a:t>17</a:t>
            </a:fld>
            <a:endParaRPr lang="zh-CN" altLang="en-US"/>
          </a:p>
        </p:txBody>
      </p:sp>
      <p:pic>
        <p:nvPicPr>
          <p:cNvPr id="41987" name="Picture 2" descr="Advacned_Query1"/>
          <p:cNvPicPr>
            <a:picLocks noGrp="1" noChangeAspect="1" noChangeArrowheads="1"/>
          </p:cNvPicPr>
          <p:nvPr>
            <p:ph/>
          </p:nvPr>
        </p:nvPicPr>
        <p:blipFill>
          <a:blip r:embed="rId3" cstate="print"/>
          <a:srcRect t="1743" b="3888"/>
          <a:stretch>
            <a:fillRect/>
          </a:stretch>
        </p:blipFill>
        <p:spPr>
          <a:xfrm>
            <a:off x="1055688" y="1131888"/>
            <a:ext cx="4324350" cy="5040312"/>
          </a:xfrm>
          <a:noFill/>
        </p:spPr>
      </p:pic>
      <p:sp>
        <p:nvSpPr>
          <p:cNvPr id="41988" name="Rectangle 3"/>
          <p:cNvSpPr>
            <a:spLocks noChangeArrowheads="1"/>
          </p:cNvSpPr>
          <p:nvPr/>
        </p:nvSpPr>
        <p:spPr bwMode="auto">
          <a:xfrm>
            <a:off x="242888" y="260350"/>
            <a:ext cx="8001000" cy="428625"/>
          </a:xfrm>
          <a:prstGeom prst="rect">
            <a:avLst/>
          </a:prstGeom>
          <a:noFill/>
          <a:ln w="9525">
            <a:noFill/>
            <a:miter lim="800000"/>
            <a:headEnd/>
            <a:tailEnd/>
          </a:ln>
        </p:spPr>
        <p:txBody>
          <a:bodyPr lIns="0" tIns="0" rIns="0" bIns="0"/>
          <a:lstStyle/>
          <a:p>
            <a:pPr>
              <a:lnSpc>
                <a:spcPct val="90000"/>
              </a:lnSpc>
            </a:pPr>
            <a:r>
              <a:rPr lang="zh-CN" altLang="en-US" sz="2000" b="1">
                <a:solidFill>
                  <a:schemeClr val="bg1"/>
                </a:solidFill>
              </a:rPr>
              <a:t>针对相关的交互活动进行评估</a:t>
            </a:r>
          </a:p>
        </p:txBody>
      </p:sp>
      <p:sp>
        <p:nvSpPr>
          <p:cNvPr id="41989" name="Text Box 4"/>
          <p:cNvSpPr txBox="1">
            <a:spLocks noChangeArrowheads="1"/>
          </p:cNvSpPr>
          <p:nvPr/>
        </p:nvSpPr>
        <p:spPr bwMode="auto">
          <a:xfrm>
            <a:off x="5391150" y="1384300"/>
            <a:ext cx="2684463" cy="523875"/>
          </a:xfrm>
          <a:prstGeom prst="rect">
            <a:avLst/>
          </a:prstGeom>
          <a:noFill/>
          <a:ln w="19050">
            <a:noFill/>
            <a:miter lim="800000"/>
            <a:headEnd/>
            <a:tailEnd/>
          </a:ln>
        </p:spPr>
        <p:txBody>
          <a:bodyPr>
            <a:spAutoFit/>
          </a:bodyPr>
          <a:lstStyle/>
          <a:p>
            <a:pPr algn="r"/>
            <a:r>
              <a:rPr lang="zh-CN" altLang="en-US" sz="1400">
                <a:latin typeface="Verdana" pitchFamily="34" charset="0"/>
              </a:rPr>
              <a:t>客户情绪激动</a:t>
            </a:r>
            <a:r>
              <a:rPr lang="en-US" altLang="zh-CN" sz="1400">
                <a:latin typeface="Verdana" pitchFamily="34" charset="0"/>
              </a:rPr>
              <a:t>——</a:t>
            </a:r>
            <a:r>
              <a:rPr lang="zh-CN" altLang="en-US" sz="1400">
                <a:latin typeface="Verdana" pitchFamily="34" charset="0"/>
              </a:rPr>
              <a:t>可能是座席服务用语不当激怒客户</a:t>
            </a:r>
          </a:p>
        </p:txBody>
      </p:sp>
      <p:sp>
        <p:nvSpPr>
          <p:cNvPr id="41990" name="Text Box 5"/>
          <p:cNvSpPr txBox="1">
            <a:spLocks noChangeArrowheads="1"/>
          </p:cNvSpPr>
          <p:nvPr/>
        </p:nvSpPr>
        <p:spPr bwMode="auto">
          <a:xfrm>
            <a:off x="5414963" y="2522538"/>
            <a:ext cx="2660650" cy="523875"/>
          </a:xfrm>
          <a:prstGeom prst="rect">
            <a:avLst/>
          </a:prstGeom>
          <a:noFill/>
          <a:ln w="19050">
            <a:noFill/>
            <a:miter lim="800000"/>
            <a:headEnd/>
            <a:tailEnd/>
          </a:ln>
        </p:spPr>
        <p:txBody>
          <a:bodyPr>
            <a:spAutoFit/>
          </a:bodyPr>
          <a:lstStyle/>
          <a:p>
            <a:pPr algn="r"/>
            <a:r>
              <a:rPr lang="zh-CN" altLang="en-US" sz="1400">
                <a:latin typeface="Verdana" pitchFamily="34" charset="0"/>
              </a:rPr>
              <a:t>“无法提供”、“取消”</a:t>
            </a:r>
            <a:r>
              <a:rPr lang="en-US" altLang="zh-CN" sz="1400">
                <a:latin typeface="Verdana" pitchFamily="34" charset="0"/>
              </a:rPr>
              <a:t>——</a:t>
            </a:r>
            <a:r>
              <a:rPr lang="zh-CN" altLang="en-US" sz="1400">
                <a:latin typeface="Verdana" pitchFamily="34" charset="0"/>
              </a:rPr>
              <a:t>可能意味着客户流失</a:t>
            </a:r>
          </a:p>
        </p:txBody>
      </p:sp>
      <p:sp>
        <p:nvSpPr>
          <p:cNvPr id="41991" name="Text Box 6"/>
          <p:cNvSpPr txBox="1">
            <a:spLocks noChangeArrowheads="1"/>
          </p:cNvSpPr>
          <p:nvPr/>
        </p:nvSpPr>
        <p:spPr bwMode="auto">
          <a:xfrm>
            <a:off x="5380038" y="3506788"/>
            <a:ext cx="2695575" cy="522287"/>
          </a:xfrm>
          <a:prstGeom prst="rect">
            <a:avLst/>
          </a:prstGeom>
          <a:noFill/>
          <a:ln w="19050">
            <a:noFill/>
            <a:miter lim="800000"/>
            <a:headEnd/>
            <a:tailEnd/>
          </a:ln>
        </p:spPr>
        <p:txBody>
          <a:bodyPr>
            <a:spAutoFit/>
          </a:bodyPr>
          <a:lstStyle/>
          <a:p>
            <a:pPr algn="r"/>
            <a:r>
              <a:rPr lang="zh-CN" altLang="en-US" sz="1400">
                <a:latin typeface="Verdana" pitchFamily="34" charset="0"/>
              </a:rPr>
              <a:t>座席保持电话次数与时间</a:t>
            </a:r>
            <a:r>
              <a:rPr lang="en-US" altLang="zh-CN" sz="1400">
                <a:latin typeface="Verdana" pitchFamily="34" charset="0"/>
              </a:rPr>
              <a:t>——</a:t>
            </a:r>
            <a:r>
              <a:rPr lang="zh-CN" altLang="en-US" sz="1400">
                <a:latin typeface="Verdana" pitchFamily="34" charset="0"/>
              </a:rPr>
              <a:t>向他人咨询，可能座席知识有缺陷</a:t>
            </a:r>
            <a:endParaRPr lang="en-US" altLang="zh-CN" sz="1400">
              <a:latin typeface="Verdana" pitchFamily="34" charset="0"/>
            </a:endParaRPr>
          </a:p>
        </p:txBody>
      </p:sp>
      <p:sp>
        <p:nvSpPr>
          <p:cNvPr id="41992" name="Text Box 7"/>
          <p:cNvSpPr txBox="1">
            <a:spLocks noChangeArrowheads="1"/>
          </p:cNvSpPr>
          <p:nvPr/>
        </p:nvSpPr>
        <p:spPr bwMode="auto">
          <a:xfrm>
            <a:off x="5380038" y="4395788"/>
            <a:ext cx="2695575" cy="523875"/>
          </a:xfrm>
          <a:prstGeom prst="rect">
            <a:avLst/>
          </a:prstGeom>
          <a:noFill/>
          <a:ln w="19050">
            <a:noFill/>
            <a:miter lim="800000"/>
            <a:headEnd/>
            <a:tailEnd/>
          </a:ln>
        </p:spPr>
        <p:txBody>
          <a:bodyPr>
            <a:spAutoFit/>
          </a:bodyPr>
          <a:lstStyle/>
          <a:p>
            <a:pPr algn="r"/>
            <a:r>
              <a:rPr lang="zh-CN" altLang="en-US" sz="1400">
                <a:latin typeface="Verdana" pitchFamily="34" charset="0"/>
              </a:rPr>
              <a:t>座席在</a:t>
            </a:r>
            <a:r>
              <a:rPr lang="en-US" altLang="zh-CN" sz="1400">
                <a:latin typeface="Verdana" pitchFamily="34" charset="0"/>
              </a:rPr>
              <a:t>CRM</a:t>
            </a:r>
            <a:r>
              <a:rPr lang="zh-CN" altLang="en-US" sz="1400">
                <a:latin typeface="Verdana" pitchFamily="34" charset="0"/>
              </a:rPr>
              <a:t>系统中查看取消策略</a:t>
            </a:r>
            <a:r>
              <a:rPr lang="en-US" altLang="zh-CN" sz="1400">
                <a:latin typeface="Verdana" pitchFamily="34" charset="0"/>
              </a:rPr>
              <a:t>——</a:t>
            </a:r>
            <a:r>
              <a:rPr lang="zh-CN" altLang="en-US" sz="1400">
                <a:latin typeface="Verdana" pitchFamily="34" charset="0"/>
              </a:rPr>
              <a:t>客户对现有产品不满意</a:t>
            </a:r>
          </a:p>
        </p:txBody>
      </p:sp>
      <p:sp>
        <p:nvSpPr>
          <p:cNvPr id="41993" name="Text Box 8"/>
          <p:cNvSpPr txBox="1">
            <a:spLocks noChangeArrowheads="1"/>
          </p:cNvSpPr>
          <p:nvPr/>
        </p:nvSpPr>
        <p:spPr bwMode="auto">
          <a:xfrm>
            <a:off x="5403850" y="5391150"/>
            <a:ext cx="2647950" cy="523875"/>
          </a:xfrm>
          <a:prstGeom prst="rect">
            <a:avLst/>
          </a:prstGeom>
          <a:noFill/>
          <a:ln w="19050">
            <a:noFill/>
            <a:miter lim="800000"/>
            <a:headEnd/>
            <a:tailEnd/>
          </a:ln>
        </p:spPr>
        <p:txBody>
          <a:bodyPr>
            <a:spAutoFit/>
          </a:bodyPr>
          <a:lstStyle/>
          <a:p>
            <a:pPr algn="r"/>
            <a:r>
              <a:rPr lang="zh-CN" altLang="en-US" sz="1400">
                <a:latin typeface="Verdana" pitchFamily="34" charset="0"/>
              </a:rPr>
              <a:t>客户在反馈系统中对服务给出低分</a:t>
            </a:r>
            <a:r>
              <a:rPr lang="en-US" altLang="zh-CN" sz="1400">
                <a:latin typeface="Verdana" pitchFamily="34" charset="0"/>
              </a:rPr>
              <a:t>——</a:t>
            </a:r>
            <a:r>
              <a:rPr lang="zh-CN" altLang="en-US" sz="1400">
                <a:latin typeface="Verdana" pitchFamily="34" charset="0"/>
              </a:rPr>
              <a:t>不满意服务或产品</a:t>
            </a:r>
          </a:p>
        </p:txBody>
      </p:sp>
      <p:sp>
        <p:nvSpPr>
          <p:cNvPr id="41994" name="Rectangle 9"/>
          <p:cNvSpPr>
            <a:spLocks noChangeArrowheads="1"/>
          </p:cNvSpPr>
          <p:nvPr/>
        </p:nvSpPr>
        <p:spPr bwMode="auto">
          <a:xfrm>
            <a:off x="1055688" y="1131888"/>
            <a:ext cx="4319587" cy="5040312"/>
          </a:xfrm>
          <a:prstGeom prst="rect">
            <a:avLst/>
          </a:prstGeom>
          <a:noFill/>
          <a:ln w="9525" algn="ctr">
            <a:solidFill>
              <a:srgbClr val="B2B2B2"/>
            </a:solidFill>
            <a:miter lim="800000"/>
            <a:headEnd/>
            <a:tailEnd/>
          </a:ln>
        </p:spPr>
        <p:txBody>
          <a:bodyPr anchor="ctr">
            <a:spAutoFit/>
          </a:bodyPr>
          <a:lstStyle/>
          <a:p>
            <a:endParaRPr lang="zh-CN" altLang="en-US"/>
          </a:p>
        </p:txBody>
      </p:sp>
      <p:sp>
        <p:nvSpPr>
          <p:cNvPr id="41995" name="Line 10"/>
          <p:cNvSpPr>
            <a:spLocks noChangeShapeType="1"/>
          </p:cNvSpPr>
          <p:nvPr/>
        </p:nvSpPr>
        <p:spPr bwMode="auto">
          <a:xfrm flipH="1">
            <a:off x="5087938" y="2176463"/>
            <a:ext cx="2989262" cy="1587"/>
          </a:xfrm>
          <a:prstGeom prst="line">
            <a:avLst/>
          </a:prstGeom>
          <a:noFill/>
          <a:ln w="38100">
            <a:solidFill>
              <a:schemeClr val="hlink"/>
            </a:solidFill>
            <a:round/>
            <a:headEnd/>
            <a:tailEnd type="triangle" w="med" len="med"/>
          </a:ln>
        </p:spPr>
        <p:txBody>
          <a:bodyPr wrap="none" anchor="ctr">
            <a:spAutoFit/>
          </a:bodyPr>
          <a:lstStyle/>
          <a:p>
            <a:endParaRPr lang="en-US"/>
          </a:p>
        </p:txBody>
      </p:sp>
      <p:sp>
        <p:nvSpPr>
          <p:cNvPr id="41996" name="Line 11"/>
          <p:cNvSpPr>
            <a:spLocks noChangeShapeType="1"/>
          </p:cNvSpPr>
          <p:nvPr/>
        </p:nvSpPr>
        <p:spPr bwMode="auto">
          <a:xfrm flipH="1">
            <a:off x="5087938" y="3113088"/>
            <a:ext cx="2989262" cy="1587"/>
          </a:xfrm>
          <a:prstGeom prst="line">
            <a:avLst/>
          </a:prstGeom>
          <a:noFill/>
          <a:ln w="38100">
            <a:solidFill>
              <a:schemeClr val="hlink"/>
            </a:solidFill>
            <a:round/>
            <a:headEnd/>
            <a:tailEnd type="triangle" w="med" len="med"/>
          </a:ln>
        </p:spPr>
        <p:txBody>
          <a:bodyPr wrap="none" anchor="ctr">
            <a:spAutoFit/>
          </a:bodyPr>
          <a:lstStyle/>
          <a:p>
            <a:endParaRPr lang="en-US"/>
          </a:p>
        </p:txBody>
      </p:sp>
      <p:sp>
        <p:nvSpPr>
          <p:cNvPr id="41997" name="Line 12"/>
          <p:cNvSpPr>
            <a:spLocks noChangeShapeType="1"/>
          </p:cNvSpPr>
          <p:nvPr/>
        </p:nvSpPr>
        <p:spPr bwMode="auto">
          <a:xfrm flipH="1">
            <a:off x="5087938" y="4084638"/>
            <a:ext cx="2989262" cy="1587"/>
          </a:xfrm>
          <a:prstGeom prst="line">
            <a:avLst/>
          </a:prstGeom>
          <a:noFill/>
          <a:ln w="38100">
            <a:solidFill>
              <a:schemeClr val="hlink"/>
            </a:solidFill>
            <a:round/>
            <a:headEnd/>
            <a:tailEnd type="triangle" w="med" len="med"/>
          </a:ln>
        </p:spPr>
        <p:txBody>
          <a:bodyPr wrap="none" anchor="ctr">
            <a:spAutoFit/>
          </a:bodyPr>
          <a:lstStyle/>
          <a:p>
            <a:endParaRPr lang="en-US"/>
          </a:p>
        </p:txBody>
      </p:sp>
      <p:sp>
        <p:nvSpPr>
          <p:cNvPr id="41998" name="Line 13"/>
          <p:cNvSpPr>
            <a:spLocks noChangeShapeType="1"/>
          </p:cNvSpPr>
          <p:nvPr/>
        </p:nvSpPr>
        <p:spPr bwMode="auto">
          <a:xfrm flipH="1">
            <a:off x="5087938" y="4984750"/>
            <a:ext cx="2989262" cy="1588"/>
          </a:xfrm>
          <a:prstGeom prst="line">
            <a:avLst/>
          </a:prstGeom>
          <a:noFill/>
          <a:ln w="38100">
            <a:solidFill>
              <a:schemeClr val="hlink"/>
            </a:solidFill>
            <a:round/>
            <a:headEnd/>
            <a:tailEnd type="triangle" w="med" len="med"/>
          </a:ln>
        </p:spPr>
        <p:txBody>
          <a:bodyPr wrap="none" anchor="ctr">
            <a:spAutoFit/>
          </a:bodyPr>
          <a:lstStyle/>
          <a:p>
            <a:endParaRPr lang="en-US"/>
          </a:p>
        </p:txBody>
      </p:sp>
      <p:sp>
        <p:nvSpPr>
          <p:cNvPr id="41999" name="Line 14"/>
          <p:cNvSpPr>
            <a:spLocks noChangeShapeType="1"/>
          </p:cNvSpPr>
          <p:nvPr/>
        </p:nvSpPr>
        <p:spPr bwMode="auto">
          <a:xfrm flipH="1">
            <a:off x="5087938" y="6027738"/>
            <a:ext cx="2989262" cy="1587"/>
          </a:xfrm>
          <a:prstGeom prst="line">
            <a:avLst/>
          </a:prstGeom>
          <a:noFill/>
          <a:ln w="38100">
            <a:solidFill>
              <a:schemeClr val="hlink"/>
            </a:solidFill>
            <a:round/>
            <a:headEnd/>
            <a:tailEnd type="triangle" w="med" len="med"/>
          </a:ln>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203200" y="116632"/>
            <a:ext cx="8940800" cy="417984"/>
          </a:xfrm>
        </p:spPr>
        <p:txBody>
          <a:bodyPr/>
          <a:lstStyle/>
          <a:p>
            <a:pPr eaLnBrk="1" hangingPunct="1"/>
            <a:r>
              <a:rPr lang="zh-CN" altLang="en-US" dirty="0" smtClean="0">
                <a:ea typeface="宋体" pitchFamily="2" charset="-122"/>
              </a:rPr>
              <a:t>精确监控推动精确辅导与培训</a:t>
            </a:r>
            <a:endParaRPr lang="en-US" altLang="zh-CN" dirty="0" smtClean="0">
              <a:ea typeface="宋体" pitchFamily="2" charset="-122"/>
            </a:endParaRPr>
          </a:p>
        </p:txBody>
      </p:sp>
      <p:pic>
        <p:nvPicPr>
          <p:cNvPr id="52227" name="Picture 3" descr="Untitled-3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2833688"/>
            <a:ext cx="77724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28" name="Group 4"/>
          <p:cNvGrpSpPr>
            <a:grpSpLocks/>
          </p:cNvGrpSpPr>
          <p:nvPr/>
        </p:nvGrpSpPr>
        <p:grpSpPr bwMode="auto">
          <a:xfrm>
            <a:off x="877888" y="3459163"/>
            <a:ext cx="7410450" cy="2003425"/>
            <a:chOff x="553" y="1992"/>
            <a:chExt cx="4668" cy="1262"/>
          </a:xfrm>
        </p:grpSpPr>
        <p:sp>
          <p:nvSpPr>
            <p:cNvPr id="52234" name="Line 5"/>
            <p:cNvSpPr>
              <a:spLocks noChangeShapeType="1"/>
            </p:cNvSpPr>
            <p:nvPr/>
          </p:nvSpPr>
          <p:spPr bwMode="auto">
            <a:xfrm>
              <a:off x="643" y="3254"/>
              <a:ext cx="432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52235" name="Text Box 6" descr="60%"/>
            <p:cNvSpPr txBox="1">
              <a:spLocks noChangeArrowheads="1"/>
            </p:cNvSpPr>
            <p:nvPr/>
          </p:nvSpPr>
          <p:spPr bwMode="auto">
            <a:xfrm>
              <a:off x="2409" y="2017"/>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36" name="Text Box 7" descr="60%"/>
            <p:cNvSpPr txBox="1">
              <a:spLocks noChangeArrowheads="1"/>
            </p:cNvSpPr>
            <p:nvPr/>
          </p:nvSpPr>
          <p:spPr bwMode="auto">
            <a:xfrm>
              <a:off x="2887" y="1992"/>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grpSp>
          <p:nvGrpSpPr>
            <p:cNvPr id="52237" name="Group 8"/>
            <p:cNvGrpSpPr>
              <a:grpSpLocks/>
            </p:cNvGrpSpPr>
            <p:nvPr/>
          </p:nvGrpSpPr>
          <p:grpSpPr bwMode="auto">
            <a:xfrm>
              <a:off x="553" y="2169"/>
              <a:ext cx="4668" cy="1072"/>
              <a:chOff x="553" y="2169"/>
              <a:chExt cx="4668" cy="1072"/>
            </a:xfrm>
          </p:grpSpPr>
          <p:sp>
            <p:nvSpPr>
              <p:cNvPr id="52238" name="Text Box 9"/>
              <p:cNvSpPr txBox="1">
                <a:spLocks noChangeArrowheads="1"/>
              </p:cNvSpPr>
              <p:nvPr/>
            </p:nvSpPr>
            <p:spPr bwMode="auto">
              <a:xfrm>
                <a:off x="1587" y="3000"/>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GB">
                    <a:solidFill>
                      <a:schemeClr val="bg1"/>
                    </a:solidFill>
                  </a:rPr>
                  <a:t>低于平均值</a:t>
                </a:r>
                <a:endParaRPr lang="en-GB" altLang="en-US">
                  <a:solidFill>
                    <a:schemeClr val="bg1"/>
                  </a:solidFill>
                </a:endParaRPr>
              </a:p>
            </p:txBody>
          </p:sp>
          <p:sp>
            <p:nvSpPr>
              <p:cNvPr id="52239" name="Text Box 10"/>
              <p:cNvSpPr txBox="1">
                <a:spLocks noChangeArrowheads="1"/>
              </p:cNvSpPr>
              <p:nvPr/>
            </p:nvSpPr>
            <p:spPr bwMode="auto">
              <a:xfrm>
                <a:off x="2894" y="3000"/>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GB">
                    <a:solidFill>
                      <a:schemeClr val="bg1"/>
                    </a:solidFill>
                  </a:rPr>
                  <a:t>高于平均值</a:t>
                </a:r>
                <a:endParaRPr lang="en-GB" altLang="en-US">
                  <a:solidFill>
                    <a:schemeClr val="bg1"/>
                  </a:solidFill>
                </a:endParaRPr>
              </a:p>
            </p:txBody>
          </p:sp>
          <p:sp>
            <p:nvSpPr>
              <p:cNvPr id="52240" name="Text Box 11"/>
              <p:cNvSpPr txBox="1">
                <a:spLocks noChangeArrowheads="1"/>
              </p:cNvSpPr>
              <p:nvPr/>
            </p:nvSpPr>
            <p:spPr bwMode="auto">
              <a:xfrm>
                <a:off x="4087" y="30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GB">
                    <a:solidFill>
                      <a:schemeClr val="bg1"/>
                    </a:solidFill>
                  </a:rPr>
                  <a:t>优秀</a:t>
                </a:r>
                <a:endParaRPr lang="en-GB" altLang="en-US">
                  <a:solidFill>
                    <a:schemeClr val="bg1"/>
                  </a:solidFill>
                </a:endParaRPr>
              </a:p>
            </p:txBody>
          </p:sp>
          <p:sp>
            <p:nvSpPr>
              <p:cNvPr id="52241" name="Text Box 12"/>
              <p:cNvSpPr txBox="1">
                <a:spLocks noChangeArrowheads="1"/>
              </p:cNvSpPr>
              <p:nvPr/>
            </p:nvSpPr>
            <p:spPr bwMode="auto">
              <a:xfrm>
                <a:off x="1056" y="300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GB">
                    <a:solidFill>
                      <a:schemeClr val="bg1"/>
                    </a:solidFill>
                  </a:rPr>
                  <a:t>差</a:t>
                </a:r>
                <a:endParaRPr lang="en-GB" altLang="en-US">
                  <a:solidFill>
                    <a:schemeClr val="bg1"/>
                  </a:solidFill>
                </a:endParaRPr>
              </a:p>
            </p:txBody>
          </p:sp>
          <p:sp>
            <p:nvSpPr>
              <p:cNvPr id="52242" name="Text Box 13" descr="60%"/>
              <p:cNvSpPr txBox="1">
                <a:spLocks noChangeArrowheads="1"/>
              </p:cNvSpPr>
              <p:nvPr/>
            </p:nvSpPr>
            <p:spPr bwMode="auto">
              <a:xfrm>
                <a:off x="2506" y="2240"/>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3" name="Text Box 14" descr="60%"/>
              <p:cNvSpPr txBox="1">
                <a:spLocks noChangeArrowheads="1"/>
              </p:cNvSpPr>
              <p:nvPr/>
            </p:nvSpPr>
            <p:spPr bwMode="auto">
              <a:xfrm>
                <a:off x="1277" y="2755"/>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4" name="Text Box 15" descr="60%"/>
              <p:cNvSpPr txBox="1">
                <a:spLocks noChangeArrowheads="1"/>
              </p:cNvSpPr>
              <p:nvPr/>
            </p:nvSpPr>
            <p:spPr bwMode="auto">
              <a:xfrm>
                <a:off x="1883" y="2441"/>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5" name="Text Box 16" descr="60%"/>
              <p:cNvSpPr txBox="1">
                <a:spLocks noChangeArrowheads="1"/>
              </p:cNvSpPr>
              <p:nvPr/>
            </p:nvSpPr>
            <p:spPr bwMode="auto">
              <a:xfrm>
                <a:off x="2117" y="2228"/>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6" name="Text Box 17" descr="60%"/>
              <p:cNvSpPr txBox="1">
                <a:spLocks noChangeArrowheads="1"/>
              </p:cNvSpPr>
              <p:nvPr/>
            </p:nvSpPr>
            <p:spPr bwMode="auto">
              <a:xfrm>
                <a:off x="3173" y="2169"/>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7" name="Text Box 18" descr="60%"/>
              <p:cNvSpPr txBox="1">
                <a:spLocks noChangeArrowheads="1"/>
              </p:cNvSpPr>
              <p:nvPr/>
            </p:nvSpPr>
            <p:spPr bwMode="auto">
              <a:xfrm>
                <a:off x="861" y="2870"/>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8" name="Text Box 19" descr="60%"/>
              <p:cNvSpPr txBox="1">
                <a:spLocks noChangeArrowheads="1"/>
              </p:cNvSpPr>
              <p:nvPr/>
            </p:nvSpPr>
            <p:spPr bwMode="auto">
              <a:xfrm>
                <a:off x="553" y="2895"/>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49" name="Text Box 20" descr="60%"/>
              <p:cNvSpPr txBox="1">
                <a:spLocks noChangeArrowheads="1"/>
              </p:cNvSpPr>
              <p:nvPr/>
            </p:nvSpPr>
            <p:spPr bwMode="auto">
              <a:xfrm>
                <a:off x="4135" y="2752"/>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0" name="Text Box 21" descr="60%"/>
              <p:cNvSpPr txBox="1">
                <a:spLocks noChangeArrowheads="1"/>
              </p:cNvSpPr>
              <p:nvPr/>
            </p:nvSpPr>
            <p:spPr bwMode="auto">
              <a:xfrm>
                <a:off x="4341" y="2786"/>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1" name="Text Box 22" descr="60%"/>
              <p:cNvSpPr txBox="1">
                <a:spLocks noChangeArrowheads="1"/>
              </p:cNvSpPr>
              <p:nvPr/>
            </p:nvSpPr>
            <p:spPr bwMode="auto">
              <a:xfrm>
                <a:off x="4745" y="2874"/>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2" name="Text Box 23" descr="60%"/>
              <p:cNvSpPr txBox="1">
                <a:spLocks noChangeArrowheads="1"/>
              </p:cNvSpPr>
              <p:nvPr/>
            </p:nvSpPr>
            <p:spPr bwMode="auto">
              <a:xfrm>
                <a:off x="4978" y="2890"/>
                <a:ext cx="2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3" name="Text Box 24" descr="60%"/>
              <p:cNvSpPr txBox="1">
                <a:spLocks noChangeArrowheads="1"/>
              </p:cNvSpPr>
              <p:nvPr/>
            </p:nvSpPr>
            <p:spPr bwMode="auto">
              <a:xfrm>
                <a:off x="2942" y="2337"/>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4" name="Text Box 25" descr="60%"/>
              <p:cNvSpPr txBox="1">
                <a:spLocks noChangeArrowheads="1"/>
              </p:cNvSpPr>
              <p:nvPr/>
            </p:nvSpPr>
            <p:spPr bwMode="auto">
              <a:xfrm>
                <a:off x="3378" y="2434"/>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5" name="Text Box 26" descr="60%"/>
              <p:cNvSpPr txBox="1">
                <a:spLocks noChangeArrowheads="1"/>
              </p:cNvSpPr>
              <p:nvPr/>
            </p:nvSpPr>
            <p:spPr bwMode="auto">
              <a:xfrm>
                <a:off x="3092" y="2604"/>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6" name="Text Box 27" descr="60%"/>
              <p:cNvSpPr txBox="1">
                <a:spLocks noChangeArrowheads="1"/>
              </p:cNvSpPr>
              <p:nvPr/>
            </p:nvSpPr>
            <p:spPr bwMode="auto">
              <a:xfrm>
                <a:off x="2806" y="2729"/>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7" name="Text Box 28" descr="60%"/>
              <p:cNvSpPr txBox="1">
                <a:spLocks noChangeArrowheads="1"/>
              </p:cNvSpPr>
              <p:nvPr/>
            </p:nvSpPr>
            <p:spPr bwMode="auto">
              <a:xfrm>
                <a:off x="2428" y="2679"/>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8" name="Text Box 29" descr="60%"/>
              <p:cNvSpPr txBox="1">
                <a:spLocks noChangeArrowheads="1"/>
              </p:cNvSpPr>
              <p:nvPr/>
            </p:nvSpPr>
            <p:spPr bwMode="auto">
              <a:xfrm>
                <a:off x="2014" y="2692"/>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59" name="Text Box 30" descr="60%"/>
              <p:cNvSpPr txBox="1">
                <a:spLocks noChangeArrowheads="1"/>
              </p:cNvSpPr>
              <p:nvPr/>
            </p:nvSpPr>
            <p:spPr bwMode="auto">
              <a:xfrm>
                <a:off x="1627" y="2705"/>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60" name="Text Box 31" descr="60%"/>
              <p:cNvSpPr txBox="1">
                <a:spLocks noChangeArrowheads="1"/>
              </p:cNvSpPr>
              <p:nvPr/>
            </p:nvSpPr>
            <p:spPr bwMode="auto">
              <a:xfrm>
                <a:off x="3454" y="2719"/>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sp>
            <p:nvSpPr>
              <p:cNvPr id="52261" name="Text Box 32" descr="60%"/>
              <p:cNvSpPr txBox="1">
                <a:spLocks noChangeArrowheads="1"/>
              </p:cNvSpPr>
              <p:nvPr/>
            </p:nvSpPr>
            <p:spPr bwMode="auto">
              <a:xfrm>
                <a:off x="2283" y="2438"/>
                <a:ext cx="3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buClr>
                    <a:schemeClr val="bg1"/>
                  </a:buClr>
                  <a:buFont typeface="Wingdings" pitchFamily="2" charset="2"/>
                  <a:buNone/>
                </a:pPr>
                <a:r>
                  <a:rPr lang="en-GB" altLang="zh-CN" sz="3600">
                    <a:solidFill>
                      <a:schemeClr val="accent2"/>
                    </a:solidFill>
                    <a:latin typeface="Trebuchet MS" pitchFamily="34" charset="0"/>
                    <a:sym typeface="Webdings" pitchFamily="18" charset="2"/>
                  </a:rPr>
                  <a:t></a:t>
                </a:r>
              </a:p>
            </p:txBody>
          </p:sp>
        </p:grpSp>
      </p:grpSp>
      <p:grpSp>
        <p:nvGrpSpPr>
          <p:cNvPr id="52229" name="Group 33"/>
          <p:cNvGrpSpPr>
            <a:grpSpLocks/>
          </p:cNvGrpSpPr>
          <p:nvPr/>
        </p:nvGrpSpPr>
        <p:grpSpPr bwMode="auto">
          <a:xfrm>
            <a:off x="642938" y="5524500"/>
            <a:ext cx="7527925" cy="404813"/>
            <a:chOff x="378" y="3293"/>
            <a:chExt cx="4742" cy="255"/>
          </a:xfrm>
        </p:grpSpPr>
        <p:sp>
          <p:nvSpPr>
            <p:cNvPr id="52231" name="Rectangle 34"/>
            <p:cNvSpPr>
              <a:spLocks noChangeArrowheads="1"/>
            </p:cNvSpPr>
            <p:nvPr/>
          </p:nvSpPr>
          <p:spPr bwMode="auto">
            <a:xfrm>
              <a:off x="2413" y="3293"/>
              <a:ext cx="8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a:solidFill>
                    <a:srgbClr val="CC3300"/>
                  </a:solidFill>
                </a:rPr>
                <a:t>座席</a:t>
              </a:r>
              <a:r>
                <a:rPr lang="zh-CN" altLang="en-GB" sz="2000">
                  <a:solidFill>
                    <a:srgbClr val="CC3300"/>
                  </a:solidFill>
                </a:rPr>
                <a:t>表现 </a:t>
              </a:r>
              <a:endParaRPr lang="en-US" altLang="zh-CN" sz="2000">
                <a:solidFill>
                  <a:srgbClr val="CC3300"/>
                </a:solidFill>
              </a:endParaRPr>
            </a:p>
          </p:txBody>
        </p:sp>
        <p:sp>
          <p:nvSpPr>
            <p:cNvPr id="52232" name="Rectangle 35"/>
            <p:cNvSpPr>
              <a:spLocks noChangeArrowheads="1"/>
            </p:cNvSpPr>
            <p:nvPr/>
          </p:nvSpPr>
          <p:spPr bwMode="auto">
            <a:xfrm>
              <a:off x="378" y="3317"/>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t>表现差的员工</a:t>
              </a:r>
              <a:endParaRPr lang="en-US" altLang="zh-CN"/>
            </a:p>
          </p:txBody>
        </p:sp>
        <p:sp>
          <p:nvSpPr>
            <p:cNvPr id="52233" name="Rectangle 36"/>
            <p:cNvSpPr>
              <a:spLocks noChangeArrowheads="1"/>
            </p:cNvSpPr>
            <p:nvPr/>
          </p:nvSpPr>
          <p:spPr bwMode="auto">
            <a:xfrm>
              <a:off x="4284" y="3317"/>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t>能干的员工</a:t>
              </a:r>
              <a:endParaRPr lang="en-US" altLang="zh-CN"/>
            </a:p>
          </p:txBody>
        </p:sp>
      </p:grpSp>
      <p:sp>
        <p:nvSpPr>
          <p:cNvPr id="52230" name="Rectangle 37"/>
          <p:cNvSpPr>
            <a:spLocks noChangeArrowheads="1"/>
          </p:cNvSpPr>
          <p:nvPr/>
        </p:nvSpPr>
        <p:spPr bwMode="auto">
          <a:xfrm>
            <a:off x="2282825" y="1103313"/>
            <a:ext cx="5510213"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81000" indent="-3810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05000"/>
              </a:lnSpc>
              <a:spcBef>
                <a:spcPct val="40000"/>
              </a:spcBef>
              <a:buClr>
                <a:srgbClr val="FFCC00"/>
              </a:buClr>
              <a:buFont typeface="Wingdings" pitchFamily="2" charset="2"/>
              <a:buNone/>
            </a:pPr>
            <a:endParaRPr lang="zh-CN" altLang="en-US" sz="2000" dirty="0">
              <a:solidFill>
                <a:schemeClr val="tx2"/>
              </a:solidFill>
            </a:endParaRPr>
          </a:p>
          <a:p>
            <a:pPr>
              <a:lnSpc>
                <a:spcPct val="105000"/>
              </a:lnSpc>
              <a:spcBef>
                <a:spcPct val="40000"/>
              </a:spcBef>
              <a:buClr>
                <a:srgbClr val="FFCC00"/>
              </a:buClr>
              <a:buFont typeface="Wingdings" pitchFamily="2" charset="2"/>
              <a:buChar char="þ"/>
            </a:pPr>
            <a:r>
              <a:rPr lang="zh-CN" altLang="en-US" sz="2000" dirty="0">
                <a:solidFill>
                  <a:schemeClr val="tx2"/>
                </a:solidFill>
              </a:rPr>
              <a:t>精</a:t>
            </a:r>
            <a:r>
              <a:rPr lang="zh-CN" altLang="en-US" sz="2000" dirty="0" smtClean="0">
                <a:solidFill>
                  <a:schemeClr val="tx2"/>
                </a:solidFill>
              </a:rPr>
              <a:t>确辅导</a:t>
            </a:r>
            <a:r>
              <a:rPr lang="en-US" altLang="zh-CN" sz="2000" dirty="0" smtClean="0">
                <a:solidFill>
                  <a:schemeClr val="tx2"/>
                </a:solidFill>
              </a:rPr>
              <a:t>—— </a:t>
            </a:r>
            <a:r>
              <a:rPr lang="zh-CN" altLang="en-US" sz="2000" dirty="0">
                <a:solidFill>
                  <a:schemeClr val="tx2"/>
                </a:solidFill>
              </a:rPr>
              <a:t>用有限的资源获得最大的价值</a:t>
            </a:r>
            <a:endParaRPr lang="en-US" altLang="zh-CN" sz="2000" dirty="0">
              <a:solidFill>
                <a:schemeClr val="tx2"/>
              </a:solidFill>
            </a:endParaRPr>
          </a:p>
          <a:p>
            <a:pPr>
              <a:lnSpc>
                <a:spcPct val="105000"/>
              </a:lnSpc>
              <a:spcBef>
                <a:spcPct val="40000"/>
              </a:spcBef>
              <a:buClr>
                <a:srgbClr val="FFCC00"/>
              </a:buClr>
              <a:buFont typeface="Wingdings" pitchFamily="2" charset="2"/>
              <a:buChar char="þ"/>
            </a:pPr>
            <a:r>
              <a:rPr lang="zh-CN" altLang="en-US" sz="2000" dirty="0">
                <a:solidFill>
                  <a:schemeClr val="tx2"/>
                </a:solidFill>
              </a:rPr>
              <a:t>分享最佳实践</a:t>
            </a:r>
          </a:p>
          <a:p>
            <a:pPr>
              <a:lnSpc>
                <a:spcPct val="105000"/>
              </a:lnSpc>
              <a:spcBef>
                <a:spcPct val="40000"/>
              </a:spcBef>
              <a:buClr>
                <a:srgbClr val="FFCC00"/>
              </a:buClr>
              <a:buFont typeface="Wingdings" pitchFamily="2" charset="2"/>
              <a:buChar char="þ"/>
            </a:pPr>
            <a:r>
              <a:rPr lang="zh-CN" altLang="en-US" sz="2000" dirty="0">
                <a:solidFill>
                  <a:schemeClr val="tx2"/>
                </a:solidFill>
              </a:rPr>
              <a:t>针对不佳表现采取措施</a:t>
            </a:r>
            <a:endParaRPr lang="en-US" altLang="zh-CN" dirty="0">
              <a:solidFill>
                <a:schemeClr val="tx2"/>
              </a:solidFill>
            </a:endParaRPr>
          </a:p>
          <a:p>
            <a:pPr>
              <a:lnSpc>
                <a:spcPct val="105000"/>
              </a:lnSpc>
              <a:spcBef>
                <a:spcPct val="40000"/>
              </a:spcBef>
              <a:buClr>
                <a:srgbClr val="FFCC00"/>
              </a:buClr>
              <a:buFont typeface="Wingdings" pitchFamily="2" charset="2"/>
              <a:buNone/>
            </a:pPr>
            <a:endParaRPr lang="en-US" altLang="zh-CN" dirty="0">
              <a:solidFill>
                <a:schemeClr val="tx2"/>
              </a:solidFill>
            </a:endParaRPr>
          </a:p>
          <a:p>
            <a:pPr>
              <a:lnSpc>
                <a:spcPct val="105000"/>
              </a:lnSpc>
              <a:spcBef>
                <a:spcPct val="40000"/>
              </a:spcBef>
              <a:buClr>
                <a:srgbClr val="FFCC00"/>
              </a:buClr>
              <a:buFont typeface="Wingdings" pitchFamily="2" charset="2"/>
              <a:buChar char="§"/>
            </a:pPr>
            <a:endParaRPr lang="zh-CN" altLang="en-US" sz="2000" dirty="0">
              <a:solidFill>
                <a:schemeClr val="tx2"/>
              </a:solidFill>
            </a:endParaRPr>
          </a:p>
        </p:txBody>
      </p:sp>
    </p:spTree>
    <p:extLst>
      <p:ext uri="{BB962C8B-B14F-4D97-AF65-F5344CB8AC3E}">
        <p14:creationId xmlns:p14="http://schemas.microsoft.com/office/powerpoint/2010/main" val="402382968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4" descr="D:\work\Local_11.2008\LOCAL_Nice\image_1.jpg"/>
          <p:cNvPicPr>
            <a:picLocks noChangeAspect="1" noChangeArrowheads="1"/>
          </p:cNvPicPr>
          <p:nvPr/>
        </p:nvPicPr>
        <p:blipFill>
          <a:blip r:embed="rId3" cstate="print"/>
          <a:srcRect/>
          <a:stretch>
            <a:fillRect/>
          </a:stretch>
        </p:blipFill>
        <p:spPr bwMode="auto">
          <a:xfrm>
            <a:off x="5373688" y="1274763"/>
            <a:ext cx="3770312" cy="2828925"/>
          </a:xfrm>
          <a:prstGeom prst="rect">
            <a:avLst/>
          </a:prstGeom>
          <a:noFill/>
          <a:ln w="9525">
            <a:noFill/>
            <a:miter lim="800000"/>
            <a:headEnd/>
            <a:tailEnd/>
          </a:ln>
        </p:spPr>
      </p:pic>
      <p:sp>
        <p:nvSpPr>
          <p:cNvPr id="17411" name="Title 2"/>
          <p:cNvSpPr>
            <a:spLocks noGrp="1"/>
          </p:cNvSpPr>
          <p:nvPr>
            <p:ph type="title"/>
          </p:nvPr>
        </p:nvSpPr>
        <p:spPr>
          <a:xfrm>
            <a:off x="251520" y="188640"/>
            <a:ext cx="7675562" cy="360040"/>
          </a:xfrm>
        </p:spPr>
        <p:txBody>
          <a:bodyPr/>
          <a:lstStyle/>
          <a:p>
            <a:pPr eaLnBrk="1" hangingPunct="1"/>
            <a:r>
              <a:rPr lang="en-US" altLang="zh-CN" smtClean="0">
                <a:ea typeface="宋体" pitchFamily="2" charset="-122"/>
              </a:rPr>
              <a:t>Quality Planner</a:t>
            </a:r>
            <a:r>
              <a:rPr lang="zh-CN" altLang="en-US" smtClean="0">
                <a:ea typeface="宋体" pitchFamily="2" charset="-122"/>
              </a:rPr>
              <a:t>质量计划工具</a:t>
            </a:r>
            <a:endParaRPr lang="en-US" altLang="zh-CN" smtClean="0">
              <a:ea typeface="宋体" pitchFamily="2" charset="-122"/>
            </a:endParaRPr>
          </a:p>
        </p:txBody>
      </p:sp>
      <p:sp>
        <p:nvSpPr>
          <p:cNvPr id="17412" name="Content Placeholder 3"/>
          <p:cNvSpPr>
            <a:spLocks noGrp="1"/>
          </p:cNvSpPr>
          <p:nvPr>
            <p:ph idx="1"/>
          </p:nvPr>
        </p:nvSpPr>
        <p:spPr>
          <a:xfrm>
            <a:off x="354013" y="1435100"/>
            <a:ext cx="6134100" cy="2879725"/>
          </a:xfrm>
        </p:spPr>
        <p:txBody>
          <a:bodyPr/>
          <a:lstStyle/>
          <a:p>
            <a:pPr eaLnBrk="1" hangingPunct="1"/>
            <a:r>
              <a:rPr lang="en-US" altLang="zh-CN" smtClean="0">
                <a:ea typeface="宋体" pitchFamily="2" charset="-122"/>
              </a:rPr>
              <a:t>QM</a:t>
            </a:r>
            <a:r>
              <a:rPr lang="zh-CN" altLang="en-US" smtClean="0">
                <a:ea typeface="宋体" pitchFamily="2" charset="-122"/>
              </a:rPr>
              <a:t>流程集中化的端对端管理</a:t>
            </a:r>
          </a:p>
          <a:p>
            <a:pPr lvl="1" eaLnBrk="1" hangingPunct="1"/>
            <a:r>
              <a:rPr lang="en-US" altLang="zh-CN" smtClean="0">
                <a:ea typeface="宋体" pitchFamily="2" charset="-122"/>
              </a:rPr>
              <a:t>Push vs. Pull – </a:t>
            </a:r>
            <a:r>
              <a:rPr lang="zh-CN" altLang="en-US" smtClean="0">
                <a:ea typeface="宋体" pitchFamily="2" charset="-122"/>
              </a:rPr>
              <a:t>班长</a:t>
            </a:r>
            <a:r>
              <a:rPr lang="en-US" altLang="zh-CN" smtClean="0">
                <a:ea typeface="宋体" pitchFamily="2" charset="-122"/>
              </a:rPr>
              <a:t>/</a:t>
            </a:r>
            <a:r>
              <a:rPr lang="zh-CN" altLang="en-US" smtClean="0">
                <a:ea typeface="宋体" pitchFamily="2" charset="-122"/>
              </a:rPr>
              <a:t>质检员能在合适的时间获得需要被评估的通话</a:t>
            </a:r>
            <a:endParaRPr lang="en-US" altLang="zh-CN" smtClean="0">
              <a:ea typeface="宋体" pitchFamily="2" charset="-122"/>
            </a:endParaRPr>
          </a:p>
          <a:p>
            <a:pPr lvl="1" eaLnBrk="1" hangingPunct="1"/>
            <a:r>
              <a:rPr lang="zh-CN" altLang="en-US" smtClean="0">
                <a:ea typeface="宋体" pitchFamily="2" charset="-122"/>
              </a:rPr>
              <a:t>根据座席特点定义每座席每月</a:t>
            </a:r>
            <a:r>
              <a:rPr lang="en-US" altLang="zh-CN" smtClean="0">
                <a:ea typeface="宋体" pitchFamily="2" charset="-122"/>
              </a:rPr>
              <a:t>/</a:t>
            </a:r>
            <a:r>
              <a:rPr lang="zh-CN" altLang="en-US" smtClean="0">
                <a:ea typeface="宋体" pitchFamily="2" charset="-122"/>
              </a:rPr>
              <a:t>每周内需被评估的数量</a:t>
            </a:r>
            <a:endParaRPr lang="en-US" altLang="zh-CN" smtClean="0">
              <a:ea typeface="宋体" pitchFamily="2" charset="-122"/>
            </a:endParaRPr>
          </a:p>
          <a:p>
            <a:pPr lvl="1" eaLnBrk="1" hangingPunct="1"/>
            <a:r>
              <a:rPr lang="zh-CN" altLang="en-US" smtClean="0">
                <a:ea typeface="宋体" pitchFamily="2" charset="-122"/>
              </a:rPr>
              <a:t>支持例外规则设置</a:t>
            </a:r>
            <a:endParaRPr lang="en-US" altLang="zh-CN" smtClean="0">
              <a:ea typeface="宋体" pitchFamily="2" charset="-122"/>
            </a:endParaRPr>
          </a:p>
          <a:p>
            <a:pPr lvl="1" eaLnBrk="1" hangingPunct="1"/>
            <a:r>
              <a:rPr lang="zh-CN" altLang="en-US" smtClean="0">
                <a:ea typeface="宋体" pitchFamily="2" charset="-122"/>
              </a:rPr>
              <a:t>可定义评估占通话的百分比（覆盖率）</a:t>
            </a:r>
            <a:endParaRPr lang="en-US" altLang="zh-CN" smtClean="0">
              <a:ea typeface="宋体" pitchFamily="2" charset="-122"/>
            </a:endParaRPr>
          </a:p>
          <a:p>
            <a:pPr lvl="1" eaLnBrk="1" hangingPunct="1"/>
            <a:r>
              <a:rPr lang="zh-CN" altLang="en-US" smtClean="0">
                <a:ea typeface="宋体" pitchFamily="2" charset="-122"/>
              </a:rPr>
              <a:t>支持</a:t>
            </a:r>
            <a:r>
              <a:rPr lang="en-US" altLang="zh-CN" smtClean="0">
                <a:ea typeface="宋体" pitchFamily="2" charset="-122"/>
              </a:rPr>
              <a:t>Email</a:t>
            </a:r>
            <a:r>
              <a:rPr lang="zh-CN" altLang="en-US" smtClean="0">
                <a:ea typeface="宋体" pitchFamily="2" charset="-122"/>
              </a:rPr>
              <a:t>告警</a:t>
            </a:r>
            <a:endParaRPr lang="en-US" altLang="zh-CN" smtClean="0">
              <a:ea typeface="宋体" pitchFamily="2" charset="-122"/>
            </a:endParaRPr>
          </a:p>
        </p:txBody>
      </p:sp>
      <p:pic>
        <p:nvPicPr>
          <p:cNvPr id="17413" name="Picture 2"/>
          <p:cNvPicPr>
            <a:picLocks noChangeAspect="1" noChangeArrowheads="1"/>
          </p:cNvPicPr>
          <p:nvPr/>
        </p:nvPicPr>
        <p:blipFill>
          <a:blip r:embed="rId4" cstate="print"/>
          <a:srcRect/>
          <a:stretch>
            <a:fillRect/>
          </a:stretch>
        </p:blipFill>
        <p:spPr bwMode="auto">
          <a:xfrm>
            <a:off x="555625" y="4376738"/>
            <a:ext cx="4230688" cy="1319212"/>
          </a:xfrm>
          <a:prstGeom prst="rect">
            <a:avLst/>
          </a:prstGeom>
          <a:noFill/>
          <a:ln w="9525">
            <a:noFill/>
            <a:miter lim="800000"/>
            <a:headEnd/>
            <a:tailEnd/>
          </a:ln>
        </p:spPr>
      </p:pic>
      <p:pic>
        <p:nvPicPr>
          <p:cNvPr id="32774" name="Picture 6"/>
          <p:cNvPicPr>
            <a:picLocks noChangeAspect="1" noChangeArrowheads="1"/>
          </p:cNvPicPr>
          <p:nvPr/>
        </p:nvPicPr>
        <p:blipFill>
          <a:blip r:embed="rId5" cstate="print"/>
          <a:srcRect/>
          <a:stretch>
            <a:fillRect/>
          </a:stretch>
        </p:blipFill>
        <p:spPr bwMode="auto">
          <a:xfrm>
            <a:off x="539552" y="980728"/>
            <a:ext cx="6286500" cy="514826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2774"/>
                                        </p:tgtEl>
                                        <p:attrNameLst>
                                          <p:attrName>style.visibility</p:attrName>
                                        </p:attrNameLst>
                                      </p:cBhvr>
                                      <p:to>
                                        <p:strVal val="visible"/>
                                      </p:to>
                                    </p:set>
                                    <p:animEffect transition="in" filter="checkerboard(across)">
                                      <p:cBhvr>
                                        <p:cTn id="7" dur="500"/>
                                        <p:tgtEl>
                                          <p:spTgt spid="32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title" idx="4294967295"/>
          </p:nvPr>
        </p:nvSpPr>
        <p:spPr>
          <a:xfrm>
            <a:off x="166191" y="0"/>
            <a:ext cx="7553325" cy="618108"/>
          </a:xfrm>
        </p:spPr>
        <p:txBody>
          <a:bodyPr/>
          <a:lstStyle/>
          <a:p>
            <a:pPr eaLnBrk="1" hangingPunct="1"/>
            <a:r>
              <a:rPr lang="en-US" altLang="zh-CN" dirty="0" smtClean="0">
                <a:ea typeface="宋体" pitchFamily="2" charset="-122"/>
              </a:rPr>
              <a:t>NICE</a:t>
            </a:r>
            <a:r>
              <a:rPr lang="zh-CN" altLang="en-US" dirty="0" smtClean="0">
                <a:ea typeface="宋体" pitchFamily="2" charset="-122"/>
              </a:rPr>
              <a:t>质量管理流程</a:t>
            </a:r>
            <a:r>
              <a:rPr lang="en-US" altLang="zh-CN" dirty="0" smtClean="0">
                <a:ea typeface="宋体" pitchFamily="2" charset="-122"/>
              </a:rPr>
              <a:t>   </a:t>
            </a:r>
          </a:p>
        </p:txBody>
      </p:sp>
      <p:grpSp>
        <p:nvGrpSpPr>
          <p:cNvPr id="2" name="Group 3"/>
          <p:cNvGrpSpPr>
            <a:grpSpLocks/>
          </p:cNvGrpSpPr>
          <p:nvPr/>
        </p:nvGrpSpPr>
        <p:grpSpPr bwMode="auto">
          <a:xfrm>
            <a:off x="142875" y="1357313"/>
            <a:ext cx="8858250" cy="2393950"/>
            <a:chOff x="0" y="654"/>
            <a:chExt cx="5646" cy="1590"/>
          </a:xfrm>
        </p:grpSpPr>
        <p:sp>
          <p:nvSpPr>
            <p:cNvPr id="10" name="Rectangle 9"/>
            <p:cNvSpPr/>
            <p:nvPr/>
          </p:nvSpPr>
          <p:spPr>
            <a:xfrm>
              <a:off x="0" y="654"/>
              <a:ext cx="5646" cy="1590"/>
            </a:xfrm>
            <a:prstGeom prst="rect">
              <a:avLst/>
            </a:prstGeom>
            <a:solidFill>
              <a:srgbClr val="0070C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5849" name="Text Box 11"/>
            <p:cNvSpPr txBox="1">
              <a:spLocks noChangeArrowheads="1"/>
            </p:cNvSpPr>
            <p:nvPr/>
          </p:nvSpPr>
          <p:spPr bwMode="auto">
            <a:xfrm>
              <a:off x="139" y="713"/>
              <a:ext cx="4566" cy="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solidFill>
                    <a:srgbClr val="C00000"/>
                  </a:solidFill>
                </a:rPr>
                <a:t>从</a:t>
              </a:r>
              <a:endParaRPr lang="en-US" altLang="zh-CN" sz="2400" dirty="0">
                <a:solidFill>
                  <a:srgbClr val="C00000"/>
                </a:solidFill>
              </a:endParaRPr>
            </a:p>
            <a:p>
              <a:pPr eaLnBrk="1" hangingPunct="1"/>
              <a:r>
                <a:rPr lang="zh-CN" altLang="en-US" sz="2400" dirty="0">
                  <a:solidFill>
                    <a:schemeClr val="bg1"/>
                  </a:solidFill>
                </a:rPr>
                <a:t>随机的</a:t>
              </a:r>
              <a:r>
                <a:rPr lang="zh-CN" altLang="en-US" sz="2400" dirty="0" smtClean="0">
                  <a:solidFill>
                    <a:schemeClr val="bg1"/>
                  </a:solidFill>
                </a:rPr>
                <a:t>，日常操作型的</a:t>
              </a:r>
              <a:r>
                <a:rPr lang="zh-CN" altLang="en-US" sz="2400" dirty="0">
                  <a:solidFill>
                    <a:schemeClr val="bg1"/>
                  </a:solidFill>
                </a:rPr>
                <a:t>质量管</a:t>
              </a:r>
              <a:r>
                <a:rPr lang="zh-CN" altLang="en-US" sz="2400" dirty="0" smtClean="0">
                  <a:solidFill>
                    <a:schemeClr val="bg1"/>
                  </a:solidFill>
                </a:rPr>
                <a:t>理体系</a:t>
              </a:r>
              <a:r>
                <a:rPr lang="zh-CN" altLang="en-US" sz="2400" dirty="0" smtClean="0">
                  <a:solidFill>
                    <a:schemeClr val="bg2"/>
                  </a:solidFill>
                </a:rPr>
                <a:t> </a:t>
              </a:r>
              <a:r>
                <a:rPr lang="en-US" altLang="zh-CN" sz="2400" dirty="0" smtClean="0">
                  <a:solidFill>
                    <a:schemeClr val="bg2"/>
                  </a:solidFill>
                </a:rPr>
                <a:t> </a:t>
              </a:r>
              <a:endParaRPr lang="en-US" altLang="zh-CN" sz="2400" dirty="0">
                <a:solidFill>
                  <a:schemeClr val="bg2"/>
                </a:solidFill>
              </a:endParaRPr>
            </a:p>
          </p:txBody>
        </p:sp>
      </p:grpSp>
      <p:grpSp>
        <p:nvGrpSpPr>
          <p:cNvPr id="3" name="Group 6"/>
          <p:cNvGrpSpPr>
            <a:grpSpLocks/>
          </p:cNvGrpSpPr>
          <p:nvPr/>
        </p:nvGrpSpPr>
        <p:grpSpPr bwMode="auto">
          <a:xfrm>
            <a:off x="142875" y="4062413"/>
            <a:ext cx="8858250" cy="2366962"/>
            <a:chOff x="0" y="2358"/>
            <a:chExt cx="5646" cy="1572"/>
          </a:xfrm>
        </p:grpSpPr>
        <p:sp>
          <p:nvSpPr>
            <p:cNvPr id="11" name="Rectangle 10"/>
            <p:cNvSpPr/>
            <p:nvPr/>
          </p:nvSpPr>
          <p:spPr>
            <a:xfrm>
              <a:off x="0" y="2358"/>
              <a:ext cx="5646" cy="15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sp>
          <p:nvSpPr>
            <p:cNvPr id="35846" name="Text Box 8"/>
            <p:cNvSpPr txBox="1">
              <a:spLocks noChangeArrowheads="1"/>
            </p:cNvSpPr>
            <p:nvPr/>
          </p:nvSpPr>
          <p:spPr bwMode="auto">
            <a:xfrm>
              <a:off x="637" y="2877"/>
              <a:ext cx="3314" cy="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dirty="0">
                  <a:solidFill>
                    <a:srgbClr val="C00000"/>
                  </a:solidFill>
                </a:rPr>
                <a:t>到</a:t>
              </a:r>
              <a:endParaRPr lang="en-US" altLang="zh-CN" sz="2400" dirty="0">
                <a:solidFill>
                  <a:srgbClr val="C00000"/>
                </a:solidFill>
              </a:endParaRPr>
            </a:p>
            <a:p>
              <a:pPr eaLnBrk="1" hangingPunct="1"/>
              <a:r>
                <a:rPr lang="zh-CN" altLang="en-US" sz="2400" dirty="0">
                  <a:solidFill>
                    <a:schemeClr val="bg1"/>
                  </a:solidFill>
                </a:rPr>
                <a:t>精确的，</a:t>
              </a:r>
              <a:r>
                <a:rPr lang="en-US" altLang="zh-CN" sz="2400" dirty="0">
                  <a:solidFill>
                    <a:schemeClr val="bg1"/>
                  </a:solidFill>
                </a:rPr>
                <a:t> </a:t>
              </a:r>
              <a:r>
                <a:rPr lang="zh-CN" altLang="en-US" sz="2400" dirty="0">
                  <a:solidFill>
                    <a:schemeClr val="bg1"/>
                  </a:solidFill>
                </a:rPr>
                <a:t>以客户为中心</a:t>
              </a:r>
              <a:r>
                <a:rPr lang="zh-CN" altLang="en-US" sz="2400" dirty="0" smtClean="0">
                  <a:solidFill>
                    <a:schemeClr val="bg1"/>
                  </a:solidFill>
                </a:rPr>
                <a:t>的分析型质</a:t>
              </a:r>
              <a:r>
                <a:rPr lang="zh-CN" altLang="en-US" sz="2400" dirty="0">
                  <a:solidFill>
                    <a:schemeClr val="bg1"/>
                  </a:solidFill>
                </a:rPr>
                <a:t>量管</a:t>
              </a:r>
              <a:r>
                <a:rPr lang="zh-CN" altLang="en-US" sz="2400" dirty="0" smtClean="0">
                  <a:solidFill>
                    <a:schemeClr val="bg1"/>
                  </a:solidFill>
                </a:rPr>
                <a:t>理体系</a:t>
              </a:r>
              <a:r>
                <a:rPr lang="en-US" altLang="zh-CN" sz="2400" dirty="0" smtClean="0">
                  <a:solidFill>
                    <a:schemeClr val="bg1"/>
                  </a:solidFill>
                </a:rPr>
                <a:t>  </a:t>
              </a:r>
              <a:endParaRPr lang="en-US" altLang="zh-CN" sz="2400" dirty="0">
                <a:solidFill>
                  <a:schemeClr val="bg1"/>
                </a:solidFill>
              </a:endParaRPr>
            </a:p>
            <a:p>
              <a:pPr eaLnBrk="1" hangingPunct="1"/>
              <a:endParaRPr lang="zh-CN" altLang="en-US" dirty="0">
                <a:solidFill>
                  <a:schemeClr val="bg1"/>
                </a:solidFill>
              </a:endParaRPr>
            </a:p>
          </p:txBody>
        </p:sp>
        <p:pic>
          <p:nvPicPr>
            <p:cNvPr id="35847" name="Picture 9" descr="200133156-002[1]"/>
            <p:cNvPicPr>
              <a:picLocks noChangeAspect="1" noChangeArrowheads="1"/>
            </p:cNvPicPr>
            <p:nvPr/>
          </p:nvPicPr>
          <p:blipFill>
            <a:blip r:embed="rId3">
              <a:extLst>
                <a:ext uri="{28A0092B-C50C-407E-A947-70E740481C1C}">
                  <a14:useLocalDpi xmlns:a14="http://schemas.microsoft.com/office/drawing/2010/main" val="0"/>
                </a:ext>
              </a:extLst>
            </a:blip>
            <a:srcRect l="20697" t="-153" r="21782" b="16032"/>
            <a:stretch>
              <a:fillRect/>
            </a:stretch>
          </p:blipFill>
          <p:spPr bwMode="auto">
            <a:xfrm>
              <a:off x="3875" y="2604"/>
              <a:ext cx="1448" cy="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262288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p:cNvPicPr>
            <a:picLocks noChangeAspect="1" noChangeArrowheads="1"/>
          </p:cNvPicPr>
          <p:nvPr/>
        </p:nvPicPr>
        <p:blipFill>
          <a:blip r:embed="rId3" cstate="print"/>
          <a:srcRect/>
          <a:stretch>
            <a:fillRect/>
          </a:stretch>
        </p:blipFill>
        <p:spPr bwMode="auto">
          <a:xfrm>
            <a:off x="1806575" y="1138238"/>
            <a:ext cx="1284288" cy="2022475"/>
          </a:xfrm>
          <a:prstGeom prst="rect">
            <a:avLst/>
          </a:prstGeom>
          <a:noFill/>
          <a:ln w="9525">
            <a:noFill/>
            <a:miter lim="800000"/>
            <a:headEnd/>
            <a:tailEnd/>
          </a:ln>
        </p:spPr>
      </p:pic>
      <p:sp>
        <p:nvSpPr>
          <p:cNvPr id="46083" name="Rectangle 2"/>
          <p:cNvSpPr>
            <a:spLocks noGrp="1" noChangeArrowheads="1"/>
          </p:cNvSpPr>
          <p:nvPr>
            <p:ph type="title"/>
          </p:nvPr>
        </p:nvSpPr>
        <p:spPr>
          <a:xfrm>
            <a:off x="134938" y="-79375"/>
            <a:ext cx="5157787" cy="628650"/>
          </a:xfrm>
        </p:spPr>
        <p:txBody>
          <a:bodyPr/>
          <a:lstStyle/>
          <a:p>
            <a:pPr eaLnBrk="1" hangingPunct="1"/>
            <a:r>
              <a:rPr lang="zh-CN" altLang="en-US" smtClean="0">
                <a:ea typeface="宋体" pitchFamily="2" charset="-122"/>
              </a:rPr>
              <a:t>设置</a:t>
            </a:r>
            <a:r>
              <a:rPr lang="en-US" altLang="zh-CN" smtClean="0">
                <a:ea typeface="宋体" pitchFamily="2" charset="-122"/>
              </a:rPr>
              <a:t>KPI</a:t>
            </a:r>
            <a:r>
              <a:rPr lang="zh-CN" altLang="en-US" smtClean="0">
                <a:ea typeface="宋体" pitchFamily="2" charset="-122"/>
              </a:rPr>
              <a:t>指标</a:t>
            </a:r>
            <a:r>
              <a:rPr lang="en-US" altLang="zh-CN" smtClean="0">
                <a:ea typeface="宋体" pitchFamily="2" charset="-122"/>
              </a:rPr>
              <a:t> </a:t>
            </a:r>
          </a:p>
        </p:txBody>
      </p:sp>
      <p:pic>
        <p:nvPicPr>
          <p:cNvPr id="46084" name="Picture 3"/>
          <p:cNvPicPr>
            <a:picLocks noChangeAspect="1" noChangeArrowheads="1"/>
          </p:cNvPicPr>
          <p:nvPr/>
        </p:nvPicPr>
        <p:blipFill>
          <a:blip r:embed="rId4" cstate="print"/>
          <a:srcRect/>
          <a:stretch>
            <a:fillRect/>
          </a:stretch>
        </p:blipFill>
        <p:spPr bwMode="auto">
          <a:xfrm>
            <a:off x="0" y="3165475"/>
            <a:ext cx="9144000" cy="3730625"/>
          </a:xfrm>
          <a:prstGeom prst="rect">
            <a:avLst/>
          </a:prstGeom>
          <a:noFill/>
          <a:ln w="9525">
            <a:noFill/>
            <a:miter lim="800000"/>
            <a:headEnd/>
            <a:tailEnd/>
          </a:ln>
        </p:spPr>
      </p:pic>
      <p:sp>
        <p:nvSpPr>
          <p:cNvPr id="46085" name="Freeform 57"/>
          <p:cNvSpPr>
            <a:spLocks noChangeArrowheads="1"/>
          </p:cNvSpPr>
          <p:nvPr/>
        </p:nvSpPr>
        <p:spPr bwMode="auto">
          <a:xfrm>
            <a:off x="384175" y="-676275"/>
            <a:ext cx="8331200" cy="6858000"/>
          </a:xfrm>
          <a:custGeom>
            <a:avLst/>
            <a:gdLst>
              <a:gd name="T0" fmla="*/ 2147483647 w 1805049"/>
              <a:gd name="T1" fmla="*/ 2147483647 h 1110343"/>
              <a:gd name="T2" fmla="*/ 2147483647 w 1805049"/>
              <a:gd name="T3" fmla="*/ 0 h 1110343"/>
              <a:gd name="T4" fmla="*/ 2147483647 w 1805049"/>
              <a:gd name="T5" fmla="*/ 2147483647 h 1110343"/>
              <a:gd name="T6" fmla="*/ 2147483647 w 1805049"/>
              <a:gd name="T7" fmla="*/ 2147483647 h 1110343"/>
              <a:gd name="T8" fmla="*/ 0 w 1805049"/>
              <a:gd name="T9" fmla="*/ 2147483647 h 1110343"/>
              <a:gd name="T10" fmla="*/ 2147483647 w 1805049"/>
              <a:gd name="T11" fmla="*/ 2147483647 h 1110343"/>
              <a:gd name="T12" fmla="*/ 0 60000 65536"/>
              <a:gd name="T13" fmla="*/ 0 60000 65536"/>
              <a:gd name="T14" fmla="*/ 0 60000 65536"/>
              <a:gd name="T15" fmla="*/ 0 60000 65536"/>
              <a:gd name="T16" fmla="*/ 0 60000 65536"/>
              <a:gd name="T17" fmla="*/ 0 60000 65536"/>
              <a:gd name="T18" fmla="*/ 0 w 1805049"/>
              <a:gd name="T19" fmla="*/ 0 h 1110343"/>
              <a:gd name="T20" fmla="*/ 1805049 w 1805049"/>
              <a:gd name="T21" fmla="*/ 1110343 h 1110343"/>
            </a:gdLst>
            <a:ahLst/>
            <a:cxnLst>
              <a:cxn ang="T12">
                <a:pos x="T0" y="T1"/>
              </a:cxn>
              <a:cxn ang="T13">
                <a:pos x="T2" y="T3"/>
              </a:cxn>
              <a:cxn ang="T14">
                <a:pos x="T4" y="T5"/>
              </a:cxn>
              <a:cxn ang="T15">
                <a:pos x="T6" y="T7"/>
              </a:cxn>
              <a:cxn ang="T16">
                <a:pos x="T8" y="T9"/>
              </a:cxn>
              <a:cxn ang="T17">
                <a:pos x="T10" y="T11"/>
              </a:cxn>
            </a:cxnLst>
            <a:rect l="T18" t="T19" r="T20" b="T21"/>
            <a:pathLst>
              <a:path w="1805049" h="1110343">
                <a:moveTo>
                  <a:pt x="17813" y="884711"/>
                </a:moveTo>
                <a:lnTo>
                  <a:pt x="1395351" y="0"/>
                </a:lnTo>
                <a:lnTo>
                  <a:pt x="1805049" y="860961"/>
                </a:lnTo>
                <a:lnTo>
                  <a:pt x="546265" y="1110343"/>
                </a:lnTo>
                <a:lnTo>
                  <a:pt x="0" y="1104405"/>
                </a:lnTo>
                <a:lnTo>
                  <a:pt x="17813" y="884711"/>
                </a:lnTo>
                <a:close/>
              </a:path>
            </a:pathLst>
          </a:custGeom>
          <a:solidFill>
            <a:srgbClr val="A50021">
              <a:alpha val="23137"/>
            </a:srgbClr>
          </a:solidFill>
          <a:ln w="25400" algn="ctr">
            <a:noFill/>
            <a:miter lim="800000"/>
            <a:headEnd/>
            <a:tailEnd/>
          </a:ln>
        </p:spPr>
        <p:txBody>
          <a:bodyPr lIns="91406" tIns="45704" rIns="91406" bIns="45704" anchor="ctr"/>
          <a:lstStyle/>
          <a:p>
            <a:endParaRPr lang="en-US"/>
          </a:p>
        </p:txBody>
      </p:sp>
      <p:sp>
        <p:nvSpPr>
          <p:cNvPr id="46086" name="Text Box 5"/>
          <p:cNvSpPr txBox="1">
            <a:spLocks noChangeArrowheads="1"/>
          </p:cNvSpPr>
          <p:nvPr/>
        </p:nvSpPr>
        <p:spPr bwMode="auto">
          <a:xfrm>
            <a:off x="5292725" y="0"/>
            <a:ext cx="3851275" cy="6062663"/>
          </a:xfrm>
          <a:prstGeom prst="rect">
            <a:avLst/>
          </a:prstGeom>
          <a:solidFill>
            <a:srgbClr val="8B0304"/>
          </a:solidFill>
          <a:ln w="57150" cmpd="thinThick">
            <a:solidFill>
              <a:schemeClr val="bg1"/>
            </a:solidFill>
            <a:miter lim="800000"/>
            <a:headEnd/>
            <a:tailEnd/>
          </a:ln>
        </p:spPr>
        <p:txBody>
          <a:bodyPr lIns="102568" tIns="51284" rIns="102568" bIns="51284">
            <a:spAutoFit/>
          </a:bodyPr>
          <a:lstStyle/>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a:t>
            </a:r>
            <a:r>
              <a:rPr lang="zh-CN" altLang="en-US" sz="1600" b="1">
                <a:solidFill>
                  <a:schemeClr val="bg1"/>
                </a:solidFill>
                <a:latin typeface="Tahoma" pitchFamily="34" charset="0"/>
                <a:cs typeface="Tahoma" pitchFamily="34" charset="0"/>
              </a:rPr>
              <a:t> 评估数</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a:t>
            </a:r>
            <a:r>
              <a:rPr lang="zh-CN" altLang="en-US" sz="1600" b="1">
                <a:solidFill>
                  <a:schemeClr val="bg1"/>
                </a:solidFill>
                <a:latin typeface="Tahoma" pitchFamily="34" charset="0"/>
                <a:cs typeface="Tahoma" pitchFamily="34" charset="0"/>
              </a:rPr>
              <a:t> 交互联络数</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转接率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会议数</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保持时放弃率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队列放弃率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培训完成率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致命错误准确率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非致命错误准确率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交互联络评估率</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保持时间</a:t>
            </a:r>
            <a:r>
              <a:rPr lang="en-US" altLang="zh-CN" sz="1600" b="1">
                <a:solidFill>
                  <a:schemeClr val="bg1"/>
                </a:solidFill>
                <a:latin typeface="Tahoma" pitchFamily="34" charset="0"/>
                <a:cs typeface="Tahoma" pitchFamily="34" charset="0"/>
              </a:rPr>
              <a:t>/</a:t>
            </a:r>
            <a:r>
              <a:rPr lang="zh-CN" altLang="en-US" sz="1600" b="1">
                <a:solidFill>
                  <a:schemeClr val="bg1"/>
                </a:solidFill>
                <a:latin typeface="Tahoma" pitchFamily="34" charset="0"/>
                <a:cs typeface="Tahoma" pitchFamily="34" charset="0"/>
              </a:rPr>
              <a:t>通话时间比</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保持时间</a:t>
            </a:r>
            <a:r>
              <a:rPr lang="en-US" altLang="zh-CN" sz="1600" b="1">
                <a:solidFill>
                  <a:schemeClr val="bg1"/>
                </a:solidFill>
                <a:latin typeface="Tahoma" pitchFamily="34" charset="0"/>
                <a:cs typeface="Tahoma" pitchFamily="34" charset="0"/>
              </a:rPr>
              <a:t>/</a:t>
            </a:r>
            <a:r>
              <a:rPr lang="zh-CN" altLang="en-US" sz="1600" b="1">
                <a:solidFill>
                  <a:schemeClr val="bg1"/>
                </a:solidFill>
                <a:latin typeface="Tahoma" pitchFamily="34" charset="0"/>
                <a:cs typeface="Tahoma" pitchFamily="34" charset="0"/>
              </a:rPr>
              <a:t>处理时间比</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平均通话时间</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平均保持数</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平均保持时间</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平均评估得分</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平均校验负方差</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平均校验正方差</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平均队列时间</a:t>
            </a:r>
          </a:p>
          <a:p>
            <a:pPr defTabSz="912813">
              <a:lnSpc>
                <a:spcPct val="110000"/>
              </a:lnSpc>
              <a:buFont typeface="Wingdings" pitchFamily="2" charset="2"/>
              <a:buNone/>
            </a:pPr>
            <a:r>
              <a:rPr lang="zh-CN" altLang="en-US" sz="1600" b="1">
                <a:solidFill>
                  <a:schemeClr val="bg1"/>
                </a:solidFill>
                <a:latin typeface="Tahoma" pitchFamily="34" charset="0"/>
                <a:cs typeface="Tahoma" pitchFamily="34" charset="0"/>
              </a:rPr>
              <a:t>平均调查得分</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分类交互联络数</a:t>
            </a:r>
          </a:p>
          <a:p>
            <a:pPr defTabSz="912813">
              <a:lnSpc>
                <a:spcPct val="110000"/>
              </a:lnSpc>
              <a:buFont typeface="Wingdings" pitchFamily="2" charset="2"/>
              <a:buNone/>
            </a:pPr>
            <a:r>
              <a:rPr lang="en-US" altLang="zh-CN" sz="1600" b="1">
                <a:solidFill>
                  <a:schemeClr val="bg1"/>
                </a:solidFill>
                <a:latin typeface="Tahoma" pitchFamily="34" charset="0"/>
                <a:cs typeface="Tahoma" pitchFamily="34" charset="0"/>
              </a:rPr>
              <a:t>% </a:t>
            </a:r>
            <a:r>
              <a:rPr lang="zh-CN" altLang="en-US" sz="1600" b="1">
                <a:solidFill>
                  <a:schemeClr val="bg1"/>
                </a:solidFill>
                <a:latin typeface="Tahoma" pitchFamily="34" charset="0"/>
                <a:cs typeface="Tahoma" pitchFamily="34" charset="0"/>
              </a:rPr>
              <a:t>分类交互联络率</a:t>
            </a:r>
          </a:p>
        </p:txBody>
      </p:sp>
      <p:pic>
        <p:nvPicPr>
          <p:cNvPr id="46087" name="Picture 6"/>
          <p:cNvPicPr>
            <a:picLocks noChangeAspect="1" noChangeArrowheads="1"/>
          </p:cNvPicPr>
          <p:nvPr/>
        </p:nvPicPr>
        <p:blipFill>
          <a:blip r:embed="rId5" cstate="print"/>
          <a:srcRect/>
          <a:stretch>
            <a:fillRect/>
          </a:stretch>
        </p:blipFill>
        <p:spPr bwMode="auto">
          <a:xfrm>
            <a:off x="42863" y="1446213"/>
            <a:ext cx="1674812" cy="1670050"/>
          </a:xfrm>
          <a:prstGeom prst="rect">
            <a:avLst/>
          </a:prstGeom>
          <a:noFill/>
          <a:ln w="9525">
            <a:noFill/>
            <a:miter lim="800000"/>
            <a:headEnd/>
            <a:tailEnd/>
          </a:ln>
        </p:spPr>
      </p:pic>
      <p:sp>
        <p:nvSpPr>
          <p:cNvPr id="46088" name="AutoShape 8"/>
          <p:cNvSpPr>
            <a:spLocks noChangeArrowheads="1"/>
          </p:cNvSpPr>
          <p:nvPr/>
        </p:nvSpPr>
        <p:spPr bwMode="auto">
          <a:xfrm>
            <a:off x="8132763" y="6156325"/>
            <a:ext cx="766762" cy="179388"/>
          </a:xfrm>
          <a:prstGeom prst="rightArrow">
            <a:avLst>
              <a:gd name="adj1" fmla="val 50000"/>
              <a:gd name="adj2" fmla="val 106858"/>
            </a:avLst>
          </a:prstGeom>
          <a:solidFill>
            <a:srgbClr val="EAEAEA"/>
          </a:solidFill>
          <a:ln w="9525">
            <a:solidFill>
              <a:schemeClr val="tx1"/>
            </a:solidFill>
            <a:miter lim="800000"/>
            <a:headEnd/>
            <a:tailEnd/>
          </a:ln>
        </p:spPr>
        <p:txBody>
          <a:bodyPr wrap="none" anchor="ctr"/>
          <a:lstStyle/>
          <a:p>
            <a:endParaRPr lang="zh-CN" altLang="zh-CN">
              <a:ea typeface="黑体" pitchFamily="2"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209550"/>
            <a:ext cx="7283450" cy="358775"/>
          </a:xfrm>
        </p:spPr>
        <p:txBody>
          <a:bodyPr/>
          <a:lstStyle/>
          <a:p>
            <a:pPr eaLnBrk="1" hangingPunct="1"/>
            <a:r>
              <a:rPr lang="en-US" altLang="zh-CN" smtClean="0">
                <a:ea typeface="SimSun" pitchFamily="2" charset="-122"/>
                <a:cs typeface="Arial" pitchFamily="34" charset="0"/>
              </a:rPr>
              <a:t>NICE</a:t>
            </a:r>
            <a:r>
              <a:rPr lang="zh-CN" altLang="en-US" smtClean="0">
                <a:ea typeface="SimSun" pitchFamily="2" charset="-122"/>
                <a:cs typeface="Arial" pitchFamily="34" charset="0"/>
              </a:rPr>
              <a:t>的质量管理优化流程</a:t>
            </a:r>
          </a:p>
        </p:txBody>
      </p:sp>
      <p:grpSp>
        <p:nvGrpSpPr>
          <p:cNvPr id="2" name="Group 69"/>
          <p:cNvGrpSpPr>
            <a:grpSpLocks/>
          </p:cNvGrpSpPr>
          <p:nvPr/>
        </p:nvGrpSpPr>
        <p:grpSpPr bwMode="auto">
          <a:xfrm>
            <a:off x="71438" y="1476375"/>
            <a:ext cx="2568575" cy="2428875"/>
            <a:chOff x="-71438" y="1355694"/>
            <a:chExt cx="2568562" cy="2428905"/>
          </a:xfrm>
        </p:grpSpPr>
        <p:pic>
          <p:nvPicPr>
            <p:cNvPr id="40000" name="Picture 3" descr="box-examples4"/>
            <p:cNvPicPr>
              <a:picLocks noChangeAspect="1" noChangeArrowheads="1"/>
            </p:cNvPicPr>
            <p:nvPr/>
          </p:nvPicPr>
          <p:blipFill>
            <a:blip r:embed="rId3" cstate="print"/>
            <a:srcRect/>
            <a:stretch>
              <a:fillRect/>
            </a:stretch>
          </p:blipFill>
          <p:spPr bwMode="auto">
            <a:xfrm>
              <a:off x="3" y="1357299"/>
              <a:ext cx="2357452" cy="2427300"/>
            </a:xfrm>
            <a:prstGeom prst="rect">
              <a:avLst/>
            </a:prstGeom>
            <a:noFill/>
            <a:ln w="9525">
              <a:noFill/>
              <a:miter lim="800000"/>
              <a:headEnd/>
              <a:tailEnd/>
            </a:ln>
          </p:spPr>
        </p:pic>
        <p:sp>
          <p:nvSpPr>
            <p:cNvPr id="40001" name="Text Box 4"/>
            <p:cNvSpPr txBox="1">
              <a:spLocks noChangeArrowheads="1"/>
            </p:cNvSpPr>
            <p:nvPr/>
          </p:nvSpPr>
          <p:spPr bwMode="auto">
            <a:xfrm>
              <a:off x="-71438" y="1355694"/>
              <a:ext cx="2568562" cy="921792"/>
            </a:xfrm>
            <a:prstGeom prst="rect">
              <a:avLst/>
            </a:prstGeom>
            <a:noFill/>
            <a:ln w="9525" algn="ctr">
              <a:noFill/>
              <a:miter lim="800000"/>
              <a:headEnd/>
              <a:tailEnd/>
            </a:ln>
          </p:spPr>
          <p:txBody>
            <a:bodyPr lIns="91430" tIns="45715" rIns="91430" bIns="45715">
              <a:spAutoFit/>
            </a:bodyPr>
            <a:lstStyle/>
            <a:p>
              <a:pPr marL="112713" indent="-112713" defTabSz="912813">
                <a:lnSpc>
                  <a:spcPct val="110000"/>
                </a:lnSpc>
              </a:pPr>
              <a:r>
                <a:rPr lang="zh-CN" altLang="en-US" sz="1300" b="1">
                  <a:solidFill>
                    <a:srgbClr val="333399"/>
                  </a:solidFill>
                </a:rPr>
                <a:t>目标</a:t>
              </a:r>
              <a:r>
                <a:rPr lang="en-US" altLang="zh-CN" sz="1300" b="1">
                  <a:solidFill>
                    <a:srgbClr val="333399"/>
                  </a:solidFill>
                </a:rPr>
                <a:t>——</a:t>
              </a:r>
              <a:r>
                <a:rPr lang="zh-CN" altLang="en-US" sz="1300" b="1">
                  <a:solidFill>
                    <a:srgbClr val="333399"/>
                  </a:solidFill>
                </a:rPr>
                <a:t>选择及设置</a:t>
              </a:r>
              <a:r>
                <a:rPr lang="en-US" altLang="zh-CN" sz="1300" b="1">
                  <a:solidFill>
                    <a:srgbClr val="333399"/>
                  </a:solidFill>
                </a:rPr>
                <a:t>KPI:</a:t>
              </a:r>
              <a:endParaRPr lang="en-US" altLang="zh-CN" sz="1300">
                <a:solidFill>
                  <a:srgbClr val="333399"/>
                </a:solidFill>
              </a:endParaRPr>
            </a:p>
            <a:p>
              <a:pPr marL="112713" indent="-112713" defTabSz="912813">
                <a:lnSpc>
                  <a:spcPct val="110000"/>
                </a:lnSpc>
                <a:buFontTx/>
                <a:buChar char="•"/>
              </a:pPr>
              <a:r>
                <a:rPr lang="zh-CN" altLang="en-US" sz="1200">
                  <a:solidFill>
                    <a:srgbClr val="292929"/>
                  </a:solidFill>
                </a:rPr>
                <a:t>定义业务目标</a:t>
              </a:r>
            </a:p>
            <a:p>
              <a:pPr marL="112713" indent="-112713" defTabSz="912813">
                <a:lnSpc>
                  <a:spcPct val="110000"/>
                </a:lnSpc>
                <a:buFontTx/>
                <a:buChar char="•"/>
              </a:pPr>
              <a:r>
                <a:rPr lang="zh-CN" altLang="en-US" sz="1200">
                  <a:solidFill>
                    <a:srgbClr val="292929"/>
                  </a:solidFill>
                </a:rPr>
                <a:t>选择反应业务目标的</a:t>
              </a:r>
              <a:r>
                <a:rPr lang="en-US" altLang="zh-CN" sz="1200">
                  <a:solidFill>
                    <a:srgbClr val="292929"/>
                  </a:solidFill>
                </a:rPr>
                <a:t>KPI</a:t>
              </a:r>
            </a:p>
            <a:p>
              <a:pPr marL="112713" indent="-112713" defTabSz="912813">
                <a:lnSpc>
                  <a:spcPct val="110000"/>
                </a:lnSpc>
              </a:pPr>
              <a:r>
                <a:rPr lang="zh-CN" altLang="en-US" sz="1200">
                  <a:solidFill>
                    <a:srgbClr val="292929"/>
                  </a:solidFill>
                </a:rPr>
                <a:t>进行监控</a:t>
              </a:r>
              <a:r>
                <a:rPr lang="en-US" altLang="zh-CN" sz="1200">
                  <a:solidFill>
                    <a:srgbClr val="292929"/>
                  </a:solidFill>
                </a:rPr>
                <a:t>:</a:t>
              </a:r>
            </a:p>
          </p:txBody>
        </p:sp>
        <p:sp>
          <p:nvSpPr>
            <p:cNvPr id="40002" name="TextBox 68"/>
            <p:cNvSpPr txBox="1">
              <a:spLocks noChangeArrowheads="1"/>
            </p:cNvSpPr>
            <p:nvPr/>
          </p:nvSpPr>
          <p:spPr bwMode="auto">
            <a:xfrm>
              <a:off x="-71438" y="2212955"/>
              <a:ext cx="1320779" cy="1209567"/>
            </a:xfrm>
            <a:prstGeom prst="rect">
              <a:avLst/>
            </a:prstGeom>
            <a:noFill/>
            <a:ln w="9525" algn="ctr">
              <a:noFill/>
              <a:miter lim="800000"/>
              <a:headEnd/>
              <a:tailEnd/>
            </a:ln>
          </p:spPr>
          <p:txBody>
            <a:bodyPr lIns="91430" tIns="45715" rIns="91430" bIns="45715">
              <a:spAutoFit/>
            </a:bodyPr>
            <a:lstStyle/>
            <a:p>
              <a:pPr marL="112713" indent="-112713" defTabSz="912813">
                <a:lnSpc>
                  <a:spcPct val="110000"/>
                </a:lnSpc>
                <a:buFontTx/>
                <a:buChar char="-"/>
              </a:pPr>
              <a:r>
                <a:rPr lang="en-US" altLang="zh-CN" sz="1100">
                  <a:solidFill>
                    <a:srgbClr val="292929"/>
                  </a:solidFill>
                </a:rPr>
                <a:t>AHT</a:t>
              </a:r>
            </a:p>
            <a:p>
              <a:pPr marL="112713" indent="-112713" defTabSz="912813">
                <a:lnSpc>
                  <a:spcPct val="110000"/>
                </a:lnSpc>
                <a:buFontTx/>
                <a:buChar char="-"/>
              </a:pPr>
              <a:r>
                <a:rPr lang="en-US" altLang="zh-CN" sz="1100">
                  <a:solidFill>
                    <a:srgbClr val="292929"/>
                  </a:solidFill>
                </a:rPr>
                <a:t>C-SAT</a:t>
              </a:r>
            </a:p>
            <a:p>
              <a:pPr marL="112713" indent="-112713" defTabSz="912813">
                <a:lnSpc>
                  <a:spcPct val="110000"/>
                </a:lnSpc>
                <a:buFontTx/>
                <a:buChar char="-"/>
              </a:pPr>
              <a:r>
                <a:rPr lang="zh-CN" altLang="en-US" sz="1100">
                  <a:solidFill>
                    <a:srgbClr val="292929"/>
                  </a:solidFill>
                </a:rPr>
                <a:t>销售转化率</a:t>
              </a:r>
              <a:endParaRPr lang="en-US" altLang="zh-CN" sz="1100">
                <a:solidFill>
                  <a:srgbClr val="292929"/>
                </a:solidFill>
              </a:endParaRPr>
            </a:p>
            <a:p>
              <a:pPr marL="112713" indent="-112713" defTabSz="912813">
                <a:lnSpc>
                  <a:spcPct val="110000"/>
                </a:lnSpc>
                <a:buFontTx/>
                <a:buChar char="-"/>
              </a:pPr>
              <a:r>
                <a:rPr lang="en-US" altLang="zh-CN" sz="1100">
                  <a:solidFill>
                    <a:srgbClr val="292929"/>
                  </a:solidFill>
                </a:rPr>
                <a:t>FCR</a:t>
              </a:r>
            </a:p>
            <a:p>
              <a:pPr marL="112713" indent="-112713" defTabSz="912813">
                <a:lnSpc>
                  <a:spcPct val="110000"/>
                </a:lnSpc>
                <a:buFontTx/>
                <a:buChar char="•"/>
              </a:pPr>
              <a:r>
                <a:rPr lang="zh-CN" altLang="en-US" sz="1100">
                  <a:solidFill>
                    <a:srgbClr val="292929"/>
                  </a:solidFill>
                </a:rPr>
                <a:t>设置</a:t>
              </a:r>
              <a:r>
                <a:rPr lang="en-US" altLang="zh-CN" sz="1100">
                  <a:solidFill>
                    <a:srgbClr val="292929"/>
                  </a:solidFill>
                </a:rPr>
                <a:t>KPI</a:t>
              </a:r>
              <a:r>
                <a:rPr lang="zh-CN" altLang="en-US" sz="1100">
                  <a:solidFill>
                    <a:srgbClr val="292929"/>
                  </a:solidFill>
                </a:rPr>
                <a:t>的目标值</a:t>
              </a:r>
            </a:p>
          </p:txBody>
        </p:sp>
        <p:pic>
          <p:nvPicPr>
            <p:cNvPr id="40003" name="Picture 4"/>
            <p:cNvPicPr>
              <a:picLocks noChangeAspect="1" noChangeArrowheads="1"/>
            </p:cNvPicPr>
            <p:nvPr/>
          </p:nvPicPr>
          <p:blipFill>
            <a:blip r:embed="rId4" cstate="print"/>
            <a:srcRect/>
            <a:stretch>
              <a:fillRect/>
            </a:stretch>
          </p:blipFill>
          <p:spPr bwMode="auto">
            <a:xfrm>
              <a:off x="1141904" y="2212955"/>
              <a:ext cx="1044099" cy="1357329"/>
            </a:xfrm>
            <a:prstGeom prst="rect">
              <a:avLst/>
            </a:prstGeom>
            <a:noFill/>
            <a:ln w="9525">
              <a:noFill/>
              <a:miter lim="800000"/>
              <a:headEnd/>
              <a:tailEnd/>
            </a:ln>
          </p:spPr>
        </p:pic>
      </p:grpSp>
      <p:grpSp>
        <p:nvGrpSpPr>
          <p:cNvPr id="3" name="Group 49"/>
          <p:cNvGrpSpPr>
            <a:grpSpLocks/>
          </p:cNvGrpSpPr>
          <p:nvPr/>
        </p:nvGrpSpPr>
        <p:grpSpPr bwMode="auto">
          <a:xfrm>
            <a:off x="2571750" y="1462088"/>
            <a:ext cx="2214563" cy="2443162"/>
            <a:chOff x="3143240" y="841576"/>
            <a:chExt cx="2214578" cy="2442945"/>
          </a:xfrm>
        </p:grpSpPr>
        <p:grpSp>
          <p:nvGrpSpPr>
            <p:cNvPr id="4" name="Group 69"/>
            <p:cNvGrpSpPr>
              <a:grpSpLocks/>
            </p:cNvGrpSpPr>
            <p:nvPr/>
          </p:nvGrpSpPr>
          <p:grpSpPr bwMode="auto">
            <a:xfrm>
              <a:off x="3143240" y="841576"/>
              <a:ext cx="2214578" cy="2442945"/>
              <a:chOff x="1" y="1341641"/>
              <a:chExt cx="2271362" cy="2442959"/>
            </a:xfrm>
          </p:grpSpPr>
          <p:pic>
            <p:nvPicPr>
              <p:cNvPr id="39998" name="Picture 3" descr="box-examples4"/>
              <p:cNvPicPr>
                <a:picLocks noChangeAspect="1" noChangeArrowheads="1"/>
              </p:cNvPicPr>
              <p:nvPr/>
            </p:nvPicPr>
            <p:blipFill>
              <a:blip r:embed="rId3" cstate="print"/>
              <a:srcRect/>
              <a:stretch>
                <a:fillRect/>
              </a:stretch>
            </p:blipFill>
            <p:spPr bwMode="auto">
              <a:xfrm>
                <a:off x="1" y="1357297"/>
                <a:ext cx="2271362" cy="2427303"/>
              </a:xfrm>
              <a:prstGeom prst="rect">
                <a:avLst/>
              </a:prstGeom>
              <a:noFill/>
              <a:ln w="9525">
                <a:noFill/>
                <a:miter lim="800000"/>
                <a:headEnd/>
                <a:tailEnd/>
              </a:ln>
            </p:spPr>
          </p:pic>
          <p:sp>
            <p:nvSpPr>
              <p:cNvPr id="39999" name="Text Box 4"/>
              <p:cNvSpPr txBox="1">
                <a:spLocks noChangeArrowheads="1"/>
              </p:cNvSpPr>
              <p:nvPr/>
            </p:nvSpPr>
            <p:spPr bwMode="auto">
              <a:xfrm>
                <a:off x="1" y="1341641"/>
                <a:ext cx="2126686" cy="1514125"/>
              </a:xfrm>
              <a:prstGeom prst="rect">
                <a:avLst/>
              </a:prstGeom>
              <a:noFill/>
              <a:ln w="9525" algn="ctr">
                <a:noFill/>
                <a:miter lim="800000"/>
                <a:headEnd/>
                <a:tailEnd/>
              </a:ln>
            </p:spPr>
            <p:txBody>
              <a:bodyPr lIns="91430" tIns="45715" rIns="91430" bIns="45715">
                <a:spAutoFit/>
              </a:bodyPr>
              <a:lstStyle/>
              <a:p>
                <a:pPr marL="112713" indent="-112713" defTabSz="912813">
                  <a:lnSpc>
                    <a:spcPct val="110000"/>
                  </a:lnSpc>
                </a:pPr>
                <a:r>
                  <a:rPr lang="zh-CN" altLang="en-US" sz="1200" b="1">
                    <a:solidFill>
                      <a:srgbClr val="333399"/>
                    </a:solidFill>
                  </a:rPr>
                  <a:t>计划</a:t>
                </a:r>
                <a:r>
                  <a:rPr lang="en-US" altLang="zh-CN" sz="1200" b="1">
                    <a:solidFill>
                      <a:srgbClr val="333399"/>
                    </a:solidFill>
                  </a:rPr>
                  <a:t>——</a:t>
                </a:r>
                <a:r>
                  <a:rPr lang="zh-CN" altLang="en-US" sz="1200" b="1">
                    <a:solidFill>
                      <a:srgbClr val="333399"/>
                    </a:solidFill>
                  </a:rPr>
                  <a:t>设置新的</a:t>
                </a:r>
                <a:r>
                  <a:rPr lang="en-US" altLang="zh-CN" sz="1200" b="1">
                    <a:solidFill>
                      <a:srgbClr val="333399"/>
                    </a:solidFill>
                  </a:rPr>
                  <a:t>QM</a:t>
                </a:r>
                <a:r>
                  <a:rPr lang="zh-CN" altLang="en-US" sz="1200" b="1">
                    <a:solidFill>
                      <a:srgbClr val="333399"/>
                    </a:solidFill>
                  </a:rPr>
                  <a:t>流程</a:t>
                </a:r>
                <a:endParaRPr lang="zh-CN" altLang="en-US" sz="1200">
                  <a:solidFill>
                    <a:srgbClr val="333399"/>
                  </a:solidFill>
                </a:endParaRPr>
              </a:p>
              <a:p>
                <a:pPr marL="112713" indent="-112713" defTabSz="912813">
                  <a:lnSpc>
                    <a:spcPct val="110000"/>
                  </a:lnSpc>
                  <a:buFontTx/>
                  <a:buChar char="•"/>
                </a:pPr>
                <a:r>
                  <a:rPr lang="zh-CN" altLang="en-US" sz="1200">
                    <a:solidFill>
                      <a:srgbClr val="292929"/>
                    </a:solidFill>
                  </a:rPr>
                  <a:t>根据业务目标定义选择待评估通话的规则结合随机抽检</a:t>
                </a:r>
              </a:p>
              <a:p>
                <a:pPr marL="112713" indent="-112713" defTabSz="912813">
                  <a:lnSpc>
                    <a:spcPct val="110000"/>
                  </a:lnSpc>
                  <a:buFontTx/>
                  <a:buChar char="•"/>
                </a:pPr>
                <a:r>
                  <a:rPr lang="zh-CN" altLang="en-US" sz="1200">
                    <a:solidFill>
                      <a:srgbClr val="292929"/>
                    </a:solidFill>
                  </a:rPr>
                  <a:t>定义评估量，根据员工年资与历史得分情况设置例外规则</a:t>
                </a:r>
              </a:p>
            </p:txBody>
          </p:sp>
        </p:grpSp>
        <p:pic>
          <p:nvPicPr>
            <p:cNvPr id="2054" name="Picture 6"/>
            <p:cNvPicPr>
              <a:picLocks noChangeAspect="1" noChangeArrowheads="1"/>
            </p:cNvPicPr>
            <p:nvPr/>
          </p:nvPicPr>
          <p:blipFill>
            <a:blip r:embed="rId5" cstate="email"/>
            <a:srcRect l="2703" t="5556" r="2703" b="5556"/>
            <a:stretch>
              <a:fillRect/>
            </a:stretch>
          </p:blipFill>
          <p:spPr bwMode="auto">
            <a:xfrm>
              <a:off x="3357554" y="2272932"/>
              <a:ext cx="1714512" cy="783779"/>
            </a:xfrm>
            <a:prstGeom prst="roundRect">
              <a:avLst>
                <a:gd name="adj" fmla="val 4167"/>
              </a:avLst>
            </a:prstGeom>
            <a:solidFill>
              <a:srgbClr val="FFFFFF"/>
            </a:solidFill>
            <a:ln w="76200" cap="sq">
              <a:noFill/>
              <a:miter lim="800000"/>
            </a:ln>
            <a:effectLst/>
          </p:spPr>
        </p:pic>
      </p:grpSp>
      <p:grpSp>
        <p:nvGrpSpPr>
          <p:cNvPr id="5" name="Group 50"/>
          <p:cNvGrpSpPr>
            <a:grpSpLocks/>
          </p:cNvGrpSpPr>
          <p:nvPr/>
        </p:nvGrpSpPr>
        <p:grpSpPr bwMode="auto">
          <a:xfrm>
            <a:off x="4786313" y="1419225"/>
            <a:ext cx="2278062" cy="2486025"/>
            <a:chOff x="6500825" y="871358"/>
            <a:chExt cx="2278063" cy="2486203"/>
          </a:xfrm>
        </p:grpSpPr>
        <p:grpSp>
          <p:nvGrpSpPr>
            <p:cNvPr id="6" name="Group 72"/>
            <p:cNvGrpSpPr>
              <a:grpSpLocks/>
            </p:cNvGrpSpPr>
            <p:nvPr/>
          </p:nvGrpSpPr>
          <p:grpSpPr bwMode="auto">
            <a:xfrm>
              <a:off x="6500825" y="871358"/>
              <a:ext cx="2278063" cy="2486203"/>
              <a:chOff x="3500453" y="1085652"/>
              <a:chExt cx="2278072" cy="2486220"/>
            </a:xfrm>
          </p:grpSpPr>
          <p:pic>
            <p:nvPicPr>
              <p:cNvPr id="39993" name="Picture 17" descr="box-examples4"/>
              <p:cNvPicPr>
                <a:picLocks noChangeAspect="1" noChangeArrowheads="1"/>
              </p:cNvPicPr>
              <p:nvPr/>
            </p:nvPicPr>
            <p:blipFill>
              <a:blip r:embed="rId3" cstate="print"/>
              <a:srcRect/>
              <a:stretch>
                <a:fillRect/>
              </a:stretch>
            </p:blipFill>
            <p:spPr bwMode="auto">
              <a:xfrm>
                <a:off x="3544889" y="1135053"/>
                <a:ext cx="2182811" cy="2436819"/>
              </a:xfrm>
              <a:prstGeom prst="rect">
                <a:avLst/>
              </a:prstGeom>
              <a:noFill/>
              <a:ln w="9525">
                <a:noFill/>
                <a:miter lim="800000"/>
                <a:headEnd/>
                <a:tailEnd/>
              </a:ln>
            </p:spPr>
          </p:pic>
          <p:sp>
            <p:nvSpPr>
              <p:cNvPr id="39994" name="Text Box 21"/>
              <p:cNvSpPr txBox="1">
                <a:spLocks noChangeArrowheads="1"/>
              </p:cNvSpPr>
              <p:nvPr/>
            </p:nvSpPr>
            <p:spPr bwMode="auto">
              <a:xfrm>
                <a:off x="3500453" y="1085652"/>
                <a:ext cx="2278072" cy="831052"/>
              </a:xfrm>
              <a:prstGeom prst="rect">
                <a:avLst/>
              </a:prstGeom>
              <a:noFill/>
              <a:ln w="9525" algn="ctr">
                <a:noFill/>
                <a:miter lim="800000"/>
                <a:headEnd/>
                <a:tailEnd/>
              </a:ln>
            </p:spPr>
            <p:txBody>
              <a:bodyPr lIns="91430" tIns="45715" rIns="91430" bIns="45715">
                <a:spAutoFit/>
              </a:bodyPr>
              <a:lstStyle/>
              <a:p>
                <a:pPr marL="112713" indent="-112713" defTabSz="912813"/>
                <a:r>
                  <a:rPr lang="en-US" altLang="zh-CN" sz="1200" b="1">
                    <a:solidFill>
                      <a:srgbClr val="333399"/>
                    </a:solidFill>
                  </a:rPr>
                  <a:t>	</a:t>
                </a:r>
                <a:r>
                  <a:rPr lang="zh-CN" altLang="en-US" sz="1200" b="1">
                    <a:solidFill>
                      <a:srgbClr val="333399"/>
                    </a:solidFill>
                  </a:rPr>
                  <a:t>跟踪</a:t>
                </a:r>
                <a:r>
                  <a:rPr lang="en-US" altLang="zh-CN" sz="1200" b="1">
                    <a:solidFill>
                      <a:srgbClr val="333399"/>
                    </a:solidFill>
                  </a:rPr>
                  <a:t>——</a:t>
                </a:r>
                <a:r>
                  <a:rPr lang="zh-CN" altLang="en-US" sz="1200" b="1">
                    <a:solidFill>
                      <a:srgbClr val="333399"/>
                    </a:solidFill>
                  </a:rPr>
                  <a:t>质检经理视图</a:t>
                </a:r>
                <a:r>
                  <a:rPr lang="en-US" altLang="zh-CN" sz="1200" b="1">
                    <a:solidFill>
                      <a:srgbClr val="333399"/>
                    </a:solidFill>
                  </a:rPr>
                  <a:t>:</a:t>
                </a:r>
              </a:p>
              <a:p>
                <a:pPr marL="112713" indent="-112713" defTabSz="912813">
                  <a:buFontTx/>
                  <a:buChar char="•"/>
                </a:pPr>
                <a:r>
                  <a:rPr lang="zh-CN" altLang="en-US" sz="1200">
                    <a:solidFill>
                      <a:srgbClr val="292929"/>
                    </a:solidFill>
                  </a:rPr>
                  <a:t>更新当前质量情况</a:t>
                </a:r>
              </a:p>
              <a:p>
                <a:pPr marL="112713" indent="-112713" defTabSz="912813">
                  <a:buFontTx/>
                  <a:buChar char="•"/>
                </a:pPr>
                <a:r>
                  <a:rPr lang="zh-CN" altLang="en-US" sz="1200">
                    <a:solidFill>
                      <a:srgbClr val="292929"/>
                    </a:solidFill>
                  </a:rPr>
                  <a:t>提示需要高度关注的区域</a:t>
                </a:r>
              </a:p>
              <a:p>
                <a:pPr marL="112713" indent="-112713" defTabSz="912813">
                  <a:buFontTx/>
                  <a:buChar char="•"/>
                </a:pPr>
                <a:endParaRPr lang="en-US" altLang="zh-CN" sz="1200">
                  <a:solidFill>
                    <a:srgbClr val="292929"/>
                  </a:solidFill>
                </a:endParaRPr>
              </a:p>
            </p:txBody>
          </p:sp>
          <p:pic>
            <p:nvPicPr>
              <p:cNvPr id="39995" name="Picture 65"/>
              <p:cNvPicPr>
                <a:picLocks noChangeAspect="1" noChangeArrowheads="1"/>
              </p:cNvPicPr>
              <p:nvPr/>
            </p:nvPicPr>
            <p:blipFill>
              <a:blip r:embed="rId6" cstate="print"/>
              <a:srcRect/>
              <a:stretch>
                <a:fillRect/>
              </a:stretch>
            </p:blipFill>
            <p:spPr bwMode="auto">
              <a:xfrm>
                <a:off x="3714513" y="2658410"/>
                <a:ext cx="1687494" cy="708800"/>
              </a:xfrm>
              <a:prstGeom prst="rect">
                <a:avLst/>
              </a:prstGeom>
              <a:noFill/>
              <a:ln w="9525">
                <a:noFill/>
                <a:miter lim="800000"/>
                <a:headEnd/>
                <a:tailEnd/>
              </a:ln>
            </p:spPr>
          </p:pic>
        </p:grpSp>
        <p:pic>
          <p:nvPicPr>
            <p:cNvPr id="39992" name="Picture 1" descr="image001"/>
            <p:cNvPicPr>
              <a:picLocks noChangeAspect="1" noChangeArrowheads="1"/>
            </p:cNvPicPr>
            <p:nvPr/>
          </p:nvPicPr>
          <p:blipFill>
            <a:blip r:embed="rId7" cstate="print"/>
            <a:srcRect/>
            <a:stretch>
              <a:fillRect/>
            </a:stretch>
          </p:blipFill>
          <p:spPr bwMode="auto">
            <a:xfrm>
              <a:off x="6697748" y="1807935"/>
              <a:ext cx="1744563" cy="632161"/>
            </a:xfrm>
            <a:prstGeom prst="rect">
              <a:avLst/>
            </a:prstGeom>
            <a:noFill/>
            <a:ln w="9525">
              <a:noFill/>
              <a:miter lim="800000"/>
              <a:headEnd/>
              <a:tailEnd/>
            </a:ln>
          </p:spPr>
        </p:pic>
      </p:grpSp>
      <p:grpSp>
        <p:nvGrpSpPr>
          <p:cNvPr id="7" name="Group 48"/>
          <p:cNvGrpSpPr>
            <a:grpSpLocks/>
          </p:cNvGrpSpPr>
          <p:nvPr/>
        </p:nvGrpSpPr>
        <p:grpSpPr bwMode="auto">
          <a:xfrm>
            <a:off x="7072313" y="1333500"/>
            <a:ext cx="2254250" cy="2571750"/>
            <a:chOff x="-736616" y="4064008"/>
            <a:chExt cx="2278064" cy="2589215"/>
          </a:xfrm>
        </p:grpSpPr>
        <p:grpSp>
          <p:nvGrpSpPr>
            <p:cNvPr id="8" name="Group 72"/>
            <p:cNvGrpSpPr>
              <a:grpSpLocks/>
            </p:cNvGrpSpPr>
            <p:nvPr/>
          </p:nvGrpSpPr>
          <p:grpSpPr bwMode="auto">
            <a:xfrm>
              <a:off x="-736616" y="4064008"/>
              <a:ext cx="2278064" cy="2589215"/>
              <a:chOff x="2513008" y="1412874"/>
              <a:chExt cx="2278073" cy="2589235"/>
            </a:xfrm>
          </p:grpSpPr>
          <p:pic>
            <p:nvPicPr>
              <p:cNvPr id="39989" name="Picture 17" descr="box-examples4"/>
              <p:cNvPicPr>
                <a:picLocks noChangeAspect="1" noChangeArrowheads="1"/>
              </p:cNvPicPr>
              <p:nvPr/>
            </p:nvPicPr>
            <p:blipFill>
              <a:blip r:embed="rId3" cstate="print"/>
              <a:srcRect/>
              <a:stretch>
                <a:fillRect/>
              </a:stretch>
            </p:blipFill>
            <p:spPr bwMode="auto">
              <a:xfrm>
                <a:off x="2513008" y="1484314"/>
                <a:ext cx="2111372" cy="2517795"/>
              </a:xfrm>
              <a:prstGeom prst="rect">
                <a:avLst/>
              </a:prstGeom>
              <a:noFill/>
              <a:ln w="9525">
                <a:noFill/>
                <a:miter lim="800000"/>
                <a:headEnd/>
                <a:tailEnd/>
              </a:ln>
            </p:spPr>
          </p:pic>
          <p:sp>
            <p:nvSpPr>
              <p:cNvPr id="39990" name="Text Box 21"/>
              <p:cNvSpPr txBox="1">
                <a:spLocks noChangeArrowheads="1"/>
              </p:cNvSpPr>
              <p:nvPr/>
            </p:nvSpPr>
            <p:spPr bwMode="auto">
              <a:xfrm>
                <a:off x="2513008" y="1412874"/>
                <a:ext cx="2278073" cy="1022558"/>
              </a:xfrm>
              <a:prstGeom prst="rect">
                <a:avLst/>
              </a:prstGeom>
              <a:noFill/>
              <a:ln w="9525" algn="ctr">
                <a:noFill/>
                <a:miter lim="800000"/>
                <a:headEnd/>
                <a:tailEnd/>
              </a:ln>
            </p:spPr>
            <p:txBody>
              <a:bodyPr lIns="91430" tIns="45715" rIns="91430" bIns="45715">
                <a:spAutoFit/>
              </a:bodyPr>
              <a:lstStyle/>
              <a:p>
                <a:pPr marL="112713" indent="-112713" defTabSz="912813"/>
                <a:r>
                  <a:rPr lang="zh-CN" altLang="en-US" sz="1200" b="1" dirty="0">
                    <a:solidFill>
                      <a:srgbClr val="333399"/>
                    </a:solidFill>
                  </a:rPr>
                  <a:t>跟踪</a:t>
                </a:r>
                <a:r>
                  <a:rPr lang="en-US" altLang="zh-CN" sz="1200" b="1" dirty="0">
                    <a:solidFill>
                      <a:srgbClr val="333399"/>
                    </a:solidFill>
                  </a:rPr>
                  <a:t>——</a:t>
                </a:r>
                <a:r>
                  <a:rPr lang="zh-CN" altLang="en-US" sz="1200" b="1" dirty="0">
                    <a:solidFill>
                      <a:srgbClr val="333399"/>
                    </a:solidFill>
                  </a:rPr>
                  <a:t>班组长视图</a:t>
                </a:r>
                <a:r>
                  <a:rPr lang="en-US" altLang="zh-CN" sz="1200" b="1" dirty="0">
                    <a:solidFill>
                      <a:srgbClr val="333399"/>
                    </a:solidFill>
                  </a:rPr>
                  <a:t>:</a:t>
                </a:r>
              </a:p>
              <a:p>
                <a:pPr marL="112713" indent="-112713" defTabSz="912813">
                  <a:buFontTx/>
                  <a:buChar char="•"/>
                </a:pPr>
                <a:r>
                  <a:rPr lang="zh-CN" altLang="en-US" sz="1200" dirty="0">
                    <a:solidFill>
                      <a:srgbClr val="292929"/>
                    </a:solidFill>
                  </a:rPr>
                  <a:t>自动推送需要被评估</a:t>
                </a:r>
                <a:r>
                  <a:rPr lang="zh-CN" altLang="en-US" sz="1200" dirty="0" smtClean="0">
                    <a:solidFill>
                      <a:srgbClr val="292929"/>
                    </a:solidFill>
                  </a:rPr>
                  <a:t>的</a:t>
                </a:r>
                <a:endParaRPr lang="en-US" altLang="zh-CN" sz="1200" dirty="0" smtClean="0">
                  <a:solidFill>
                    <a:srgbClr val="292929"/>
                  </a:solidFill>
                </a:endParaRPr>
              </a:p>
              <a:p>
                <a:pPr defTabSz="912813"/>
                <a:r>
                  <a:rPr lang="en-US" altLang="zh-CN" sz="1200" dirty="0">
                    <a:solidFill>
                      <a:srgbClr val="292929"/>
                    </a:solidFill>
                  </a:rPr>
                  <a:t> </a:t>
                </a:r>
                <a:r>
                  <a:rPr lang="en-US" altLang="zh-CN" sz="1200" dirty="0" smtClean="0">
                    <a:solidFill>
                      <a:srgbClr val="292929"/>
                    </a:solidFill>
                  </a:rPr>
                  <a:t>  </a:t>
                </a:r>
                <a:r>
                  <a:rPr lang="zh-CN" altLang="en-US" sz="1200" dirty="0" smtClean="0">
                    <a:solidFill>
                      <a:srgbClr val="292929"/>
                    </a:solidFill>
                  </a:rPr>
                  <a:t>通</a:t>
                </a:r>
                <a:r>
                  <a:rPr lang="zh-CN" altLang="en-US" sz="1200" dirty="0">
                    <a:solidFill>
                      <a:srgbClr val="292929"/>
                    </a:solidFill>
                  </a:rPr>
                  <a:t>话</a:t>
                </a:r>
                <a:r>
                  <a:rPr lang="en-US" altLang="zh-CN" sz="1200" dirty="0">
                    <a:solidFill>
                      <a:srgbClr val="292929"/>
                    </a:solidFill>
                  </a:rPr>
                  <a:t>/</a:t>
                </a:r>
                <a:r>
                  <a:rPr lang="zh-CN" altLang="en-US" sz="1200" dirty="0">
                    <a:solidFill>
                      <a:srgbClr val="292929"/>
                    </a:solidFill>
                  </a:rPr>
                  <a:t>联络</a:t>
                </a:r>
              </a:p>
              <a:p>
                <a:pPr marL="112713" indent="-112713" defTabSz="912813">
                  <a:buFontTx/>
                  <a:buChar char="•"/>
                </a:pPr>
                <a:r>
                  <a:rPr lang="zh-CN" altLang="en-US" sz="1200" dirty="0">
                    <a:solidFill>
                      <a:srgbClr val="292929"/>
                    </a:solidFill>
                  </a:rPr>
                  <a:t>本组座席绩效评分卡</a:t>
                </a:r>
              </a:p>
              <a:p>
                <a:pPr marL="112713" indent="-112713" defTabSz="912813">
                  <a:buFontTx/>
                  <a:buChar char="•"/>
                </a:pPr>
                <a:endParaRPr lang="en-US" altLang="zh-CN" sz="1200" dirty="0">
                  <a:solidFill>
                    <a:srgbClr val="292929"/>
                  </a:solidFill>
                </a:endParaRPr>
              </a:p>
            </p:txBody>
          </p:sp>
        </p:grpSp>
        <p:pic>
          <p:nvPicPr>
            <p:cNvPr id="39988" name="Picture 1" descr="image001"/>
            <p:cNvPicPr>
              <a:picLocks noChangeAspect="1" noChangeArrowheads="1"/>
            </p:cNvPicPr>
            <p:nvPr/>
          </p:nvPicPr>
          <p:blipFill>
            <a:blip r:embed="rId8" cstate="print"/>
            <a:srcRect/>
            <a:stretch>
              <a:fillRect/>
            </a:stretch>
          </p:blipFill>
          <p:spPr bwMode="auto">
            <a:xfrm>
              <a:off x="-625516" y="5064141"/>
              <a:ext cx="1798987" cy="1357321"/>
            </a:xfrm>
            <a:prstGeom prst="rect">
              <a:avLst/>
            </a:prstGeom>
            <a:noFill/>
            <a:ln w="9525">
              <a:solidFill>
                <a:srgbClr val="CEDEE3"/>
              </a:solidFill>
              <a:miter lim="800000"/>
              <a:headEnd/>
              <a:tailEnd/>
            </a:ln>
          </p:spPr>
        </p:pic>
      </p:grpSp>
      <p:grpSp>
        <p:nvGrpSpPr>
          <p:cNvPr id="9" name="Group 82"/>
          <p:cNvGrpSpPr>
            <a:grpSpLocks/>
          </p:cNvGrpSpPr>
          <p:nvPr/>
        </p:nvGrpSpPr>
        <p:grpSpPr bwMode="auto">
          <a:xfrm>
            <a:off x="7000875" y="4241800"/>
            <a:ext cx="2071688" cy="2262188"/>
            <a:chOff x="6465918" y="1067215"/>
            <a:chExt cx="2071703" cy="2076047"/>
          </a:xfrm>
        </p:grpSpPr>
        <p:pic>
          <p:nvPicPr>
            <p:cNvPr id="39982" name="Picture 17" descr="box-examples4"/>
            <p:cNvPicPr>
              <a:picLocks noChangeAspect="1" noChangeArrowheads="1"/>
            </p:cNvPicPr>
            <p:nvPr/>
          </p:nvPicPr>
          <p:blipFill>
            <a:blip r:embed="rId3" cstate="print"/>
            <a:srcRect/>
            <a:stretch>
              <a:fillRect/>
            </a:stretch>
          </p:blipFill>
          <p:spPr bwMode="auto">
            <a:xfrm>
              <a:off x="6465919" y="1108659"/>
              <a:ext cx="2071702" cy="2034603"/>
            </a:xfrm>
            <a:prstGeom prst="rect">
              <a:avLst/>
            </a:prstGeom>
            <a:noFill/>
            <a:ln w="9525">
              <a:noFill/>
              <a:miter lim="800000"/>
              <a:headEnd/>
              <a:tailEnd/>
            </a:ln>
          </p:spPr>
        </p:pic>
        <p:sp>
          <p:nvSpPr>
            <p:cNvPr id="39983" name="Text Box 18"/>
            <p:cNvSpPr txBox="1">
              <a:spLocks noChangeArrowheads="1"/>
            </p:cNvSpPr>
            <p:nvPr/>
          </p:nvSpPr>
          <p:spPr bwMode="auto">
            <a:xfrm>
              <a:off x="6465918" y="1067215"/>
              <a:ext cx="2071703" cy="593149"/>
            </a:xfrm>
            <a:prstGeom prst="rect">
              <a:avLst/>
            </a:prstGeom>
            <a:noFill/>
            <a:ln w="9525" algn="ctr">
              <a:noFill/>
              <a:miter lim="800000"/>
              <a:headEnd/>
              <a:tailEnd/>
            </a:ln>
          </p:spPr>
          <p:txBody>
            <a:bodyPr>
              <a:spAutoFit/>
            </a:bodyPr>
            <a:lstStyle/>
            <a:p>
              <a:pPr marL="114300" indent="-114300"/>
              <a:r>
                <a:rPr lang="zh-CN" altLang="en-US" sz="1200" b="1">
                  <a:solidFill>
                    <a:srgbClr val="333399"/>
                  </a:solidFill>
                </a:rPr>
                <a:t>分析</a:t>
              </a:r>
              <a:r>
                <a:rPr lang="en-US" altLang="zh-CN" sz="1200" b="1">
                  <a:solidFill>
                    <a:srgbClr val="333399"/>
                  </a:solidFill>
                </a:rPr>
                <a:t>——</a:t>
              </a:r>
              <a:r>
                <a:rPr lang="zh-CN" altLang="en-US" sz="1200" b="1">
                  <a:solidFill>
                    <a:srgbClr val="333399"/>
                  </a:solidFill>
                </a:rPr>
                <a:t>精确评估</a:t>
              </a:r>
              <a:r>
                <a:rPr lang="en-US" altLang="zh-CN" sz="1200" b="1">
                  <a:solidFill>
                    <a:srgbClr val="333399"/>
                  </a:solidFill>
                </a:rPr>
                <a:t>:</a:t>
              </a:r>
            </a:p>
            <a:p>
              <a:pPr marL="114300" indent="-114300">
                <a:buFontTx/>
                <a:buChar char="•"/>
              </a:pPr>
              <a:r>
                <a:rPr lang="zh-CN" altLang="en-US" sz="1200">
                  <a:solidFill>
                    <a:srgbClr val="292929"/>
                  </a:solidFill>
                </a:rPr>
                <a:t>为了改善而评估</a:t>
              </a:r>
              <a:endParaRPr lang="en-GB" sz="1200">
                <a:solidFill>
                  <a:srgbClr val="292929"/>
                </a:solidFill>
              </a:endParaRPr>
            </a:p>
            <a:p>
              <a:pPr marL="114300" indent="-114300">
                <a:buFontTx/>
                <a:buChar char="•"/>
              </a:pPr>
              <a:r>
                <a:rPr lang="zh-CN" altLang="en-US" sz="1200">
                  <a:solidFill>
                    <a:srgbClr val="292929"/>
                  </a:solidFill>
                </a:rPr>
                <a:t>监控哪个环节有缺失</a:t>
              </a:r>
              <a:endParaRPr lang="en-GB" sz="1200">
                <a:solidFill>
                  <a:srgbClr val="292929"/>
                </a:solidFill>
              </a:endParaRPr>
            </a:p>
          </p:txBody>
        </p:sp>
        <p:grpSp>
          <p:nvGrpSpPr>
            <p:cNvPr id="10" name="Group 20"/>
            <p:cNvGrpSpPr>
              <a:grpSpLocks/>
            </p:cNvGrpSpPr>
            <p:nvPr/>
          </p:nvGrpSpPr>
          <p:grpSpPr bwMode="auto">
            <a:xfrm>
              <a:off x="6751870" y="1870251"/>
              <a:ext cx="1485900" cy="915988"/>
              <a:chOff x="554" y="2466"/>
              <a:chExt cx="1564" cy="979"/>
            </a:xfrm>
          </p:grpSpPr>
          <p:pic>
            <p:nvPicPr>
              <p:cNvPr id="39985" name="Picture 21"/>
              <p:cNvPicPr>
                <a:picLocks noChangeAspect="1" noChangeArrowheads="1"/>
              </p:cNvPicPr>
              <p:nvPr/>
            </p:nvPicPr>
            <p:blipFill>
              <a:blip r:embed="rId9" cstate="print"/>
              <a:srcRect/>
              <a:stretch>
                <a:fillRect/>
              </a:stretch>
            </p:blipFill>
            <p:spPr bwMode="auto">
              <a:xfrm>
                <a:off x="554" y="2466"/>
                <a:ext cx="1564" cy="979"/>
              </a:xfrm>
              <a:prstGeom prst="rect">
                <a:avLst/>
              </a:prstGeom>
              <a:noFill/>
              <a:ln w="9525">
                <a:solidFill>
                  <a:srgbClr val="969696"/>
                </a:solidFill>
                <a:miter lim="800000"/>
                <a:headEnd/>
                <a:tailEnd/>
              </a:ln>
            </p:spPr>
          </p:pic>
          <p:sp>
            <p:nvSpPr>
              <p:cNvPr id="39986" name="Rectangle 24"/>
              <p:cNvSpPr>
                <a:spLocks noChangeArrowheads="1"/>
              </p:cNvSpPr>
              <p:nvPr/>
            </p:nvSpPr>
            <p:spPr bwMode="auto">
              <a:xfrm>
                <a:off x="704" y="2542"/>
                <a:ext cx="1313" cy="153"/>
              </a:xfrm>
              <a:prstGeom prst="rect">
                <a:avLst/>
              </a:prstGeom>
              <a:solidFill>
                <a:schemeClr val="bg1"/>
              </a:solidFill>
              <a:ln w="9525">
                <a:noFill/>
                <a:miter lim="800000"/>
                <a:headEnd/>
                <a:tailEnd/>
              </a:ln>
            </p:spPr>
            <p:txBody>
              <a:bodyPr wrap="none" anchor="ctr"/>
              <a:lstStyle/>
              <a:p>
                <a:pPr eaLnBrk="0" hangingPunct="0"/>
                <a:r>
                  <a:rPr lang="en-GB" altLang="zh-CN" sz="800" b="1">
                    <a:solidFill>
                      <a:srgbClr val="292929"/>
                    </a:solidFill>
                  </a:rPr>
                  <a:t>Quality Monitoring Form</a:t>
                </a:r>
              </a:p>
            </p:txBody>
          </p:sp>
        </p:grpSp>
      </p:grpSp>
      <p:grpSp>
        <p:nvGrpSpPr>
          <p:cNvPr id="11" name="Group 86"/>
          <p:cNvGrpSpPr>
            <a:grpSpLocks/>
          </p:cNvGrpSpPr>
          <p:nvPr/>
        </p:nvGrpSpPr>
        <p:grpSpPr bwMode="auto">
          <a:xfrm>
            <a:off x="2214563" y="4279900"/>
            <a:ext cx="2214562" cy="2220913"/>
            <a:chOff x="6500825" y="4236632"/>
            <a:chExt cx="2214589" cy="2221345"/>
          </a:xfrm>
        </p:grpSpPr>
        <p:pic>
          <p:nvPicPr>
            <p:cNvPr id="39978" name="Picture 17" descr="box-examples4"/>
            <p:cNvPicPr>
              <a:picLocks noChangeAspect="1" noChangeArrowheads="1"/>
            </p:cNvPicPr>
            <p:nvPr/>
          </p:nvPicPr>
          <p:blipFill>
            <a:blip r:embed="rId3" cstate="print"/>
            <a:srcRect/>
            <a:stretch>
              <a:fillRect/>
            </a:stretch>
          </p:blipFill>
          <p:spPr bwMode="auto">
            <a:xfrm>
              <a:off x="6500826" y="4249743"/>
              <a:ext cx="2214588" cy="2208234"/>
            </a:xfrm>
            <a:prstGeom prst="rect">
              <a:avLst/>
            </a:prstGeom>
            <a:noFill/>
            <a:ln w="9525">
              <a:noFill/>
              <a:miter lim="800000"/>
              <a:headEnd/>
              <a:tailEnd/>
            </a:ln>
          </p:spPr>
        </p:pic>
        <p:sp>
          <p:nvSpPr>
            <p:cNvPr id="39979" name="Text Box 6"/>
            <p:cNvSpPr txBox="1">
              <a:spLocks noChangeArrowheads="1"/>
            </p:cNvSpPr>
            <p:nvPr/>
          </p:nvSpPr>
          <p:spPr bwMode="auto">
            <a:xfrm>
              <a:off x="6500825" y="4236632"/>
              <a:ext cx="1944697" cy="1092810"/>
            </a:xfrm>
            <a:prstGeom prst="rect">
              <a:avLst/>
            </a:prstGeom>
            <a:noFill/>
            <a:ln w="9525">
              <a:noFill/>
              <a:miter lim="800000"/>
              <a:headEnd/>
              <a:tailEnd/>
            </a:ln>
          </p:spPr>
          <p:txBody>
            <a:bodyPr lIns="91430" tIns="45715" rIns="91430" bIns="45715">
              <a:spAutoFit/>
            </a:bodyPr>
            <a:lstStyle/>
            <a:p>
              <a:pPr marL="114300" indent="-114300" defTabSz="912813"/>
              <a:r>
                <a:rPr lang="zh-CN" altLang="en-US" sz="1300" b="1" smtClean="0">
                  <a:solidFill>
                    <a:srgbClr val="333399"/>
                  </a:solidFill>
                </a:rPr>
                <a:t>采取行动</a:t>
              </a:r>
              <a:r>
                <a:rPr lang="en-US" altLang="zh-CN" sz="1300" b="1" smtClean="0">
                  <a:solidFill>
                    <a:srgbClr val="333399"/>
                  </a:solidFill>
                </a:rPr>
                <a:t>–</a:t>
              </a:r>
              <a:r>
                <a:rPr lang="zh-CN" altLang="en-US" sz="1300" b="1" smtClean="0">
                  <a:solidFill>
                    <a:srgbClr val="333399"/>
                  </a:solidFill>
                </a:rPr>
                <a:t>训导</a:t>
              </a:r>
              <a:r>
                <a:rPr lang="zh-CN" altLang="en-US" sz="1300" b="1">
                  <a:solidFill>
                    <a:srgbClr val="333399"/>
                  </a:solidFill>
                </a:rPr>
                <a:t>与报表</a:t>
              </a:r>
            </a:p>
            <a:p>
              <a:pPr marL="114300" indent="-114300" defTabSz="912813">
                <a:buFontTx/>
                <a:buChar char="•"/>
              </a:pPr>
              <a:r>
                <a:rPr lang="zh-CN" altLang="en-US" sz="1300">
                  <a:solidFill>
                    <a:srgbClr val="292929"/>
                  </a:solidFill>
                </a:rPr>
                <a:t>针对性的训导</a:t>
              </a:r>
              <a:endParaRPr lang="en-GB" sz="1300">
                <a:solidFill>
                  <a:srgbClr val="292929"/>
                </a:solidFill>
              </a:endParaRPr>
            </a:p>
            <a:p>
              <a:pPr marL="114300" indent="-114300" defTabSz="912813">
                <a:buFontTx/>
                <a:buChar char="•"/>
              </a:pPr>
              <a:r>
                <a:rPr lang="zh-CN" altLang="en-US" sz="1300">
                  <a:solidFill>
                    <a:srgbClr val="292929"/>
                  </a:solidFill>
                </a:rPr>
                <a:t>分享最佳实践</a:t>
              </a:r>
              <a:endParaRPr lang="en-GB" sz="1300">
                <a:solidFill>
                  <a:srgbClr val="292929"/>
                </a:solidFill>
              </a:endParaRPr>
            </a:p>
            <a:p>
              <a:pPr marL="114300" indent="-114300" defTabSz="912813">
                <a:buFontTx/>
                <a:buChar char="•"/>
              </a:pPr>
              <a:r>
                <a:rPr lang="zh-CN" altLang="en-US" sz="1300">
                  <a:solidFill>
                    <a:srgbClr val="292929"/>
                  </a:solidFill>
                </a:rPr>
                <a:t>结果比对报表，量化培训效果</a:t>
              </a:r>
              <a:endParaRPr lang="en-GB" sz="1300">
                <a:solidFill>
                  <a:srgbClr val="292929"/>
                </a:solidFill>
              </a:endParaRPr>
            </a:p>
          </p:txBody>
        </p:sp>
        <p:pic>
          <p:nvPicPr>
            <p:cNvPr id="39980" name="Picture 2"/>
            <p:cNvPicPr>
              <a:picLocks noChangeAspect="1" noChangeArrowheads="1"/>
            </p:cNvPicPr>
            <p:nvPr/>
          </p:nvPicPr>
          <p:blipFill>
            <a:blip r:embed="rId10" cstate="print"/>
            <a:srcRect/>
            <a:stretch>
              <a:fillRect/>
            </a:stretch>
          </p:blipFill>
          <p:spPr bwMode="auto">
            <a:xfrm>
              <a:off x="7572401" y="5314975"/>
              <a:ext cx="980736" cy="928699"/>
            </a:xfrm>
            <a:prstGeom prst="rect">
              <a:avLst/>
            </a:prstGeom>
            <a:noFill/>
            <a:ln w="9525">
              <a:noFill/>
              <a:miter lim="800000"/>
              <a:headEnd/>
              <a:tailEnd/>
            </a:ln>
          </p:spPr>
        </p:pic>
        <p:pic>
          <p:nvPicPr>
            <p:cNvPr id="39981" name="Picture 53"/>
            <p:cNvPicPr>
              <a:picLocks noChangeAspect="1" noChangeArrowheads="1"/>
            </p:cNvPicPr>
            <p:nvPr/>
          </p:nvPicPr>
          <p:blipFill>
            <a:blip r:embed="rId11" cstate="print"/>
            <a:srcRect/>
            <a:stretch>
              <a:fillRect/>
            </a:stretch>
          </p:blipFill>
          <p:spPr bwMode="auto">
            <a:xfrm>
              <a:off x="6643702" y="5457851"/>
              <a:ext cx="985838" cy="670043"/>
            </a:xfrm>
            <a:prstGeom prst="rect">
              <a:avLst/>
            </a:prstGeom>
            <a:noFill/>
            <a:ln w="9525">
              <a:solidFill>
                <a:schemeClr val="bg2"/>
              </a:solidFill>
              <a:miter lim="800000"/>
              <a:headEnd/>
              <a:tailEnd/>
            </a:ln>
          </p:spPr>
        </p:pic>
      </p:grpSp>
      <p:grpSp>
        <p:nvGrpSpPr>
          <p:cNvPr id="12" name="Group 75"/>
          <p:cNvGrpSpPr>
            <a:grpSpLocks/>
          </p:cNvGrpSpPr>
          <p:nvPr/>
        </p:nvGrpSpPr>
        <p:grpSpPr bwMode="auto">
          <a:xfrm>
            <a:off x="142875" y="4292600"/>
            <a:ext cx="1928813" cy="2212975"/>
            <a:chOff x="565154" y="4856158"/>
            <a:chExt cx="1928826" cy="2212979"/>
          </a:xfrm>
        </p:grpSpPr>
        <p:pic>
          <p:nvPicPr>
            <p:cNvPr id="39975" name="Picture 8" descr="box-examples4"/>
            <p:cNvPicPr>
              <a:picLocks noChangeAspect="1" noChangeArrowheads="1"/>
            </p:cNvPicPr>
            <p:nvPr/>
          </p:nvPicPr>
          <p:blipFill>
            <a:blip r:embed="rId3" cstate="print"/>
            <a:srcRect/>
            <a:stretch>
              <a:fillRect/>
            </a:stretch>
          </p:blipFill>
          <p:spPr bwMode="auto">
            <a:xfrm>
              <a:off x="565154" y="4856158"/>
              <a:ext cx="1928826" cy="2212979"/>
            </a:xfrm>
            <a:prstGeom prst="rect">
              <a:avLst/>
            </a:prstGeom>
            <a:noFill/>
            <a:ln w="9525">
              <a:noFill/>
              <a:miter lim="800000"/>
              <a:headEnd/>
              <a:tailEnd/>
            </a:ln>
          </p:spPr>
        </p:pic>
        <p:sp>
          <p:nvSpPr>
            <p:cNvPr id="39976" name="Text Box 9"/>
            <p:cNvSpPr txBox="1">
              <a:spLocks noChangeArrowheads="1"/>
            </p:cNvSpPr>
            <p:nvPr/>
          </p:nvSpPr>
          <p:spPr bwMode="auto">
            <a:xfrm>
              <a:off x="636590" y="4929183"/>
              <a:ext cx="1785920" cy="692488"/>
            </a:xfrm>
            <a:prstGeom prst="rect">
              <a:avLst/>
            </a:prstGeom>
            <a:noFill/>
            <a:ln w="9525" algn="ctr">
              <a:noFill/>
              <a:miter lim="800000"/>
              <a:headEnd/>
              <a:tailEnd/>
            </a:ln>
          </p:spPr>
          <p:txBody>
            <a:bodyPr lIns="91430" tIns="45715" rIns="91430" bIns="45715">
              <a:spAutoFit/>
            </a:bodyPr>
            <a:lstStyle/>
            <a:p>
              <a:pPr marL="112713" indent="-112713" defTabSz="912813"/>
              <a:r>
                <a:rPr lang="zh-CN" altLang="en-US" sz="1300" b="1">
                  <a:solidFill>
                    <a:srgbClr val="333399"/>
                  </a:solidFill>
                </a:rPr>
                <a:t>循环</a:t>
              </a:r>
              <a:r>
                <a:rPr lang="en-US" altLang="zh-CN" sz="1300" b="1">
                  <a:solidFill>
                    <a:srgbClr val="333399"/>
                  </a:solidFill>
                </a:rPr>
                <a:t>——</a:t>
              </a:r>
              <a:r>
                <a:rPr lang="zh-CN" altLang="en-US" sz="1300" b="1">
                  <a:solidFill>
                    <a:srgbClr val="333399"/>
                  </a:solidFill>
                </a:rPr>
                <a:t>流程复核</a:t>
              </a:r>
            </a:p>
            <a:p>
              <a:pPr marL="112713" indent="-112713" defTabSz="912813">
                <a:buFontTx/>
                <a:buChar char="•"/>
              </a:pPr>
              <a:r>
                <a:rPr lang="zh-CN" altLang="en-US" sz="1300">
                  <a:solidFill>
                    <a:srgbClr val="292929"/>
                  </a:solidFill>
                </a:rPr>
                <a:t>提炼</a:t>
              </a:r>
              <a:r>
                <a:rPr lang="en-US" altLang="zh-CN" sz="1300">
                  <a:solidFill>
                    <a:srgbClr val="292929"/>
                  </a:solidFill>
                </a:rPr>
                <a:t>KPI</a:t>
              </a:r>
            </a:p>
            <a:p>
              <a:pPr marL="112713" indent="-112713" defTabSz="912813">
                <a:buFontTx/>
                <a:buChar char="•"/>
              </a:pPr>
              <a:r>
                <a:rPr lang="zh-CN" altLang="en-US" sz="1300">
                  <a:solidFill>
                    <a:srgbClr val="292929"/>
                  </a:solidFill>
                </a:rPr>
                <a:t>检验质量提升效果</a:t>
              </a:r>
            </a:p>
          </p:txBody>
        </p:sp>
        <p:pic>
          <p:nvPicPr>
            <p:cNvPr id="39977" name="Picture 76"/>
            <p:cNvPicPr>
              <a:picLocks noChangeAspect="1" noChangeArrowheads="1"/>
            </p:cNvPicPr>
            <p:nvPr/>
          </p:nvPicPr>
          <p:blipFill>
            <a:blip r:embed="rId12" cstate="print"/>
            <a:srcRect/>
            <a:stretch>
              <a:fillRect/>
            </a:stretch>
          </p:blipFill>
          <p:spPr bwMode="auto">
            <a:xfrm>
              <a:off x="708030" y="5849946"/>
              <a:ext cx="945940" cy="944561"/>
            </a:xfrm>
            <a:prstGeom prst="rect">
              <a:avLst/>
            </a:prstGeom>
            <a:noFill/>
            <a:ln w="9525">
              <a:noFill/>
              <a:miter lim="800000"/>
              <a:headEnd/>
              <a:tailEnd/>
            </a:ln>
          </p:spPr>
        </p:pic>
      </p:grpSp>
      <p:sp>
        <p:nvSpPr>
          <p:cNvPr id="78" name="Right Arrow 77"/>
          <p:cNvSpPr/>
          <p:nvPr/>
        </p:nvSpPr>
        <p:spPr bwMode="auto">
          <a:xfrm>
            <a:off x="2428860" y="2464131"/>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a:endParaRPr lang="en-US" altLang="zh-CN">
              <a:solidFill>
                <a:srgbClr val="292929"/>
              </a:solidFill>
              <a:ea typeface="SimSun" pitchFamily="2" charset="-122"/>
              <a:cs typeface="Arial" pitchFamily="34" charset="0"/>
            </a:endParaRPr>
          </a:p>
        </p:txBody>
      </p:sp>
      <p:sp>
        <p:nvSpPr>
          <p:cNvPr id="79" name="Right Arrow 78"/>
          <p:cNvSpPr/>
          <p:nvPr/>
        </p:nvSpPr>
        <p:spPr bwMode="auto">
          <a:xfrm>
            <a:off x="4643438" y="2430137"/>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
        <p:nvSpPr>
          <p:cNvPr id="80" name="Right Arrow 79"/>
          <p:cNvSpPr/>
          <p:nvPr/>
        </p:nvSpPr>
        <p:spPr bwMode="auto">
          <a:xfrm flipV="1">
            <a:off x="6927978" y="2405050"/>
            <a:ext cx="329188"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
        <p:nvSpPr>
          <p:cNvPr id="81" name="Right Arrow 80"/>
          <p:cNvSpPr/>
          <p:nvPr/>
        </p:nvSpPr>
        <p:spPr bwMode="auto">
          <a:xfrm rot="16200000" flipH="1">
            <a:off x="7814712" y="3734370"/>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
        <p:nvSpPr>
          <p:cNvPr id="82" name="Right Arrow 81"/>
          <p:cNvSpPr/>
          <p:nvPr/>
        </p:nvSpPr>
        <p:spPr bwMode="auto">
          <a:xfrm flipH="1">
            <a:off x="4286248" y="5000636"/>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
        <p:nvSpPr>
          <p:cNvPr id="83" name="Right Arrow 82"/>
          <p:cNvSpPr/>
          <p:nvPr/>
        </p:nvSpPr>
        <p:spPr bwMode="auto">
          <a:xfrm flipH="1">
            <a:off x="2000232" y="4929198"/>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
        <p:nvSpPr>
          <p:cNvPr id="84" name="Right Arrow 83"/>
          <p:cNvSpPr/>
          <p:nvPr/>
        </p:nvSpPr>
        <p:spPr bwMode="auto">
          <a:xfrm rot="5400000" flipH="1">
            <a:off x="599474" y="3877246"/>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grpSp>
        <p:nvGrpSpPr>
          <p:cNvPr id="13" name="Group 11"/>
          <p:cNvGrpSpPr>
            <a:grpSpLocks/>
          </p:cNvGrpSpPr>
          <p:nvPr/>
        </p:nvGrpSpPr>
        <p:grpSpPr bwMode="auto">
          <a:xfrm>
            <a:off x="4786313" y="4292600"/>
            <a:ext cx="1785937" cy="2151063"/>
            <a:chOff x="2539" y="2226"/>
            <a:chExt cx="1170" cy="1355"/>
          </a:xfrm>
        </p:grpSpPr>
        <p:pic>
          <p:nvPicPr>
            <p:cNvPr id="39972" name="Picture 12" descr="box-examples4"/>
            <p:cNvPicPr>
              <a:picLocks noChangeAspect="1" noChangeArrowheads="1"/>
            </p:cNvPicPr>
            <p:nvPr/>
          </p:nvPicPr>
          <p:blipFill>
            <a:blip r:embed="rId3" cstate="print"/>
            <a:srcRect/>
            <a:stretch>
              <a:fillRect/>
            </a:stretch>
          </p:blipFill>
          <p:spPr bwMode="auto">
            <a:xfrm>
              <a:off x="2539" y="2226"/>
              <a:ext cx="1170" cy="1355"/>
            </a:xfrm>
            <a:prstGeom prst="rect">
              <a:avLst/>
            </a:prstGeom>
            <a:noFill/>
            <a:ln w="9525">
              <a:noFill/>
              <a:miter lim="800000"/>
              <a:headEnd/>
              <a:tailEnd/>
            </a:ln>
          </p:spPr>
        </p:pic>
        <p:sp>
          <p:nvSpPr>
            <p:cNvPr id="39973" name="Text Box 13"/>
            <p:cNvSpPr txBox="1">
              <a:spLocks noChangeArrowheads="1"/>
            </p:cNvSpPr>
            <p:nvPr/>
          </p:nvSpPr>
          <p:spPr bwMode="auto">
            <a:xfrm>
              <a:off x="2583" y="2261"/>
              <a:ext cx="991" cy="397"/>
            </a:xfrm>
            <a:prstGeom prst="rect">
              <a:avLst/>
            </a:prstGeom>
            <a:noFill/>
            <a:ln w="9525" algn="ctr">
              <a:noFill/>
              <a:miter lim="800000"/>
              <a:headEnd/>
              <a:tailEnd/>
            </a:ln>
          </p:spPr>
          <p:txBody>
            <a:bodyPr>
              <a:spAutoFit/>
            </a:bodyPr>
            <a:lstStyle/>
            <a:p>
              <a:pPr marL="114300" indent="-114300"/>
              <a:r>
                <a:rPr lang="en-GB" altLang="zh-CN" sz="1300" b="1">
                  <a:solidFill>
                    <a:srgbClr val="999933"/>
                  </a:solidFill>
                </a:rPr>
                <a:t>	</a:t>
              </a:r>
              <a:r>
                <a:rPr lang="en-GB" altLang="zh-CN" sz="1300" b="1">
                  <a:solidFill>
                    <a:srgbClr val="333399"/>
                  </a:solidFill>
                </a:rPr>
                <a:t>WFM</a:t>
              </a:r>
            </a:p>
            <a:p>
              <a:pPr marL="114300" indent="-114300">
                <a:buFontTx/>
                <a:buChar char="•"/>
              </a:pPr>
              <a:r>
                <a:rPr lang="zh-CN" altLang="en-US" sz="1100">
                  <a:solidFill>
                    <a:srgbClr val="292929"/>
                  </a:solidFill>
                </a:rPr>
                <a:t>在优选时段内排定培训</a:t>
              </a:r>
              <a:endParaRPr lang="en-GB" sz="1100">
                <a:solidFill>
                  <a:srgbClr val="292929"/>
                </a:solidFill>
              </a:endParaRPr>
            </a:p>
          </p:txBody>
        </p:sp>
        <p:pic>
          <p:nvPicPr>
            <p:cNvPr id="39974" name="Picture 14" descr="TOTALVIEW"/>
            <p:cNvPicPr>
              <a:picLocks noChangeAspect="1" noChangeArrowheads="1"/>
            </p:cNvPicPr>
            <p:nvPr/>
          </p:nvPicPr>
          <p:blipFill>
            <a:blip r:embed="rId13" cstate="print"/>
            <a:srcRect/>
            <a:stretch>
              <a:fillRect/>
            </a:stretch>
          </p:blipFill>
          <p:spPr bwMode="auto">
            <a:xfrm>
              <a:off x="2629" y="2852"/>
              <a:ext cx="818" cy="593"/>
            </a:xfrm>
            <a:prstGeom prst="rect">
              <a:avLst/>
            </a:prstGeom>
            <a:noFill/>
            <a:ln w="9525">
              <a:noFill/>
              <a:miter lim="800000"/>
              <a:headEnd/>
              <a:tailEnd/>
            </a:ln>
          </p:spPr>
        </p:pic>
      </p:grpSp>
      <p:sp>
        <p:nvSpPr>
          <p:cNvPr id="61" name="Right Arrow 60"/>
          <p:cNvSpPr/>
          <p:nvPr/>
        </p:nvSpPr>
        <p:spPr bwMode="auto">
          <a:xfrm flipH="1">
            <a:off x="6500826" y="5000636"/>
            <a:ext cx="285752" cy="341756"/>
          </a:xfrm>
          <a:prstGeom prst="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r" rtl="1"/>
            <a:endParaRPr lang="en-US" altLang="zh-CN">
              <a:solidFill>
                <a:srgbClr val="292929"/>
              </a:solidFill>
              <a:ea typeface="SimSun" pitchFamily="2" charset="-122"/>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slide(fromLeft)">
                                      <p:cBhvr>
                                        <p:cTn id="7" dur="500"/>
                                        <p:tgtEl>
                                          <p:spTgt spid="7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slide(fromLeft)">
                                      <p:cBhvr>
                                        <p:cTn id="16" dur="500"/>
                                        <p:tgtEl>
                                          <p:spTgt spid="79"/>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Left)">
                                      <p:cBhvr>
                                        <p:cTn id="20" dur="500"/>
                                        <p:tgtEl>
                                          <p:spTgt spid="5"/>
                                        </p:tgtEl>
                                      </p:cBhvr>
                                    </p:animEffect>
                                  </p:childTnLst>
                                </p:cTn>
                              </p:par>
                              <p:par>
                                <p:cTn id="21" presetID="12" presetClass="entr" presetSubtype="8"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slide(fromLeft)">
                                      <p:cBhvr>
                                        <p:cTn id="23" dur="500"/>
                                        <p:tgtEl>
                                          <p:spTgt spid="80"/>
                                        </p:tgtEl>
                                      </p:cBhvr>
                                    </p:animEffect>
                                  </p:childTnLst>
                                </p:cTn>
                              </p:par>
                              <p:par>
                                <p:cTn id="24" presetID="1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lide(from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slide(fromTop)">
                                      <p:cBhvr>
                                        <p:cTn id="31" dur="500"/>
                                        <p:tgtEl>
                                          <p:spTgt spid="81"/>
                                        </p:tgtEl>
                                      </p:cBhvr>
                                    </p:animEffect>
                                  </p:childTnLst>
                                </p:cTn>
                              </p:par>
                            </p:childTnLst>
                          </p:cTn>
                        </p:par>
                        <p:par>
                          <p:cTn id="32" fill="hold">
                            <p:stCondLst>
                              <p:cond delay="500"/>
                            </p:stCondLst>
                            <p:childTnLst>
                              <p:par>
                                <p:cTn id="33" presetID="1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lide(fromTo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slide(fromRight)">
                                      <p:cBhvr>
                                        <p:cTn id="40" dur="500"/>
                                        <p:tgtEl>
                                          <p:spTgt spid="61"/>
                                        </p:tgtEl>
                                      </p:cBhvr>
                                    </p:animEffect>
                                  </p:childTnLst>
                                </p:cTn>
                              </p:par>
                            </p:childTnLst>
                          </p:cTn>
                        </p:par>
                        <p:par>
                          <p:cTn id="41" fill="hold">
                            <p:stCondLst>
                              <p:cond delay="500"/>
                            </p:stCondLst>
                            <p:childTnLst>
                              <p:par>
                                <p:cTn id="42" presetID="12" presetClass="entr" presetSubtype="2"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lide(fromRight)">
                                      <p:cBhvr>
                                        <p:cTn id="44" dur="500"/>
                                        <p:tgtEl>
                                          <p:spTgt spid="13"/>
                                        </p:tgtEl>
                                      </p:cBhvr>
                                    </p:animEffect>
                                  </p:childTnLst>
                                </p:cTn>
                              </p:par>
                            </p:childTnLst>
                          </p:cTn>
                        </p:par>
                        <p:par>
                          <p:cTn id="45" fill="hold">
                            <p:stCondLst>
                              <p:cond delay="1000"/>
                            </p:stCondLst>
                            <p:childTnLst>
                              <p:par>
                                <p:cTn id="46" presetID="12" presetClass="entr" presetSubtype="2" fill="hold" nodeType="after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slide(fromRight)">
                                      <p:cBhvr>
                                        <p:cTn id="48" dur="500"/>
                                        <p:tgtEl>
                                          <p:spTgt spid="82"/>
                                        </p:tgtEl>
                                      </p:cBhvr>
                                    </p:animEffect>
                                  </p:childTnLst>
                                </p:cTn>
                              </p:par>
                            </p:childTnLst>
                          </p:cTn>
                        </p:par>
                        <p:par>
                          <p:cTn id="49" fill="hold">
                            <p:stCondLst>
                              <p:cond delay="1500"/>
                            </p:stCondLst>
                            <p:childTnLst>
                              <p:par>
                                <p:cTn id="50" presetID="12" presetClass="entr" presetSubtype="2"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slide(fromRight)">
                                      <p:cBhvr>
                                        <p:cTn id="52" dur="500"/>
                                        <p:tgtEl>
                                          <p:spTgt spid="11"/>
                                        </p:tgtEl>
                                      </p:cBhvr>
                                    </p:animEffect>
                                  </p:childTnLst>
                                </p:cTn>
                              </p:par>
                            </p:childTnLst>
                          </p:cTn>
                        </p:par>
                        <p:par>
                          <p:cTn id="53" fill="hold">
                            <p:stCondLst>
                              <p:cond delay="2000"/>
                            </p:stCondLst>
                            <p:childTnLst>
                              <p:par>
                                <p:cTn id="54" presetID="12" presetClass="entr" presetSubtype="2" fill="hold"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slide(fromRight)">
                                      <p:cBhvr>
                                        <p:cTn id="56" dur="500"/>
                                        <p:tgtEl>
                                          <p:spTgt spid="83"/>
                                        </p:tgtEl>
                                      </p:cBhvr>
                                    </p:animEffect>
                                  </p:childTnLst>
                                </p:cTn>
                              </p:par>
                            </p:childTnLst>
                          </p:cTn>
                        </p:par>
                        <p:par>
                          <p:cTn id="57" fill="hold">
                            <p:stCondLst>
                              <p:cond delay="2500"/>
                            </p:stCondLst>
                            <p:childTnLst>
                              <p:par>
                                <p:cTn id="58" presetID="12" presetClass="entr" presetSubtype="2"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slide(fromRight)">
                                      <p:cBhvr>
                                        <p:cTn id="60" dur="500"/>
                                        <p:tgtEl>
                                          <p:spTgt spid="12"/>
                                        </p:tgtEl>
                                      </p:cBhvr>
                                    </p:animEffect>
                                  </p:childTnLst>
                                </p:cTn>
                              </p:par>
                            </p:childTnLst>
                          </p:cTn>
                        </p:par>
                        <p:par>
                          <p:cTn id="61" fill="hold">
                            <p:stCondLst>
                              <p:cond delay="3000"/>
                            </p:stCondLst>
                            <p:childTnLst>
                              <p:par>
                                <p:cTn id="62" presetID="12" presetClass="entr" presetSubtype="2" fill="hold" nodeType="after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slide(fromRight)">
                                      <p:cBhvr>
                                        <p:cTn id="6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0" y="0"/>
            <a:ext cx="9144000" cy="6400800"/>
          </a:xfrm>
          <a:prstGeom prst="rect">
            <a:avLst/>
          </a:prstGeom>
          <a:noFill/>
          <a:ln w="9525">
            <a:noFill/>
            <a:miter lim="800000"/>
            <a:headEnd/>
            <a:tailEnd/>
          </a:ln>
        </p:spPr>
      </p:pic>
      <p:sp>
        <p:nvSpPr>
          <p:cNvPr id="37891" name="Rectangle 5"/>
          <p:cNvSpPr>
            <a:spLocks noChangeArrowheads="1"/>
          </p:cNvSpPr>
          <p:nvPr/>
        </p:nvSpPr>
        <p:spPr bwMode="auto">
          <a:xfrm>
            <a:off x="57150" y="685800"/>
            <a:ext cx="5743575" cy="1416050"/>
          </a:xfrm>
          <a:prstGeom prst="rect">
            <a:avLst/>
          </a:prstGeom>
          <a:noFill/>
          <a:ln w="28575">
            <a:solidFill>
              <a:srgbClr val="FF0000"/>
            </a:solidFill>
            <a:miter lim="800000"/>
            <a:headEnd/>
            <a:tailEnd/>
          </a:ln>
        </p:spPr>
        <p:txBody>
          <a:bodyPr wrap="none" lIns="91406" tIns="45704" rIns="91406" bIns="45704" anchor="ctr"/>
          <a:lstStyle/>
          <a:p>
            <a:pPr defTabSz="912813"/>
            <a:endParaRPr lang="zh-CN" altLang="en-US" sz="2800"/>
          </a:p>
        </p:txBody>
      </p:sp>
      <p:sp>
        <p:nvSpPr>
          <p:cNvPr id="37892" name="Rectangle 5"/>
          <p:cNvSpPr>
            <a:spLocks noChangeArrowheads="1"/>
          </p:cNvSpPr>
          <p:nvPr/>
        </p:nvSpPr>
        <p:spPr bwMode="auto">
          <a:xfrm>
            <a:off x="0" y="2214563"/>
            <a:ext cx="6583363" cy="2690812"/>
          </a:xfrm>
          <a:prstGeom prst="rect">
            <a:avLst/>
          </a:prstGeom>
          <a:noFill/>
          <a:ln w="28575">
            <a:solidFill>
              <a:srgbClr val="FF0000"/>
            </a:solidFill>
            <a:miter lim="800000"/>
            <a:headEnd/>
            <a:tailEnd/>
          </a:ln>
        </p:spPr>
        <p:txBody>
          <a:bodyPr wrap="none" lIns="91406" tIns="45704" rIns="91406" bIns="45704" anchor="ctr"/>
          <a:lstStyle/>
          <a:p>
            <a:pPr defTabSz="912813"/>
            <a:endParaRPr lang="zh-CN" altLang="en-US" sz="2800"/>
          </a:p>
        </p:txBody>
      </p:sp>
      <p:grpSp>
        <p:nvGrpSpPr>
          <p:cNvPr id="2" name="Group 47"/>
          <p:cNvGrpSpPr>
            <a:grpSpLocks/>
          </p:cNvGrpSpPr>
          <p:nvPr/>
        </p:nvGrpSpPr>
        <p:grpSpPr bwMode="auto">
          <a:xfrm>
            <a:off x="2446338" y="2625725"/>
            <a:ext cx="6367462" cy="3505200"/>
            <a:chOff x="2357252" y="2012868"/>
            <a:chExt cx="6365175" cy="3503223"/>
          </a:xfrm>
        </p:grpSpPr>
        <p:sp>
          <p:nvSpPr>
            <p:cNvPr id="35858" name="Freeform 32"/>
            <p:cNvSpPr>
              <a:spLocks noChangeArrowheads="1"/>
            </p:cNvSpPr>
            <p:nvPr/>
          </p:nvSpPr>
          <p:spPr bwMode="auto">
            <a:xfrm>
              <a:off x="2357252" y="2012868"/>
              <a:ext cx="6311735" cy="3497283"/>
            </a:xfrm>
            <a:custGeom>
              <a:avLst/>
              <a:gdLst>
                <a:gd name="T0" fmla="*/ 5937 w 6311735"/>
                <a:gd name="T1" fmla="*/ 1122271 h 3497283"/>
                <a:gd name="T2" fmla="*/ 2066359 w 6311735"/>
                <a:gd name="T3" fmla="*/ 0 h 3497283"/>
                <a:gd name="T4" fmla="*/ 1989169 w 6311735"/>
                <a:gd name="T5" fmla="*/ 53438 h 3497283"/>
                <a:gd name="T6" fmla="*/ 1953544 w 6311735"/>
                <a:gd name="T7" fmla="*/ 100940 h 3497283"/>
                <a:gd name="T8" fmla="*/ 1941668 w 6311735"/>
                <a:gd name="T9" fmla="*/ 136566 h 3497283"/>
                <a:gd name="T10" fmla="*/ 1941668 w 6311735"/>
                <a:gd name="T11" fmla="*/ 2149433 h 3497283"/>
                <a:gd name="T12" fmla="*/ 1947606 w 6311735"/>
                <a:gd name="T13" fmla="*/ 2226623 h 3497283"/>
                <a:gd name="T14" fmla="*/ 1971357 w 6311735"/>
                <a:gd name="T15" fmla="*/ 2268187 h 3497283"/>
                <a:gd name="T16" fmla="*/ 2030733 w 6311735"/>
                <a:gd name="T17" fmla="*/ 2327563 h 3497283"/>
                <a:gd name="T18" fmla="*/ 2078234 w 6311735"/>
                <a:gd name="T19" fmla="*/ 2339439 h 3497283"/>
                <a:gd name="T20" fmla="*/ 5486403 w 6311735"/>
                <a:gd name="T21" fmla="*/ 2345377 h 3497283"/>
                <a:gd name="T22" fmla="*/ 6222671 w 6311735"/>
                <a:gd name="T23" fmla="*/ 2339439 h 3497283"/>
                <a:gd name="T24" fmla="*/ 6282047 w 6311735"/>
                <a:gd name="T25" fmla="*/ 2315689 h 3497283"/>
                <a:gd name="T26" fmla="*/ 6311735 w 6311735"/>
                <a:gd name="T27" fmla="*/ 2280063 h 3497283"/>
                <a:gd name="T28" fmla="*/ 6234547 w 6311735"/>
                <a:gd name="T29" fmla="*/ 2351315 h 3497283"/>
                <a:gd name="T30" fmla="*/ 1163834 w 6311735"/>
                <a:gd name="T31" fmla="*/ 3491345 h 3497283"/>
                <a:gd name="T32" fmla="*/ 0 w 6311735"/>
                <a:gd name="T33" fmla="*/ 3497283 h 3497283"/>
                <a:gd name="T34" fmla="*/ 5937 w 6311735"/>
                <a:gd name="T35" fmla="*/ 1122271 h 34972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311735"/>
                <a:gd name="T55" fmla="*/ 0 h 3497283"/>
                <a:gd name="T56" fmla="*/ 6311735 w 6311735"/>
                <a:gd name="T57" fmla="*/ 3497283 h 34972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311735" h="3497283">
                  <a:moveTo>
                    <a:pt x="5937" y="1122218"/>
                  </a:moveTo>
                  <a:lnTo>
                    <a:pt x="2066306" y="0"/>
                  </a:lnTo>
                  <a:lnTo>
                    <a:pt x="1989116" y="53438"/>
                  </a:lnTo>
                  <a:lnTo>
                    <a:pt x="1953491" y="100940"/>
                  </a:lnTo>
                  <a:lnTo>
                    <a:pt x="1941615" y="136566"/>
                  </a:lnTo>
                  <a:lnTo>
                    <a:pt x="1941615" y="2149433"/>
                  </a:lnTo>
                  <a:lnTo>
                    <a:pt x="1947553" y="2226623"/>
                  </a:lnTo>
                  <a:lnTo>
                    <a:pt x="1971304" y="2268187"/>
                  </a:lnTo>
                  <a:lnTo>
                    <a:pt x="2030680" y="2327563"/>
                  </a:lnTo>
                  <a:lnTo>
                    <a:pt x="2078181" y="2339438"/>
                  </a:lnTo>
                  <a:lnTo>
                    <a:pt x="5486400" y="2345376"/>
                  </a:lnTo>
                  <a:lnTo>
                    <a:pt x="6222670" y="2339438"/>
                  </a:lnTo>
                  <a:lnTo>
                    <a:pt x="6282046" y="2315688"/>
                  </a:lnTo>
                  <a:lnTo>
                    <a:pt x="6311735" y="2280062"/>
                  </a:lnTo>
                  <a:lnTo>
                    <a:pt x="6234545" y="2351314"/>
                  </a:lnTo>
                  <a:lnTo>
                    <a:pt x="1163781" y="3491345"/>
                  </a:lnTo>
                  <a:lnTo>
                    <a:pt x="0" y="3497283"/>
                  </a:lnTo>
                  <a:lnTo>
                    <a:pt x="5937" y="1122218"/>
                  </a:lnTo>
                  <a:close/>
                </a:path>
              </a:pathLst>
            </a:custGeom>
            <a:solidFill>
              <a:srgbClr val="A50021">
                <a:alpha val="30980"/>
              </a:srgbClr>
            </a:solidFill>
            <a:ln w="25400" algn="ctr">
              <a:noFill/>
              <a:miter lim="800000"/>
              <a:headEnd/>
              <a:tailEnd/>
            </a:ln>
          </p:spPr>
          <p:txBody>
            <a:bodyPr lIns="81489" tIns="40745" rIns="81489" bIns="40745" anchor="ctr"/>
            <a:lstStyle/>
            <a:p>
              <a:endParaRPr lang="en-US"/>
            </a:p>
          </p:txBody>
        </p:sp>
        <p:cxnSp>
          <p:nvCxnSpPr>
            <p:cNvPr id="10" name="Straight Connector 9"/>
            <p:cNvCxnSpPr>
              <a:stCxn id="35858" idx="0"/>
              <a:endCxn id="35858" idx="2"/>
            </p:cNvCxnSpPr>
            <p:nvPr/>
          </p:nvCxnSpPr>
          <p:spPr>
            <a:xfrm flipV="1">
              <a:off x="2362012" y="2065226"/>
              <a:ext cx="1985250" cy="1070958"/>
            </a:xfrm>
            <a:prstGeom prst="line">
              <a:avLst/>
            </a:prstGeom>
            <a:ln w="19050">
              <a:solidFill>
                <a:srgbClr val="A5002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44276" y="4345177"/>
              <a:ext cx="5071828" cy="1151875"/>
            </a:xfrm>
            <a:prstGeom prst="line">
              <a:avLst/>
            </a:prstGeom>
            <a:ln w="19050">
              <a:solidFill>
                <a:srgbClr val="A5002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362012" y="4292819"/>
              <a:ext cx="1994771" cy="1223272"/>
            </a:xfrm>
            <a:prstGeom prst="line">
              <a:avLst/>
            </a:prstGeom>
            <a:ln w="19050">
              <a:solidFill>
                <a:srgbClr val="A50021"/>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30"/>
            <p:cNvGrpSpPr>
              <a:grpSpLocks/>
            </p:cNvGrpSpPr>
            <p:nvPr/>
          </p:nvGrpSpPr>
          <p:grpSpPr bwMode="auto">
            <a:xfrm>
              <a:off x="4293306" y="2012868"/>
              <a:ext cx="4429121" cy="2340242"/>
              <a:chOff x="4049869" y="2737262"/>
              <a:chExt cx="4518179" cy="2387298"/>
            </a:xfrm>
          </p:grpSpPr>
          <p:sp>
            <p:nvSpPr>
              <p:cNvPr id="14" name="Rounded Rectangle 13"/>
              <p:cNvSpPr>
                <a:spLocks noChangeArrowheads="1"/>
              </p:cNvSpPr>
              <p:nvPr/>
            </p:nvSpPr>
            <p:spPr bwMode="auto">
              <a:xfrm>
                <a:off x="4049869" y="2737262"/>
                <a:ext cx="4518179" cy="2387298"/>
              </a:xfrm>
              <a:prstGeom prst="roundRect">
                <a:avLst>
                  <a:gd name="adj" fmla="val 8065"/>
                </a:avLst>
              </a:prstGeom>
              <a:solidFill>
                <a:schemeClr val="bg1"/>
              </a:solidFill>
              <a:ln w="12700" algn="ctr">
                <a:solidFill>
                  <a:srgbClr val="D9D9D7"/>
                </a:solidFill>
                <a:round/>
                <a:headEnd/>
                <a:tailEnd/>
              </a:ln>
              <a:effectLst>
                <a:outerShdw dist="38100" dir="2700000" algn="tl" rotWithShape="0">
                  <a:srgbClr val="000000">
                    <a:alpha val="39999"/>
                  </a:srgbClr>
                </a:outerShdw>
              </a:effectLst>
            </p:spPr>
            <p:txBody>
              <a:bodyPr lIns="81489" tIns="40745" rIns="81489" bIns="40745" anchor="ctr"/>
              <a:lstStyle/>
              <a:p>
                <a:pPr algn="ctr" defTabSz="912813"/>
                <a:endParaRPr lang="zh-CN" altLang="en-US">
                  <a:solidFill>
                    <a:srgbClr val="FFFFFF"/>
                  </a:solidFill>
                </a:endParaRPr>
              </a:p>
            </p:txBody>
          </p:sp>
          <p:pic>
            <p:nvPicPr>
              <p:cNvPr id="35864" name="Picture 18"/>
              <p:cNvPicPr>
                <a:picLocks noChangeAspect="1" noChangeArrowheads="1"/>
              </p:cNvPicPr>
              <p:nvPr/>
            </p:nvPicPr>
            <p:blipFill>
              <a:blip r:embed="rId4" cstate="print"/>
              <a:srcRect/>
              <a:stretch>
                <a:fillRect/>
              </a:stretch>
            </p:blipFill>
            <p:spPr bwMode="auto">
              <a:xfrm>
                <a:off x="4109273" y="2802123"/>
                <a:ext cx="4392147" cy="2248933"/>
              </a:xfrm>
              <a:prstGeom prst="rect">
                <a:avLst/>
              </a:prstGeom>
              <a:noFill/>
              <a:ln w="9525">
                <a:noFill/>
                <a:miter lim="800000"/>
                <a:headEnd/>
                <a:tailEnd/>
              </a:ln>
            </p:spPr>
          </p:pic>
        </p:grpSp>
      </p:grpSp>
      <p:sp>
        <p:nvSpPr>
          <p:cNvPr id="18" name="Rectangle 8"/>
          <p:cNvSpPr>
            <a:spLocks noChangeArrowheads="1"/>
          </p:cNvSpPr>
          <p:nvPr/>
        </p:nvSpPr>
        <p:spPr bwMode="auto">
          <a:xfrm>
            <a:off x="0" y="5988050"/>
            <a:ext cx="1692275" cy="153988"/>
          </a:xfrm>
          <a:prstGeom prst="rect">
            <a:avLst/>
          </a:prstGeom>
          <a:noFill/>
          <a:ln w="28575">
            <a:solidFill>
              <a:srgbClr val="FF0000"/>
            </a:solidFill>
            <a:miter lim="800000"/>
            <a:headEnd/>
            <a:tailEnd/>
          </a:ln>
        </p:spPr>
        <p:txBody>
          <a:bodyPr wrap="none" lIns="81489" tIns="40745" rIns="81489" bIns="40745" anchor="ctr"/>
          <a:lstStyle/>
          <a:p>
            <a:pPr defTabSz="814388"/>
            <a:endParaRPr lang="zh-CN" altLang="en-US" sz="2500"/>
          </a:p>
        </p:txBody>
      </p:sp>
      <p:sp>
        <p:nvSpPr>
          <p:cNvPr id="21" name="Rounded Rectangular Callout 20"/>
          <p:cNvSpPr>
            <a:spLocks noChangeArrowheads="1"/>
          </p:cNvSpPr>
          <p:nvPr/>
        </p:nvSpPr>
        <p:spPr bwMode="auto">
          <a:xfrm>
            <a:off x="5981700" y="895350"/>
            <a:ext cx="869950" cy="547688"/>
          </a:xfrm>
          <a:prstGeom prst="wedgeRoundRectCallout">
            <a:avLst>
              <a:gd name="adj1" fmla="val -84125"/>
              <a:gd name="adj2" fmla="val 15796"/>
              <a:gd name="adj3" fmla="val 16667"/>
            </a:avLst>
          </a:prstGeom>
          <a:solidFill>
            <a:srgbClr val="22588E"/>
          </a:solidFill>
          <a:ln w="28575" algn="ctr">
            <a:solidFill>
              <a:schemeClr val="bg1"/>
            </a:solidFill>
            <a:round/>
            <a:headEnd/>
            <a:tailEnd/>
          </a:ln>
          <a:effectLst>
            <a:outerShdw dist="38100" dir="2700000" algn="tl" rotWithShape="0">
              <a:srgbClr val="000000">
                <a:alpha val="39998"/>
              </a:srgbClr>
            </a:outerShdw>
          </a:effectLst>
        </p:spPr>
        <p:txBody>
          <a:bodyPr lIns="81489" tIns="40745" rIns="81489" bIns="40745" anchor="ctr"/>
          <a:lstStyle/>
          <a:p>
            <a:pPr algn="ctr" defTabSz="814388"/>
            <a:r>
              <a:rPr lang="zh-CN" altLang="en-US" sz="1200" b="1">
                <a:solidFill>
                  <a:srgbClr val="FFFFFF"/>
                </a:solidFill>
              </a:rPr>
              <a:t>您的</a:t>
            </a:r>
            <a:r>
              <a:rPr lang="en-US" altLang="zh-CN" sz="1200" b="1">
                <a:solidFill>
                  <a:srgbClr val="FFFFFF"/>
                </a:solidFill>
              </a:rPr>
              <a:t>KPI</a:t>
            </a:r>
          </a:p>
        </p:txBody>
      </p:sp>
      <p:sp>
        <p:nvSpPr>
          <p:cNvPr id="23" name="Rectangle 5"/>
          <p:cNvSpPr>
            <a:spLocks noChangeArrowheads="1"/>
          </p:cNvSpPr>
          <p:nvPr/>
        </p:nvSpPr>
        <p:spPr bwMode="auto">
          <a:xfrm>
            <a:off x="960438" y="700088"/>
            <a:ext cx="942975" cy="1397000"/>
          </a:xfrm>
          <a:prstGeom prst="rect">
            <a:avLst/>
          </a:prstGeom>
          <a:noFill/>
          <a:ln w="28575">
            <a:solidFill>
              <a:srgbClr val="FF0000"/>
            </a:solidFill>
            <a:miter lim="800000"/>
            <a:headEnd/>
            <a:tailEnd/>
          </a:ln>
        </p:spPr>
        <p:txBody>
          <a:bodyPr wrap="none" lIns="91406" tIns="45704" rIns="91406" bIns="45704" anchor="ctr"/>
          <a:lstStyle/>
          <a:p>
            <a:pPr defTabSz="912813"/>
            <a:endParaRPr lang="zh-CN" altLang="en-US" sz="2800"/>
          </a:p>
        </p:txBody>
      </p:sp>
      <p:sp>
        <p:nvSpPr>
          <p:cNvPr id="24" name="Rounded Rectangular Callout 23"/>
          <p:cNvSpPr>
            <a:spLocks noChangeArrowheads="1"/>
          </p:cNvSpPr>
          <p:nvPr/>
        </p:nvSpPr>
        <p:spPr bwMode="auto">
          <a:xfrm>
            <a:off x="2276475" y="2152650"/>
            <a:ext cx="1238250" cy="419100"/>
          </a:xfrm>
          <a:prstGeom prst="wedgeRoundRectCallout">
            <a:avLst>
              <a:gd name="adj1" fmla="val -72520"/>
              <a:gd name="adj2" fmla="val -24196"/>
              <a:gd name="adj3" fmla="val 16667"/>
            </a:avLst>
          </a:prstGeom>
          <a:solidFill>
            <a:srgbClr val="22588E"/>
          </a:solidFill>
          <a:ln w="28575" algn="ctr">
            <a:solidFill>
              <a:schemeClr val="bg1"/>
            </a:solidFill>
            <a:round/>
            <a:headEnd/>
            <a:tailEnd/>
          </a:ln>
          <a:effectLst>
            <a:outerShdw dist="38100" dir="2700000" algn="tl" rotWithShape="0">
              <a:srgbClr val="000000">
                <a:alpha val="39999"/>
              </a:srgbClr>
            </a:outerShdw>
          </a:effectLst>
        </p:spPr>
        <p:txBody>
          <a:bodyPr lIns="81489" tIns="40745" rIns="81489" bIns="40745" anchor="ctr"/>
          <a:lstStyle/>
          <a:p>
            <a:pPr algn="ctr" defTabSz="814388"/>
            <a:r>
              <a:rPr lang="zh-CN" altLang="en-US" sz="1200" b="1">
                <a:solidFill>
                  <a:srgbClr val="FFFFFF"/>
                </a:solidFill>
              </a:rPr>
              <a:t>细化， 趋势</a:t>
            </a:r>
          </a:p>
        </p:txBody>
      </p:sp>
      <p:sp>
        <p:nvSpPr>
          <p:cNvPr id="26" name="Rectangle 5"/>
          <p:cNvSpPr>
            <a:spLocks noChangeArrowheads="1"/>
          </p:cNvSpPr>
          <p:nvPr/>
        </p:nvSpPr>
        <p:spPr bwMode="auto">
          <a:xfrm>
            <a:off x="36513" y="4964113"/>
            <a:ext cx="5840412" cy="1427162"/>
          </a:xfrm>
          <a:prstGeom prst="rect">
            <a:avLst/>
          </a:prstGeom>
          <a:noFill/>
          <a:ln w="28575">
            <a:solidFill>
              <a:srgbClr val="FF0000"/>
            </a:solidFill>
            <a:miter lim="800000"/>
            <a:headEnd/>
            <a:tailEnd/>
          </a:ln>
        </p:spPr>
        <p:txBody>
          <a:bodyPr wrap="none" lIns="91406" tIns="45704" rIns="91406" bIns="45704" anchor="ctr"/>
          <a:lstStyle/>
          <a:p>
            <a:pPr defTabSz="912813"/>
            <a:endParaRPr lang="zh-CN" altLang="en-US" sz="2800"/>
          </a:p>
        </p:txBody>
      </p:sp>
      <p:pic>
        <p:nvPicPr>
          <p:cNvPr id="84995" name="Picture 3"/>
          <p:cNvPicPr>
            <a:picLocks noChangeAspect="1" noChangeArrowheads="1"/>
          </p:cNvPicPr>
          <p:nvPr/>
        </p:nvPicPr>
        <p:blipFill>
          <a:blip r:embed="rId5" cstate="print"/>
          <a:srcRect/>
          <a:stretch>
            <a:fillRect/>
          </a:stretch>
        </p:blipFill>
        <p:spPr bwMode="auto">
          <a:xfrm>
            <a:off x="1838325" y="5776913"/>
            <a:ext cx="1543050" cy="561975"/>
          </a:xfrm>
          <a:prstGeom prst="rect">
            <a:avLst/>
          </a:prstGeom>
          <a:noFill/>
          <a:ln w="9525">
            <a:noFill/>
            <a:miter lim="800000"/>
            <a:headEnd/>
            <a:tailEnd/>
          </a:ln>
        </p:spPr>
      </p:pic>
      <p:sp>
        <p:nvSpPr>
          <p:cNvPr id="20" name="Rounded Rectangular Callout 19"/>
          <p:cNvSpPr>
            <a:spLocks noChangeArrowheads="1"/>
          </p:cNvSpPr>
          <p:nvPr/>
        </p:nvSpPr>
        <p:spPr bwMode="auto">
          <a:xfrm>
            <a:off x="3173413" y="1844675"/>
            <a:ext cx="2057400" cy="595313"/>
          </a:xfrm>
          <a:prstGeom prst="wedgeRoundRectCallout">
            <a:avLst>
              <a:gd name="adj1" fmla="val 20518"/>
              <a:gd name="adj2" fmla="val 77596"/>
              <a:gd name="adj3" fmla="val 16667"/>
            </a:avLst>
          </a:prstGeom>
          <a:solidFill>
            <a:srgbClr val="22588E"/>
          </a:solidFill>
          <a:ln w="28575" algn="ctr">
            <a:solidFill>
              <a:schemeClr val="bg1"/>
            </a:solidFill>
            <a:round/>
            <a:headEnd/>
            <a:tailEnd/>
          </a:ln>
          <a:effectLst>
            <a:outerShdw dist="38100" dir="2700000" algn="tl" rotWithShape="0">
              <a:srgbClr val="000000">
                <a:alpha val="39999"/>
              </a:srgbClr>
            </a:outerShdw>
          </a:effectLst>
        </p:spPr>
        <p:txBody>
          <a:bodyPr lIns="81489" tIns="40745" rIns="81489" bIns="40745" anchor="ctr"/>
          <a:lstStyle/>
          <a:p>
            <a:pPr defTabSz="814388"/>
            <a:r>
              <a:rPr lang="zh-CN" altLang="en-US" sz="1200" b="1">
                <a:solidFill>
                  <a:srgbClr val="FFFFFF"/>
                </a:solidFill>
              </a:rPr>
              <a:t>纠正</a:t>
            </a:r>
            <a:r>
              <a:rPr lang="zh-CN" altLang="en-US" sz="1200" b="1" smtClean="0">
                <a:solidFill>
                  <a:srgbClr val="FFFFFF"/>
                </a:solidFill>
              </a:rPr>
              <a:t>措施</a:t>
            </a:r>
            <a:r>
              <a:rPr lang="en-US" altLang="zh-CN" sz="1200" b="1" smtClean="0">
                <a:solidFill>
                  <a:srgbClr val="FFFFFF"/>
                </a:solidFill>
              </a:rPr>
              <a:t> –</a:t>
            </a:r>
            <a:r>
              <a:rPr lang="zh-CN" altLang="en-US" sz="1200" b="1" smtClean="0">
                <a:solidFill>
                  <a:srgbClr val="FFFFFF"/>
                </a:solidFill>
              </a:rPr>
              <a:t>评估</a:t>
            </a:r>
            <a:r>
              <a:rPr lang="zh-CN" altLang="en-US" sz="1200" b="1">
                <a:solidFill>
                  <a:srgbClr val="FFFFFF"/>
                </a:solidFill>
              </a:rPr>
              <a:t>，指导</a:t>
            </a:r>
            <a:r>
              <a:rPr lang="en-US" altLang="zh-CN" sz="1200" b="1">
                <a:solidFill>
                  <a:srgbClr val="FFFFFF"/>
                </a:solidFill>
              </a:rPr>
              <a:t>…</a:t>
            </a:r>
          </a:p>
        </p:txBody>
      </p:sp>
      <p:sp>
        <p:nvSpPr>
          <p:cNvPr id="35853" name="Slide Number Placeholder 3"/>
          <p:cNvSpPr txBox="1">
            <a:spLocks noGrp="1"/>
          </p:cNvSpPr>
          <p:nvPr/>
        </p:nvSpPr>
        <p:spPr bwMode="auto">
          <a:xfrm>
            <a:off x="0" y="6715125"/>
            <a:ext cx="317500" cy="304800"/>
          </a:xfrm>
          <a:prstGeom prst="rect">
            <a:avLst/>
          </a:prstGeom>
          <a:noFill/>
          <a:ln w="9525">
            <a:noFill/>
            <a:miter lim="800000"/>
            <a:headEnd/>
            <a:tailEnd/>
          </a:ln>
        </p:spPr>
        <p:txBody>
          <a:bodyPr/>
          <a:lstStyle/>
          <a:p>
            <a:pPr algn="r" eaLnBrk="0" hangingPunct="0"/>
            <a:fld id="{58C744CE-FA16-4269-95F1-0651058F73A9}" type="slidenum">
              <a:rPr lang="he-IL" altLang="zh-CN" sz="800">
                <a:solidFill>
                  <a:schemeClr val="bg1"/>
                </a:solidFill>
                <a:ea typeface="SimHei" pitchFamily="2" charset="-122"/>
              </a:rPr>
              <a:pPr algn="r" eaLnBrk="0" hangingPunct="0"/>
              <a:t>22</a:t>
            </a:fld>
            <a:endParaRPr lang="zh-CN" altLang="en-US" sz="800">
              <a:solidFill>
                <a:schemeClr val="bg1"/>
              </a:solidFill>
            </a:endParaRPr>
          </a:p>
        </p:txBody>
      </p:sp>
      <p:sp>
        <p:nvSpPr>
          <p:cNvPr id="25" name="Rounded Rectangular Callout 24"/>
          <p:cNvSpPr>
            <a:spLocks noChangeArrowheads="1"/>
          </p:cNvSpPr>
          <p:nvPr/>
        </p:nvSpPr>
        <p:spPr bwMode="auto">
          <a:xfrm>
            <a:off x="2474913" y="3522663"/>
            <a:ext cx="2670175" cy="814387"/>
          </a:xfrm>
          <a:prstGeom prst="wedgeRoundRectCallout">
            <a:avLst>
              <a:gd name="adj1" fmla="val -38025"/>
              <a:gd name="adj2" fmla="val 105880"/>
              <a:gd name="adj3" fmla="val 16667"/>
            </a:avLst>
          </a:prstGeom>
          <a:solidFill>
            <a:srgbClr val="22588E"/>
          </a:solidFill>
          <a:ln w="28575" algn="ctr">
            <a:solidFill>
              <a:schemeClr val="bg1"/>
            </a:solidFill>
            <a:round/>
            <a:headEnd/>
            <a:tailEnd/>
          </a:ln>
          <a:effectLst>
            <a:outerShdw dist="38100" dir="2700000" algn="tl" rotWithShape="0">
              <a:srgbClr val="000000">
                <a:alpha val="39999"/>
              </a:srgbClr>
            </a:outerShdw>
          </a:effectLst>
        </p:spPr>
        <p:txBody>
          <a:bodyPr lIns="81489" tIns="40745" rIns="81489" bIns="40745" anchor="ctr"/>
          <a:lstStyle/>
          <a:p>
            <a:pPr defTabSz="814388"/>
            <a:r>
              <a:rPr lang="en-US" altLang="zh-CN" sz="1200" b="1">
                <a:solidFill>
                  <a:srgbClr val="FFFFFF"/>
                </a:solidFill>
              </a:rPr>
              <a:t>KPI</a:t>
            </a:r>
            <a:r>
              <a:rPr lang="zh-CN" altLang="en-US" sz="1200" b="1">
                <a:solidFill>
                  <a:srgbClr val="FFFFFF"/>
                </a:solidFill>
              </a:rPr>
              <a:t>细化至座席级别，突出超过、低于或达到目标的情况</a:t>
            </a:r>
            <a:endParaRPr lang="zh-CN" altLang="en-US" sz="1200" b="1" u="sng">
              <a:solidFill>
                <a:srgbClr val="FFFFFF"/>
              </a:solidFill>
            </a:endParaRPr>
          </a:p>
        </p:txBody>
      </p:sp>
      <p:pic>
        <p:nvPicPr>
          <p:cNvPr id="28" name="Picture 26"/>
          <p:cNvPicPr>
            <a:picLocks noChangeAspect="1" noChangeArrowheads="1"/>
          </p:cNvPicPr>
          <p:nvPr/>
        </p:nvPicPr>
        <p:blipFill>
          <a:blip r:embed="rId6" cstate="print"/>
          <a:srcRect/>
          <a:stretch>
            <a:fillRect/>
          </a:stretch>
        </p:blipFill>
        <p:spPr bwMode="auto">
          <a:xfrm>
            <a:off x="203200" y="2660650"/>
            <a:ext cx="3643313" cy="2633663"/>
          </a:xfrm>
          <a:prstGeom prst="rect">
            <a:avLst/>
          </a:prstGeom>
          <a:noFill/>
          <a:ln w="9525">
            <a:noFill/>
            <a:miter lim="800000"/>
            <a:headEnd/>
            <a:tailEnd/>
          </a:ln>
        </p:spPr>
      </p:pic>
      <p:pic>
        <p:nvPicPr>
          <p:cNvPr id="94232" name="Picture 24"/>
          <p:cNvPicPr>
            <a:picLocks noChangeAspect="1" noChangeArrowheads="1"/>
          </p:cNvPicPr>
          <p:nvPr/>
        </p:nvPicPr>
        <p:blipFill>
          <a:blip r:embed="rId7" cstate="print"/>
          <a:srcRect/>
          <a:stretch>
            <a:fillRect/>
          </a:stretch>
        </p:blipFill>
        <p:spPr bwMode="auto">
          <a:xfrm>
            <a:off x="4398963" y="2573338"/>
            <a:ext cx="3363912" cy="3657600"/>
          </a:xfrm>
          <a:prstGeom prst="rect">
            <a:avLst/>
          </a:prstGeom>
          <a:noFill/>
          <a:ln w="9525">
            <a:noFill/>
            <a:miter lim="800000"/>
            <a:headEnd/>
            <a:tailEnd/>
          </a:ln>
        </p:spPr>
      </p:pic>
      <p:pic>
        <p:nvPicPr>
          <p:cNvPr id="94233" name="Picture 25"/>
          <p:cNvPicPr>
            <a:picLocks noChangeAspect="1" noChangeArrowheads="1"/>
          </p:cNvPicPr>
          <p:nvPr/>
        </p:nvPicPr>
        <p:blipFill>
          <a:blip r:embed="rId8" cstate="print"/>
          <a:srcRect/>
          <a:stretch>
            <a:fillRect/>
          </a:stretch>
        </p:blipFill>
        <p:spPr bwMode="auto">
          <a:xfrm>
            <a:off x="4446588" y="4229100"/>
            <a:ext cx="3106737" cy="46672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789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37891"/>
                                        </p:tgtEl>
                                        <p:attrNameLst>
                                          <p:attrName>style.visibility</p:attrName>
                                        </p:attrNameLst>
                                      </p:cBhvr>
                                      <p:to>
                                        <p:strVal val="hidden"/>
                                      </p:to>
                                    </p:set>
                                  </p:childTnLst>
                                </p:cTn>
                              </p:par>
                              <p:par>
                                <p:cTn id="14" presetID="1" presetClass="exit" presetSubtype="0" fill="hold" grpId="1" nodeType="withEffect">
                                  <p:stCondLst>
                                    <p:cond delay="0"/>
                                  </p:stCondLst>
                                  <p:childTnLst>
                                    <p:set>
                                      <p:cBhvr>
                                        <p:cTn id="15" dur="1" fill="hold">
                                          <p:stCondLst>
                                            <p:cond delay="0"/>
                                          </p:stCondLst>
                                        </p:cTn>
                                        <p:tgtEl>
                                          <p:spTgt spid="2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78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7892"/>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84995"/>
                                        </p:tgtEl>
                                        <p:attrNameLst>
                                          <p:attrName>style.visibility</p:attrName>
                                        </p:attrNameLst>
                                      </p:cBhvr>
                                      <p:to>
                                        <p:strVal val="visible"/>
                                      </p:to>
                                    </p:set>
                                    <p:animEffect transition="in" filter="fade">
                                      <p:cBhvr>
                                        <p:cTn id="42" dur="1000"/>
                                        <p:tgtEl>
                                          <p:spTgt spid="84995"/>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
                                        <p:tgtEl>
                                          <p:spTgt spid="2"/>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2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8"/>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8499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childTnLst>
                                </p:cTn>
                              </p:par>
                              <p:par>
                                <p:cTn id="61" presetID="1" presetClass="exit" presetSubtype="0" fill="hold"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par>
                                <p:cTn id="63" presetID="9"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dissolv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4232"/>
                                        </p:tgtEl>
                                        <p:attrNameLst>
                                          <p:attrName>style.visibility</p:attrName>
                                        </p:attrNameLst>
                                      </p:cBhvr>
                                      <p:to>
                                        <p:strVal val="visible"/>
                                      </p:to>
                                    </p:set>
                                    <p:animEffect transition="in" filter="dissolve">
                                      <p:cBhvr>
                                        <p:cTn id="70" dur="500"/>
                                        <p:tgtEl>
                                          <p:spTgt spid="94232"/>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nodeType="clickEffect">
                                  <p:stCondLst>
                                    <p:cond delay="0"/>
                                  </p:stCondLst>
                                  <p:childTnLst>
                                    <p:set>
                                      <p:cBhvr>
                                        <p:cTn id="74" dur="1" fill="hold">
                                          <p:stCondLst>
                                            <p:cond delay="0"/>
                                          </p:stCondLst>
                                        </p:cTn>
                                        <p:tgtEl>
                                          <p:spTgt spid="94233"/>
                                        </p:tgtEl>
                                        <p:attrNameLst>
                                          <p:attrName>style.visibility</p:attrName>
                                        </p:attrNameLst>
                                      </p:cBhvr>
                                      <p:to>
                                        <p:strVal val="visible"/>
                                      </p:to>
                                    </p:set>
                                    <p:animEffect transition="in" filter="checkerboard(across)">
                                      <p:cBhvr>
                                        <p:cTn id="75" dur="500"/>
                                        <p:tgtEl>
                                          <p:spTgt spid="94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P spid="37891" grpId="1" animBg="1"/>
      <p:bldP spid="37892" grpId="0" animBg="1"/>
      <p:bldP spid="37892" grpId="1" animBg="1"/>
      <p:bldP spid="18" grpId="0" animBg="1"/>
      <p:bldP spid="18" grpId="1" animBg="1"/>
      <p:bldP spid="21" grpId="0" animBg="1"/>
      <p:bldP spid="21" grpId="1" animBg="1"/>
      <p:bldP spid="23" grpId="0" animBg="1"/>
      <p:bldP spid="23" grpId="1" animBg="1"/>
      <p:bldP spid="24" grpId="0" animBg="1"/>
      <p:bldP spid="24" grpId="1" animBg="1"/>
      <p:bldP spid="26" grpId="0" animBg="1"/>
      <p:bldP spid="26" grpId="1" animBg="1"/>
      <p:bldP spid="20" grpId="0" animBg="1"/>
      <p:bldP spid="25" grpId="0" animBg="1"/>
      <p:bldP spid="2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304800" y="1279525"/>
            <a:ext cx="5975350" cy="5200650"/>
          </a:xfrm>
        </p:spPr>
        <p:txBody>
          <a:bodyPr/>
          <a:lstStyle/>
          <a:p>
            <a:pPr eaLnBrk="1" hangingPunct="1">
              <a:lnSpc>
                <a:spcPct val="110000"/>
              </a:lnSpc>
              <a:spcBef>
                <a:spcPct val="0"/>
              </a:spcBef>
              <a:spcAft>
                <a:spcPct val="45000"/>
              </a:spcAft>
              <a:buClr>
                <a:srgbClr val="669900"/>
              </a:buClr>
              <a:buFont typeface="Wingdings" pitchFamily="2" charset="2"/>
              <a:buChar char="§"/>
            </a:pPr>
            <a:r>
              <a:rPr lang="zh-CN" altLang="en-US" dirty="0" smtClean="0"/>
              <a:t>简化及整合流程并确保一致性</a:t>
            </a:r>
            <a:endParaRPr lang="en-GB" dirty="0" smtClean="0"/>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研究从座席层面到整个呼叫中心层面的</a:t>
            </a:r>
            <a:r>
              <a:rPr lang="en-US" altLang="zh-CN" dirty="0" smtClean="0">
                <a:solidFill>
                  <a:schemeClr val="tx2"/>
                </a:solidFill>
                <a:cs typeface="Times New Roman" pitchFamily="18" charset="0"/>
              </a:rPr>
              <a:t>KPI</a:t>
            </a:r>
            <a:r>
              <a:rPr lang="zh-CN" altLang="en-US" dirty="0" smtClean="0">
                <a:solidFill>
                  <a:schemeClr val="tx2"/>
                </a:solidFill>
                <a:cs typeface="Times New Roman" pitchFamily="18" charset="0"/>
              </a:rPr>
              <a:t>的变化及趋势</a:t>
            </a:r>
            <a:endParaRPr lang="en-US" dirty="0" smtClean="0">
              <a:solidFill>
                <a:schemeClr val="tx2"/>
              </a:solidFill>
              <a:cs typeface="Times New Roman" pitchFamily="18" charset="0"/>
            </a:endParaRPr>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将优秀的录音作为最佳实践与所有人员分享</a:t>
            </a:r>
            <a:endParaRPr lang="en-US" dirty="0" smtClean="0">
              <a:solidFill>
                <a:schemeClr val="tx2"/>
              </a:solidFill>
              <a:cs typeface="Times New Roman" pitchFamily="18" charset="0"/>
            </a:endParaRPr>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自动分配学习课件从而节省宝贵的时间</a:t>
            </a:r>
            <a:endParaRPr lang="en-US" dirty="0" smtClean="0">
              <a:solidFill>
                <a:schemeClr val="tx2"/>
              </a:solidFill>
              <a:cs typeface="Times New Roman" pitchFamily="18" charset="0"/>
            </a:endParaRPr>
          </a:p>
          <a:p>
            <a:pPr eaLnBrk="1" hangingPunct="1">
              <a:lnSpc>
                <a:spcPct val="110000"/>
              </a:lnSpc>
              <a:spcBef>
                <a:spcPct val="0"/>
              </a:spcBef>
              <a:spcAft>
                <a:spcPct val="45000"/>
              </a:spcAft>
              <a:buClr>
                <a:srgbClr val="669900"/>
              </a:buClr>
              <a:buFont typeface="Wingdings" pitchFamily="2" charset="2"/>
              <a:buChar char="§"/>
            </a:pPr>
            <a:r>
              <a:rPr lang="zh-CN" altLang="en-US" dirty="0" smtClean="0"/>
              <a:t>发现之前被忽略的或无法发现的有价值的信息</a:t>
            </a:r>
            <a:endParaRPr lang="en-GB" dirty="0" smtClean="0"/>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通过实时监控的提示发现存在问题的交互</a:t>
            </a:r>
            <a:endParaRPr lang="en-US" dirty="0" smtClean="0">
              <a:solidFill>
                <a:schemeClr val="tx2"/>
              </a:solidFill>
              <a:cs typeface="Times New Roman" pitchFamily="18" charset="0"/>
            </a:endParaRPr>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全方位的分析客户联络的趋势</a:t>
            </a:r>
            <a:endParaRPr lang="en-US" dirty="0" smtClean="0">
              <a:solidFill>
                <a:schemeClr val="tx2"/>
              </a:solidFill>
              <a:cs typeface="Times New Roman" pitchFamily="18" charset="0"/>
            </a:endParaRPr>
          </a:p>
          <a:p>
            <a:pPr lvl="1" eaLnBrk="1" hangingPunct="1">
              <a:lnSpc>
                <a:spcPct val="110000"/>
              </a:lnSpc>
              <a:spcBef>
                <a:spcPct val="0"/>
              </a:spcBef>
              <a:spcAft>
                <a:spcPct val="45000"/>
              </a:spcAft>
              <a:buClr>
                <a:srgbClr val="669900"/>
              </a:buClr>
              <a:buFont typeface="Wingdings" pitchFamily="2" charset="2"/>
              <a:buChar char="§"/>
            </a:pPr>
            <a:r>
              <a:rPr lang="zh-CN" altLang="en-US" dirty="0" smtClean="0">
                <a:solidFill>
                  <a:schemeClr val="tx2"/>
                </a:solidFill>
                <a:cs typeface="Times New Roman" pitchFamily="18" charset="0"/>
              </a:rPr>
              <a:t>利用客户交互分析探索</a:t>
            </a:r>
            <a:r>
              <a:rPr lang="zh-CN" altLang="en-US" dirty="0">
                <a:solidFill>
                  <a:schemeClr val="tx2"/>
                </a:solidFill>
                <a:cs typeface="Times New Roman" pitchFamily="18" charset="0"/>
              </a:rPr>
              <a:t>储存</a:t>
            </a:r>
            <a:r>
              <a:rPr lang="zh-CN" altLang="en-US" dirty="0" smtClean="0">
                <a:solidFill>
                  <a:schemeClr val="tx2"/>
                </a:solidFill>
                <a:cs typeface="Times New Roman" pitchFamily="18" charset="0"/>
              </a:rPr>
              <a:t>着大量宝贵信息的录音交互</a:t>
            </a:r>
            <a:endParaRPr lang="en-US" dirty="0" smtClean="0">
              <a:solidFill>
                <a:schemeClr val="tx2"/>
              </a:solidFill>
              <a:cs typeface="Times New Roman" pitchFamily="18" charset="0"/>
            </a:endParaRPr>
          </a:p>
          <a:p>
            <a:pPr eaLnBrk="1" hangingPunct="1">
              <a:lnSpc>
                <a:spcPct val="110000"/>
              </a:lnSpc>
              <a:spcBef>
                <a:spcPct val="0"/>
              </a:spcBef>
              <a:spcAft>
                <a:spcPct val="45000"/>
              </a:spcAft>
              <a:buClr>
                <a:srgbClr val="669900"/>
              </a:buClr>
              <a:buFont typeface="Wingdings" pitchFamily="2" charset="2"/>
              <a:buNone/>
            </a:pPr>
            <a:endParaRPr lang="en-GB" sz="2800" dirty="0" smtClean="0">
              <a:solidFill>
                <a:schemeClr val="tx2"/>
              </a:solidFill>
              <a:cs typeface="Times New Roman" pitchFamily="18" charset="0"/>
            </a:endParaRPr>
          </a:p>
          <a:p>
            <a:pPr lvl="1" eaLnBrk="1" hangingPunct="1">
              <a:lnSpc>
                <a:spcPct val="110000"/>
              </a:lnSpc>
              <a:spcBef>
                <a:spcPct val="0"/>
              </a:spcBef>
              <a:spcAft>
                <a:spcPct val="45000"/>
              </a:spcAft>
              <a:buClr>
                <a:srgbClr val="669900"/>
              </a:buClr>
              <a:buFont typeface="Wingdings" pitchFamily="2" charset="2"/>
              <a:buChar char="§"/>
            </a:pPr>
            <a:endParaRPr lang="en-US" sz="1800" dirty="0" smtClean="0">
              <a:solidFill>
                <a:schemeClr val="tx2"/>
              </a:solidFill>
              <a:cs typeface="Times New Roman" pitchFamily="18" charset="0"/>
            </a:endParaRPr>
          </a:p>
        </p:txBody>
      </p:sp>
      <p:sp>
        <p:nvSpPr>
          <p:cNvPr id="13315" name="Rectangle 3"/>
          <p:cNvSpPr>
            <a:spLocks noGrp="1" noChangeArrowheads="1"/>
          </p:cNvSpPr>
          <p:nvPr>
            <p:ph type="title"/>
          </p:nvPr>
        </p:nvSpPr>
        <p:spPr>
          <a:xfrm>
            <a:off x="209872" y="44624"/>
            <a:ext cx="8610600" cy="533400"/>
          </a:xfrm>
          <a:noFill/>
        </p:spPr>
        <p:txBody>
          <a:bodyPr/>
          <a:lstStyle/>
          <a:p>
            <a:pPr eaLnBrk="1" hangingPunct="1"/>
            <a:r>
              <a:rPr lang="zh-CN" altLang="en-US" sz="2400" dirty="0" smtClean="0"/>
              <a:t>影响并最终优化整体绩效</a:t>
            </a:r>
            <a:endParaRPr lang="en-US" sz="2400" dirty="0" smtClean="0"/>
          </a:p>
        </p:txBody>
      </p:sp>
      <p:pic>
        <p:nvPicPr>
          <p:cNvPr id="13316" name="Picture 4" descr="MPj03993320000[1]"/>
          <p:cNvPicPr>
            <a:picLocks noChangeAspect="1" noChangeArrowheads="1"/>
          </p:cNvPicPr>
          <p:nvPr/>
        </p:nvPicPr>
        <p:blipFill>
          <a:blip r:embed="rId3" cstate="print"/>
          <a:srcRect/>
          <a:stretch>
            <a:fillRect/>
          </a:stretch>
        </p:blipFill>
        <p:spPr bwMode="auto">
          <a:xfrm>
            <a:off x="6453188" y="1617663"/>
            <a:ext cx="2690812" cy="4035425"/>
          </a:xfrm>
          <a:prstGeom prst="rect">
            <a:avLst/>
          </a:prstGeom>
          <a:noFill/>
          <a:ln w="9525">
            <a:noFill/>
            <a:miter lim="800000"/>
            <a:headEnd/>
            <a:tailEnd/>
          </a:ln>
        </p:spPr>
      </p:pic>
    </p:spTree>
    <p:extLst>
      <p:ext uri="{BB962C8B-B14F-4D97-AF65-F5344CB8AC3E}">
        <p14:creationId xmlns:p14="http://schemas.microsoft.com/office/powerpoint/2010/main" val="132418892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618" name="Picture 2"/>
          <p:cNvPicPr>
            <a:picLocks noChangeAspect="1" noChangeArrowheads="1"/>
          </p:cNvPicPr>
          <p:nvPr/>
        </p:nvPicPr>
        <p:blipFill>
          <a:blip r:embed="rId3" cstate="print">
            <a:clrChange>
              <a:clrFrom>
                <a:srgbClr val="FFFFFF"/>
              </a:clrFrom>
              <a:clrTo>
                <a:srgbClr val="FFFFFF">
                  <a:alpha val="0"/>
                </a:srgbClr>
              </a:clrTo>
            </a:clrChange>
            <a:lum bright="30000" contrast="-42000"/>
          </a:blip>
          <a:srcRect/>
          <a:stretch>
            <a:fillRect/>
          </a:stretch>
        </p:blipFill>
        <p:spPr bwMode="auto">
          <a:xfrm rot="-633329">
            <a:off x="1555750" y="4230688"/>
            <a:ext cx="6535738" cy="1643062"/>
          </a:xfrm>
          <a:prstGeom prst="rect">
            <a:avLst/>
          </a:prstGeom>
          <a:noFill/>
          <a:ln w="12700">
            <a:noFill/>
            <a:miter lim="800000"/>
            <a:headEnd type="none" w="sm" len="sm"/>
            <a:tailEnd type="none" w="sm" len="sm"/>
          </a:ln>
        </p:spPr>
      </p:pic>
      <p:sp>
        <p:nvSpPr>
          <p:cNvPr id="34819" name="Rectangle 3"/>
          <p:cNvSpPr>
            <a:spLocks noGrp="1" noChangeArrowheads="1"/>
          </p:cNvSpPr>
          <p:nvPr>
            <p:ph type="title"/>
          </p:nvPr>
        </p:nvSpPr>
        <p:spPr>
          <a:xfrm>
            <a:off x="0" y="785813"/>
            <a:ext cx="8229600" cy="484187"/>
          </a:xfrm>
          <a:noFill/>
        </p:spPr>
        <p:txBody>
          <a:bodyPr/>
          <a:lstStyle/>
          <a:p>
            <a:pPr eaLnBrk="1" hangingPunct="1"/>
            <a:r>
              <a:rPr lang="en-US" altLang="zh-CN" smtClean="0">
                <a:ea typeface="SimSun" pitchFamily="2" charset="-122"/>
              </a:rPr>
              <a:t>NICE Perform</a:t>
            </a:r>
            <a:r>
              <a:rPr lang="zh-CN" altLang="en-US" smtClean="0">
                <a:ea typeface="SimSun" pitchFamily="2" charset="-122"/>
              </a:rPr>
              <a:t>如何实现对业务的提升</a:t>
            </a:r>
          </a:p>
        </p:txBody>
      </p:sp>
      <p:grpSp>
        <p:nvGrpSpPr>
          <p:cNvPr id="2" name="Group 5"/>
          <p:cNvGrpSpPr>
            <a:grpSpLocks/>
          </p:cNvGrpSpPr>
          <p:nvPr/>
        </p:nvGrpSpPr>
        <p:grpSpPr bwMode="auto">
          <a:xfrm>
            <a:off x="284163" y="3948113"/>
            <a:ext cx="1498600" cy="2435225"/>
            <a:chOff x="255" y="2369"/>
            <a:chExt cx="944" cy="1534"/>
          </a:xfrm>
        </p:grpSpPr>
        <p:sp>
          <p:nvSpPr>
            <p:cNvPr id="34847" name="Text Box 6"/>
            <p:cNvSpPr txBox="1">
              <a:spLocks noChangeArrowheads="1"/>
            </p:cNvSpPr>
            <p:nvPr/>
          </p:nvSpPr>
          <p:spPr bwMode="auto">
            <a:xfrm>
              <a:off x="274" y="3356"/>
              <a:ext cx="880" cy="547"/>
            </a:xfrm>
            <a:prstGeom prst="rect">
              <a:avLst/>
            </a:prstGeom>
            <a:noFill/>
            <a:ln w="19050">
              <a:noFill/>
              <a:miter lim="800000"/>
              <a:headEnd/>
              <a:tailEnd/>
            </a:ln>
          </p:spPr>
          <p:txBody>
            <a:bodyPr>
              <a:spAutoFit/>
            </a:bodyPr>
            <a:lstStyle/>
            <a:p>
              <a:pPr algn="ctr">
                <a:lnSpc>
                  <a:spcPct val="90000"/>
                </a:lnSpc>
                <a:spcBef>
                  <a:spcPct val="50000"/>
                </a:spcBef>
              </a:pPr>
              <a:r>
                <a:rPr lang="zh-CN" altLang="en-US" sz="1600" b="1"/>
                <a:t>可靠的录音系统</a:t>
              </a:r>
              <a:br>
                <a:rPr lang="zh-CN" altLang="en-US" sz="1600" b="1"/>
              </a:br>
              <a:r>
                <a:rPr lang="en-US" altLang="zh-CN" sz="1200"/>
                <a:t>(</a:t>
              </a:r>
              <a:r>
                <a:rPr lang="zh-CN" altLang="en-US" sz="1200"/>
                <a:t>避免风险，解决争端</a:t>
              </a:r>
              <a:r>
                <a:rPr lang="en-US" altLang="zh-CN" sz="1200"/>
                <a:t>)</a:t>
              </a:r>
            </a:p>
          </p:txBody>
        </p:sp>
        <p:grpSp>
          <p:nvGrpSpPr>
            <p:cNvPr id="3" name="Group 7"/>
            <p:cNvGrpSpPr>
              <a:grpSpLocks/>
            </p:cNvGrpSpPr>
            <p:nvPr/>
          </p:nvGrpSpPr>
          <p:grpSpPr bwMode="auto">
            <a:xfrm>
              <a:off x="255" y="2369"/>
              <a:ext cx="944" cy="974"/>
              <a:chOff x="255" y="2369"/>
              <a:chExt cx="944" cy="974"/>
            </a:xfrm>
          </p:grpSpPr>
          <p:pic>
            <p:nvPicPr>
              <p:cNvPr id="34849" name="Picture 8" descr="200022158-001"/>
              <p:cNvPicPr>
                <a:picLocks noChangeAspect="1" noChangeArrowheads="1"/>
              </p:cNvPicPr>
              <p:nvPr/>
            </p:nvPicPr>
            <p:blipFill>
              <a:blip r:embed="rId4" cstate="print"/>
              <a:srcRect/>
              <a:stretch>
                <a:fillRect/>
              </a:stretch>
            </p:blipFill>
            <p:spPr bwMode="auto">
              <a:xfrm>
                <a:off x="255" y="2369"/>
                <a:ext cx="944" cy="974"/>
              </a:xfrm>
              <a:prstGeom prst="rect">
                <a:avLst/>
              </a:prstGeom>
              <a:noFill/>
              <a:ln w="9525">
                <a:noFill/>
                <a:miter lim="800000"/>
                <a:headEnd/>
                <a:tailEnd/>
              </a:ln>
            </p:spPr>
          </p:pic>
          <p:sp>
            <p:nvSpPr>
              <p:cNvPr id="34850" name="Rectangle 9"/>
              <p:cNvSpPr>
                <a:spLocks noChangeArrowheads="1"/>
              </p:cNvSpPr>
              <p:nvPr/>
            </p:nvSpPr>
            <p:spPr bwMode="auto">
              <a:xfrm>
                <a:off x="267" y="2380"/>
                <a:ext cx="921" cy="952"/>
              </a:xfrm>
              <a:prstGeom prst="rect">
                <a:avLst/>
              </a:prstGeom>
              <a:noFill/>
              <a:ln w="9525">
                <a:solidFill>
                  <a:schemeClr val="bg2"/>
                </a:solidFill>
                <a:miter lim="800000"/>
                <a:headEnd/>
                <a:tailEnd/>
              </a:ln>
            </p:spPr>
            <p:txBody>
              <a:bodyPr wrap="none" anchor="ctr"/>
              <a:lstStyle/>
              <a:p>
                <a:endParaRPr lang="zh-CN" altLang="en-US"/>
              </a:p>
            </p:txBody>
          </p:sp>
        </p:grpSp>
      </p:grpSp>
      <p:grpSp>
        <p:nvGrpSpPr>
          <p:cNvPr id="4" name="Group 10"/>
          <p:cNvGrpSpPr>
            <a:grpSpLocks/>
          </p:cNvGrpSpPr>
          <p:nvPr/>
        </p:nvGrpSpPr>
        <p:grpSpPr bwMode="auto">
          <a:xfrm>
            <a:off x="1981200" y="2805113"/>
            <a:ext cx="1698625" cy="2517775"/>
            <a:chOff x="1324" y="1649"/>
            <a:chExt cx="1070" cy="1586"/>
          </a:xfrm>
        </p:grpSpPr>
        <p:sp>
          <p:nvSpPr>
            <p:cNvPr id="34843" name="Text Box 11"/>
            <p:cNvSpPr txBox="1">
              <a:spLocks noChangeArrowheads="1"/>
            </p:cNvSpPr>
            <p:nvPr/>
          </p:nvSpPr>
          <p:spPr bwMode="auto">
            <a:xfrm>
              <a:off x="1324" y="2750"/>
              <a:ext cx="1070" cy="485"/>
            </a:xfrm>
            <a:prstGeom prst="rect">
              <a:avLst/>
            </a:prstGeom>
            <a:noFill/>
            <a:ln w="19050">
              <a:noFill/>
              <a:miter lim="800000"/>
              <a:headEnd/>
              <a:tailEnd/>
            </a:ln>
          </p:spPr>
          <p:txBody>
            <a:bodyPr>
              <a:spAutoFit/>
            </a:bodyPr>
            <a:lstStyle/>
            <a:p>
              <a:pPr algn="ctr">
                <a:lnSpc>
                  <a:spcPct val="80000"/>
                </a:lnSpc>
                <a:spcBef>
                  <a:spcPct val="50000"/>
                </a:spcBef>
              </a:pPr>
              <a:r>
                <a:rPr lang="zh-CN" altLang="en-US" sz="1600" b="1"/>
                <a:t>质量管理</a:t>
              </a:r>
            </a:p>
            <a:p>
              <a:pPr algn="ctr">
                <a:lnSpc>
                  <a:spcPct val="80000"/>
                </a:lnSpc>
                <a:spcBef>
                  <a:spcPct val="50000"/>
                </a:spcBef>
              </a:pPr>
              <a:r>
                <a:rPr lang="en-US" altLang="zh-CN" sz="1200"/>
                <a:t>(</a:t>
              </a:r>
              <a:r>
                <a:rPr lang="zh-CN" altLang="en-US" sz="1200"/>
                <a:t>提升座席服务质量</a:t>
              </a:r>
              <a:endParaRPr lang="en-US" altLang="zh-CN" sz="1200"/>
            </a:p>
            <a:p>
              <a:pPr algn="ctr">
                <a:lnSpc>
                  <a:spcPct val="80000"/>
                </a:lnSpc>
                <a:spcBef>
                  <a:spcPct val="50000"/>
                </a:spcBef>
              </a:pPr>
              <a:r>
                <a:rPr lang="zh-CN" altLang="en-US" sz="1200"/>
                <a:t>与客户满意度</a:t>
              </a:r>
              <a:r>
                <a:rPr lang="en-US" altLang="zh-CN" sz="1200"/>
                <a:t>)</a:t>
              </a:r>
            </a:p>
          </p:txBody>
        </p:sp>
        <p:grpSp>
          <p:nvGrpSpPr>
            <p:cNvPr id="5" name="Group 12"/>
            <p:cNvGrpSpPr>
              <a:grpSpLocks/>
            </p:cNvGrpSpPr>
            <p:nvPr/>
          </p:nvGrpSpPr>
          <p:grpSpPr bwMode="auto">
            <a:xfrm>
              <a:off x="1355" y="1649"/>
              <a:ext cx="942" cy="1087"/>
              <a:chOff x="1355" y="1649"/>
              <a:chExt cx="942" cy="1087"/>
            </a:xfrm>
          </p:grpSpPr>
          <p:pic>
            <p:nvPicPr>
              <p:cNvPr id="34845" name="Picture 13" descr="200135684-001"/>
              <p:cNvPicPr>
                <a:picLocks noChangeAspect="1" noChangeArrowheads="1"/>
              </p:cNvPicPr>
              <p:nvPr/>
            </p:nvPicPr>
            <p:blipFill>
              <a:blip r:embed="rId5" cstate="print"/>
              <a:srcRect/>
              <a:stretch>
                <a:fillRect/>
              </a:stretch>
            </p:blipFill>
            <p:spPr bwMode="auto">
              <a:xfrm>
                <a:off x="1355" y="1649"/>
                <a:ext cx="942" cy="1087"/>
              </a:xfrm>
              <a:prstGeom prst="rect">
                <a:avLst/>
              </a:prstGeom>
              <a:noFill/>
              <a:ln w="9525">
                <a:noFill/>
                <a:miter lim="800000"/>
                <a:headEnd/>
                <a:tailEnd/>
              </a:ln>
            </p:spPr>
          </p:pic>
          <p:sp>
            <p:nvSpPr>
              <p:cNvPr id="34846" name="Rectangle 14"/>
              <p:cNvSpPr>
                <a:spLocks noChangeArrowheads="1"/>
              </p:cNvSpPr>
              <p:nvPr/>
            </p:nvSpPr>
            <p:spPr bwMode="auto">
              <a:xfrm>
                <a:off x="1373" y="1663"/>
                <a:ext cx="909" cy="1059"/>
              </a:xfrm>
              <a:prstGeom prst="rect">
                <a:avLst/>
              </a:prstGeom>
              <a:noFill/>
              <a:ln w="9525">
                <a:solidFill>
                  <a:schemeClr val="bg2"/>
                </a:solidFill>
                <a:miter lim="800000"/>
                <a:headEnd/>
                <a:tailEnd/>
              </a:ln>
            </p:spPr>
            <p:txBody>
              <a:bodyPr wrap="none" anchor="ctr"/>
              <a:lstStyle/>
              <a:p>
                <a:endParaRPr lang="zh-CN" altLang="en-US"/>
              </a:p>
            </p:txBody>
          </p:sp>
        </p:grpSp>
      </p:grpSp>
      <p:grpSp>
        <p:nvGrpSpPr>
          <p:cNvPr id="6" name="Group 15"/>
          <p:cNvGrpSpPr>
            <a:grpSpLocks/>
          </p:cNvGrpSpPr>
          <p:nvPr/>
        </p:nvGrpSpPr>
        <p:grpSpPr bwMode="auto">
          <a:xfrm>
            <a:off x="3603625" y="2132013"/>
            <a:ext cx="1981200" cy="2540000"/>
            <a:chOff x="2346" y="1225"/>
            <a:chExt cx="1248" cy="1600"/>
          </a:xfrm>
        </p:grpSpPr>
        <p:sp>
          <p:nvSpPr>
            <p:cNvPr id="34839" name="Text Box 16"/>
            <p:cNvSpPr txBox="1">
              <a:spLocks noChangeArrowheads="1"/>
            </p:cNvSpPr>
            <p:nvPr/>
          </p:nvSpPr>
          <p:spPr bwMode="auto">
            <a:xfrm>
              <a:off x="2346" y="2360"/>
              <a:ext cx="1248" cy="465"/>
            </a:xfrm>
            <a:prstGeom prst="rect">
              <a:avLst/>
            </a:prstGeom>
            <a:noFill/>
            <a:ln w="19050">
              <a:noFill/>
              <a:miter lim="800000"/>
              <a:headEnd/>
              <a:tailEnd/>
            </a:ln>
          </p:spPr>
          <p:txBody>
            <a:bodyPr>
              <a:spAutoFit/>
            </a:bodyPr>
            <a:lstStyle/>
            <a:p>
              <a:pPr algn="ctr">
                <a:lnSpc>
                  <a:spcPct val="90000"/>
                </a:lnSpc>
                <a:spcBef>
                  <a:spcPct val="50000"/>
                </a:spcBef>
              </a:pPr>
              <a:r>
                <a:rPr lang="zh-CN" altLang="en-US" sz="1600" b="1"/>
                <a:t>精确监控</a:t>
              </a:r>
            </a:p>
            <a:p>
              <a:pPr algn="ctr">
                <a:lnSpc>
                  <a:spcPct val="90000"/>
                </a:lnSpc>
                <a:spcBef>
                  <a:spcPct val="50000"/>
                </a:spcBef>
              </a:pPr>
              <a:r>
                <a:rPr lang="en-US" altLang="zh-CN" sz="1200"/>
                <a:t>(</a:t>
              </a:r>
              <a:r>
                <a:rPr lang="zh-CN" altLang="en-US" sz="1200"/>
                <a:t>致力于从相关联络活动中洞悉业务真相</a:t>
              </a:r>
              <a:r>
                <a:rPr lang="en-US" altLang="zh-CN" sz="1200"/>
                <a:t>)</a:t>
              </a:r>
            </a:p>
          </p:txBody>
        </p:sp>
        <p:grpSp>
          <p:nvGrpSpPr>
            <p:cNvPr id="7" name="Group 17"/>
            <p:cNvGrpSpPr>
              <a:grpSpLocks/>
            </p:cNvGrpSpPr>
            <p:nvPr/>
          </p:nvGrpSpPr>
          <p:grpSpPr bwMode="auto">
            <a:xfrm>
              <a:off x="2474" y="1225"/>
              <a:ext cx="986" cy="1105"/>
              <a:chOff x="2474" y="1225"/>
              <a:chExt cx="986" cy="1105"/>
            </a:xfrm>
          </p:grpSpPr>
          <p:pic>
            <p:nvPicPr>
              <p:cNvPr id="34841" name="Picture 18" descr="200029146-001"/>
              <p:cNvPicPr>
                <a:picLocks noChangeAspect="1" noChangeArrowheads="1"/>
              </p:cNvPicPr>
              <p:nvPr/>
            </p:nvPicPr>
            <p:blipFill>
              <a:blip r:embed="rId6" cstate="print"/>
              <a:srcRect/>
              <a:stretch>
                <a:fillRect/>
              </a:stretch>
            </p:blipFill>
            <p:spPr bwMode="auto">
              <a:xfrm>
                <a:off x="2474" y="1225"/>
                <a:ext cx="986" cy="1105"/>
              </a:xfrm>
              <a:prstGeom prst="rect">
                <a:avLst/>
              </a:prstGeom>
              <a:noFill/>
              <a:ln w="9525">
                <a:noFill/>
                <a:miter lim="800000"/>
                <a:headEnd/>
                <a:tailEnd/>
              </a:ln>
            </p:spPr>
          </p:pic>
          <p:sp>
            <p:nvSpPr>
              <p:cNvPr id="34842" name="Rectangle 19"/>
              <p:cNvSpPr>
                <a:spLocks noChangeArrowheads="1"/>
              </p:cNvSpPr>
              <p:nvPr/>
            </p:nvSpPr>
            <p:spPr bwMode="auto">
              <a:xfrm>
                <a:off x="2486" y="1240"/>
                <a:ext cx="960" cy="1080"/>
              </a:xfrm>
              <a:prstGeom prst="rect">
                <a:avLst/>
              </a:prstGeom>
              <a:noFill/>
              <a:ln w="9525">
                <a:solidFill>
                  <a:schemeClr val="bg2"/>
                </a:solidFill>
                <a:miter lim="800000"/>
                <a:headEnd/>
                <a:tailEnd/>
              </a:ln>
            </p:spPr>
            <p:txBody>
              <a:bodyPr wrap="none" anchor="ctr"/>
              <a:lstStyle/>
              <a:p>
                <a:endParaRPr lang="zh-CN" altLang="en-US"/>
              </a:p>
            </p:txBody>
          </p:sp>
        </p:grpSp>
      </p:grpSp>
      <p:grpSp>
        <p:nvGrpSpPr>
          <p:cNvPr id="8" name="Group 20"/>
          <p:cNvGrpSpPr>
            <a:grpSpLocks/>
          </p:cNvGrpSpPr>
          <p:nvPr/>
        </p:nvGrpSpPr>
        <p:grpSpPr bwMode="auto">
          <a:xfrm>
            <a:off x="5451475" y="1360488"/>
            <a:ext cx="1905000" cy="2536825"/>
            <a:chOff x="3510" y="739"/>
            <a:chExt cx="1200" cy="1598"/>
          </a:xfrm>
        </p:grpSpPr>
        <p:sp>
          <p:nvSpPr>
            <p:cNvPr id="34835" name="Text Box 21"/>
            <p:cNvSpPr txBox="1">
              <a:spLocks noChangeArrowheads="1"/>
            </p:cNvSpPr>
            <p:nvPr/>
          </p:nvSpPr>
          <p:spPr bwMode="auto">
            <a:xfrm>
              <a:off x="3510" y="1872"/>
              <a:ext cx="1200" cy="465"/>
            </a:xfrm>
            <a:prstGeom prst="rect">
              <a:avLst/>
            </a:prstGeom>
            <a:noFill/>
            <a:ln w="19050">
              <a:noFill/>
              <a:miter lim="800000"/>
              <a:headEnd/>
              <a:tailEnd/>
            </a:ln>
          </p:spPr>
          <p:txBody>
            <a:bodyPr>
              <a:spAutoFit/>
            </a:bodyPr>
            <a:lstStyle/>
            <a:p>
              <a:pPr algn="ctr">
                <a:lnSpc>
                  <a:spcPct val="90000"/>
                </a:lnSpc>
                <a:spcBef>
                  <a:spcPct val="50000"/>
                </a:spcBef>
              </a:pPr>
              <a:r>
                <a:rPr lang="zh-CN" altLang="en-US" sz="1600" b="1"/>
                <a:t>自适应的互动分析</a:t>
              </a:r>
            </a:p>
            <a:p>
              <a:pPr algn="ctr">
                <a:lnSpc>
                  <a:spcPct val="90000"/>
                </a:lnSpc>
                <a:spcBef>
                  <a:spcPct val="50000"/>
                </a:spcBef>
              </a:pPr>
              <a:r>
                <a:rPr lang="en-US" altLang="zh-CN" sz="1200" smtClean="0"/>
                <a:t>(</a:t>
              </a:r>
              <a:r>
                <a:rPr lang="zh-CN" altLang="en-US" sz="1200" smtClean="0"/>
                <a:t>自动分析趋势并揭示根源</a:t>
              </a:r>
              <a:r>
                <a:rPr lang="en-US" altLang="zh-CN" sz="1200" smtClean="0"/>
                <a:t>)</a:t>
              </a:r>
              <a:endParaRPr lang="en-US" altLang="zh-CN" sz="900"/>
            </a:p>
          </p:txBody>
        </p:sp>
        <p:grpSp>
          <p:nvGrpSpPr>
            <p:cNvPr id="9" name="Group 22"/>
            <p:cNvGrpSpPr>
              <a:grpSpLocks/>
            </p:cNvGrpSpPr>
            <p:nvPr/>
          </p:nvGrpSpPr>
          <p:grpSpPr bwMode="auto">
            <a:xfrm>
              <a:off x="3633" y="739"/>
              <a:ext cx="914" cy="1097"/>
              <a:chOff x="3633" y="739"/>
              <a:chExt cx="914" cy="1097"/>
            </a:xfrm>
          </p:grpSpPr>
          <p:pic>
            <p:nvPicPr>
              <p:cNvPr id="34837" name="Picture 23" descr="E005766"/>
              <p:cNvPicPr>
                <a:picLocks noChangeAspect="1" noChangeArrowheads="1"/>
              </p:cNvPicPr>
              <p:nvPr/>
            </p:nvPicPr>
            <p:blipFill>
              <a:blip r:embed="rId7" cstate="print"/>
              <a:srcRect/>
              <a:stretch>
                <a:fillRect/>
              </a:stretch>
            </p:blipFill>
            <p:spPr bwMode="auto">
              <a:xfrm>
                <a:off x="3633" y="739"/>
                <a:ext cx="914" cy="1097"/>
              </a:xfrm>
              <a:prstGeom prst="rect">
                <a:avLst/>
              </a:prstGeom>
              <a:noFill/>
              <a:ln w="9525">
                <a:noFill/>
                <a:miter lim="800000"/>
                <a:headEnd/>
                <a:tailEnd/>
              </a:ln>
            </p:spPr>
          </p:pic>
          <p:sp>
            <p:nvSpPr>
              <p:cNvPr id="34838" name="Rectangle 24"/>
              <p:cNvSpPr>
                <a:spLocks noChangeArrowheads="1"/>
              </p:cNvSpPr>
              <p:nvPr/>
            </p:nvSpPr>
            <p:spPr bwMode="auto">
              <a:xfrm>
                <a:off x="3648" y="752"/>
                <a:ext cx="885" cy="1071"/>
              </a:xfrm>
              <a:prstGeom prst="rect">
                <a:avLst/>
              </a:prstGeom>
              <a:noFill/>
              <a:ln w="9525">
                <a:solidFill>
                  <a:schemeClr val="bg2"/>
                </a:solidFill>
                <a:miter lim="800000"/>
                <a:headEnd/>
                <a:tailEnd/>
              </a:ln>
            </p:spPr>
            <p:txBody>
              <a:bodyPr wrap="none" anchor="ctr"/>
              <a:lstStyle/>
              <a:p>
                <a:endParaRPr lang="zh-CN" altLang="en-US"/>
              </a:p>
            </p:txBody>
          </p:sp>
        </p:grpSp>
      </p:grpSp>
      <p:grpSp>
        <p:nvGrpSpPr>
          <p:cNvPr id="10" name="Group 25"/>
          <p:cNvGrpSpPr>
            <a:grpSpLocks/>
          </p:cNvGrpSpPr>
          <p:nvPr/>
        </p:nvGrpSpPr>
        <p:grpSpPr bwMode="auto">
          <a:xfrm>
            <a:off x="7281863" y="827088"/>
            <a:ext cx="1454150" cy="2473325"/>
            <a:chOff x="4663" y="403"/>
            <a:chExt cx="916" cy="1558"/>
          </a:xfrm>
        </p:grpSpPr>
        <p:sp>
          <p:nvSpPr>
            <p:cNvPr id="34825" name="Text Box 26"/>
            <p:cNvSpPr txBox="1">
              <a:spLocks noChangeArrowheads="1"/>
            </p:cNvSpPr>
            <p:nvPr/>
          </p:nvSpPr>
          <p:spPr bwMode="auto">
            <a:xfrm>
              <a:off x="4668" y="977"/>
              <a:ext cx="911" cy="361"/>
            </a:xfrm>
            <a:prstGeom prst="rect">
              <a:avLst/>
            </a:prstGeom>
            <a:noFill/>
            <a:ln w="19050">
              <a:noFill/>
              <a:miter lim="800000"/>
              <a:headEnd/>
              <a:tailEnd/>
            </a:ln>
          </p:spPr>
          <p:txBody>
            <a:bodyPr>
              <a:spAutoFit/>
            </a:bodyPr>
            <a:lstStyle/>
            <a:p>
              <a:pPr algn="ctr">
                <a:lnSpc>
                  <a:spcPct val="90000"/>
                </a:lnSpc>
                <a:spcBef>
                  <a:spcPct val="50000"/>
                </a:spcBef>
              </a:pPr>
              <a:r>
                <a:rPr lang="zh-CN" altLang="en-US" sz="1600" b="1"/>
                <a:t>改善业务流程</a:t>
              </a:r>
            </a:p>
            <a:p>
              <a:pPr algn="ctr">
                <a:lnSpc>
                  <a:spcPct val="90000"/>
                </a:lnSpc>
                <a:spcBef>
                  <a:spcPct val="50000"/>
                </a:spcBef>
              </a:pPr>
              <a:r>
                <a:rPr lang="en-US" altLang="zh-CN" sz="1200"/>
                <a:t>(</a:t>
              </a:r>
              <a:r>
                <a:rPr lang="zh-CN" altLang="en-US" sz="1200" smtClean="0"/>
                <a:t>适时</a:t>
              </a:r>
              <a:r>
                <a:rPr lang="en-US" altLang="zh-CN" sz="1200" smtClean="0"/>
                <a:t>,</a:t>
              </a:r>
              <a:r>
                <a:rPr lang="zh-CN" altLang="en-US" sz="1200" smtClean="0"/>
                <a:t>洞悉</a:t>
              </a:r>
              <a:r>
                <a:rPr lang="en-US" altLang="zh-CN" sz="1200" smtClean="0"/>
                <a:t>,</a:t>
              </a:r>
              <a:r>
                <a:rPr lang="zh-CN" altLang="en-US" sz="1200" smtClean="0"/>
                <a:t>主动</a:t>
              </a:r>
              <a:r>
                <a:rPr lang="en-US" altLang="zh-CN" sz="1200"/>
                <a:t>)</a:t>
              </a:r>
              <a:endParaRPr lang="en-US" altLang="zh-CN" sz="900"/>
            </a:p>
          </p:txBody>
        </p:sp>
        <p:sp>
          <p:nvSpPr>
            <p:cNvPr id="34826" name="Rectangle 27"/>
            <p:cNvSpPr>
              <a:spLocks noChangeArrowheads="1"/>
            </p:cNvSpPr>
            <p:nvPr/>
          </p:nvSpPr>
          <p:spPr bwMode="auto">
            <a:xfrm>
              <a:off x="4663" y="403"/>
              <a:ext cx="896" cy="1558"/>
            </a:xfrm>
            <a:prstGeom prst="rect">
              <a:avLst/>
            </a:prstGeom>
            <a:noFill/>
            <a:ln w="9525">
              <a:solidFill>
                <a:schemeClr val="tx1"/>
              </a:solidFill>
              <a:prstDash val="dash"/>
              <a:miter lim="800000"/>
              <a:headEnd/>
              <a:tailEnd/>
            </a:ln>
          </p:spPr>
          <p:txBody>
            <a:bodyPr wrap="none" anchor="ctr"/>
            <a:lstStyle/>
            <a:p>
              <a:endParaRPr lang="zh-CN" altLang="en-US"/>
            </a:p>
          </p:txBody>
        </p:sp>
        <p:pic>
          <p:nvPicPr>
            <p:cNvPr id="34827" name="Picture 28" descr="righttime"/>
            <p:cNvPicPr>
              <a:picLocks noChangeAspect="1" noChangeArrowheads="1"/>
            </p:cNvPicPr>
            <p:nvPr/>
          </p:nvPicPr>
          <p:blipFill>
            <a:blip r:embed="rId8" cstate="print"/>
            <a:srcRect b="34358"/>
            <a:stretch>
              <a:fillRect/>
            </a:stretch>
          </p:blipFill>
          <p:spPr bwMode="auto">
            <a:xfrm>
              <a:off x="4692" y="702"/>
              <a:ext cx="193" cy="207"/>
            </a:xfrm>
            <a:prstGeom prst="rect">
              <a:avLst/>
            </a:prstGeom>
            <a:noFill/>
            <a:ln w="9525">
              <a:noFill/>
              <a:miter lim="800000"/>
              <a:headEnd/>
              <a:tailEnd/>
            </a:ln>
          </p:spPr>
        </p:pic>
        <p:pic>
          <p:nvPicPr>
            <p:cNvPr id="34828" name="Picture 29" descr="proactive"/>
            <p:cNvPicPr>
              <a:picLocks noChangeAspect="1" noChangeArrowheads="1"/>
            </p:cNvPicPr>
            <p:nvPr/>
          </p:nvPicPr>
          <p:blipFill>
            <a:blip r:embed="rId9" cstate="print"/>
            <a:srcRect b="34358"/>
            <a:stretch>
              <a:fillRect/>
            </a:stretch>
          </p:blipFill>
          <p:spPr bwMode="auto">
            <a:xfrm>
              <a:off x="5335" y="702"/>
              <a:ext cx="193" cy="207"/>
            </a:xfrm>
            <a:prstGeom prst="rect">
              <a:avLst/>
            </a:prstGeom>
            <a:noFill/>
            <a:ln w="9525">
              <a:noFill/>
              <a:miter lim="800000"/>
              <a:headEnd/>
              <a:tailEnd/>
            </a:ln>
          </p:spPr>
        </p:pic>
        <p:pic>
          <p:nvPicPr>
            <p:cNvPr id="34829" name="Picture 30" descr="insightful"/>
            <p:cNvPicPr>
              <a:picLocks noChangeAspect="1" noChangeArrowheads="1"/>
            </p:cNvPicPr>
            <p:nvPr/>
          </p:nvPicPr>
          <p:blipFill>
            <a:blip r:embed="rId10" cstate="print"/>
            <a:srcRect b="34358"/>
            <a:stretch>
              <a:fillRect/>
            </a:stretch>
          </p:blipFill>
          <p:spPr bwMode="auto">
            <a:xfrm>
              <a:off x="5016" y="702"/>
              <a:ext cx="193" cy="207"/>
            </a:xfrm>
            <a:prstGeom prst="rect">
              <a:avLst/>
            </a:prstGeom>
            <a:noFill/>
            <a:ln w="9525">
              <a:noFill/>
              <a:miter lim="800000"/>
              <a:headEnd/>
              <a:tailEnd/>
            </a:ln>
          </p:spPr>
        </p:pic>
        <p:sp>
          <p:nvSpPr>
            <p:cNvPr id="34830" name="AutoShape 31"/>
            <p:cNvSpPr>
              <a:spLocks noChangeArrowheads="1"/>
            </p:cNvSpPr>
            <p:nvPr/>
          </p:nvSpPr>
          <p:spPr bwMode="auto">
            <a:xfrm>
              <a:off x="4863" y="784"/>
              <a:ext cx="141" cy="37"/>
            </a:xfrm>
            <a:prstGeom prst="rightArrow">
              <a:avLst>
                <a:gd name="adj1" fmla="val 50000"/>
                <a:gd name="adj2" fmla="val 95270"/>
              </a:avLst>
            </a:prstGeom>
            <a:gradFill rotWithShape="1">
              <a:gsLst>
                <a:gs pos="0">
                  <a:schemeClr val="tx2"/>
                </a:gs>
                <a:gs pos="100000">
                  <a:srgbClr val="FF0000"/>
                </a:gs>
              </a:gsLst>
              <a:lin ang="0" scaled="1"/>
            </a:gradFill>
            <a:ln w="9525">
              <a:noFill/>
              <a:miter lim="800000"/>
              <a:headEnd/>
              <a:tailEnd/>
            </a:ln>
          </p:spPr>
          <p:txBody>
            <a:bodyPr wrap="none" lIns="91422" tIns="45710" rIns="91422" bIns="45710" anchor="ctr"/>
            <a:lstStyle/>
            <a:p>
              <a:pPr algn="ctr" defTabSz="915988"/>
              <a:endParaRPr lang="zh-CN" altLang="en-US">
                <a:solidFill>
                  <a:srgbClr val="FF0000"/>
                </a:solidFill>
              </a:endParaRPr>
            </a:p>
          </p:txBody>
        </p:sp>
        <p:sp>
          <p:nvSpPr>
            <p:cNvPr id="34831" name="AutoShape 32"/>
            <p:cNvSpPr>
              <a:spLocks noChangeArrowheads="1"/>
            </p:cNvSpPr>
            <p:nvPr/>
          </p:nvSpPr>
          <p:spPr bwMode="auto">
            <a:xfrm>
              <a:off x="5193" y="784"/>
              <a:ext cx="142" cy="37"/>
            </a:xfrm>
            <a:prstGeom prst="rightArrow">
              <a:avLst>
                <a:gd name="adj1" fmla="val 50000"/>
                <a:gd name="adj2" fmla="val 95946"/>
              </a:avLst>
            </a:prstGeom>
            <a:gradFill rotWithShape="1">
              <a:gsLst>
                <a:gs pos="0">
                  <a:schemeClr val="tx2"/>
                </a:gs>
                <a:gs pos="100000">
                  <a:srgbClr val="FF0000"/>
                </a:gs>
              </a:gsLst>
              <a:lin ang="0" scaled="1"/>
            </a:gradFill>
            <a:ln w="9525">
              <a:noFill/>
              <a:miter lim="800000"/>
              <a:headEnd/>
              <a:tailEnd/>
            </a:ln>
          </p:spPr>
          <p:txBody>
            <a:bodyPr wrap="none" lIns="91422" tIns="45710" rIns="91422" bIns="45710" anchor="ctr"/>
            <a:lstStyle/>
            <a:p>
              <a:pPr algn="ctr" defTabSz="915988"/>
              <a:endParaRPr lang="zh-CN" altLang="en-US">
                <a:solidFill>
                  <a:srgbClr val="FF0000"/>
                </a:solidFill>
              </a:endParaRPr>
            </a:p>
          </p:txBody>
        </p:sp>
        <p:sp>
          <p:nvSpPr>
            <p:cNvPr id="34832" name="AutoShape 33"/>
            <p:cNvSpPr>
              <a:spLocks noChangeArrowheads="1"/>
            </p:cNvSpPr>
            <p:nvPr/>
          </p:nvSpPr>
          <p:spPr bwMode="auto">
            <a:xfrm flipV="1">
              <a:off x="4779" y="490"/>
              <a:ext cx="664" cy="48"/>
            </a:xfrm>
            <a:prstGeom prst="leftArrow">
              <a:avLst>
                <a:gd name="adj1" fmla="val 41852"/>
                <a:gd name="adj2" fmla="val 0"/>
              </a:avLst>
            </a:prstGeom>
            <a:gradFill rotWithShape="1">
              <a:gsLst>
                <a:gs pos="0">
                  <a:srgbClr val="FF0000"/>
                </a:gs>
                <a:gs pos="100000">
                  <a:schemeClr val="tx2"/>
                </a:gs>
              </a:gsLst>
              <a:lin ang="0" scaled="1"/>
            </a:gradFill>
            <a:ln w="9525" algn="ctr">
              <a:noFill/>
              <a:miter lim="800000"/>
              <a:headEnd/>
              <a:tailEnd/>
            </a:ln>
          </p:spPr>
          <p:txBody>
            <a:bodyPr wrap="none" anchor="ctr"/>
            <a:lstStyle/>
            <a:p>
              <a:endParaRPr lang="zh-CN" altLang="en-US"/>
            </a:p>
          </p:txBody>
        </p:sp>
        <p:sp>
          <p:nvSpPr>
            <p:cNvPr id="34833" name="AutoShape 34"/>
            <p:cNvSpPr>
              <a:spLocks noChangeArrowheads="1"/>
            </p:cNvSpPr>
            <p:nvPr/>
          </p:nvSpPr>
          <p:spPr bwMode="auto">
            <a:xfrm rot="16200000" flipV="1">
              <a:off x="4692" y="584"/>
              <a:ext cx="187" cy="28"/>
            </a:xfrm>
            <a:prstGeom prst="leftArrow">
              <a:avLst>
                <a:gd name="adj1" fmla="val 54843"/>
                <a:gd name="adj2" fmla="val 204191"/>
              </a:avLst>
            </a:prstGeom>
            <a:solidFill>
              <a:srgbClr val="FF0000"/>
            </a:solidFill>
            <a:ln w="9525" algn="ctr">
              <a:noFill/>
              <a:miter lim="800000"/>
              <a:headEnd/>
              <a:tailEnd/>
            </a:ln>
          </p:spPr>
          <p:txBody>
            <a:bodyPr wrap="none" anchor="ctr"/>
            <a:lstStyle/>
            <a:p>
              <a:endParaRPr lang="zh-CN" altLang="en-US"/>
            </a:p>
          </p:txBody>
        </p:sp>
        <p:sp>
          <p:nvSpPr>
            <p:cNvPr id="34834" name="AutoShape 35"/>
            <p:cNvSpPr>
              <a:spLocks noChangeArrowheads="1"/>
            </p:cNvSpPr>
            <p:nvPr/>
          </p:nvSpPr>
          <p:spPr bwMode="auto">
            <a:xfrm rot="5400000">
              <a:off x="5350" y="571"/>
              <a:ext cx="165" cy="50"/>
            </a:xfrm>
            <a:prstGeom prst="leftArrow">
              <a:avLst>
                <a:gd name="adj1" fmla="val 37574"/>
                <a:gd name="adj2" fmla="val 0"/>
              </a:avLst>
            </a:prstGeom>
            <a:solidFill>
              <a:schemeClr val="tx1"/>
            </a:solidFill>
            <a:ln w="9525" algn="ctr">
              <a:noFill/>
              <a:miter lim="800000"/>
              <a:headEnd/>
              <a:tailEnd/>
            </a:ln>
          </p:spPr>
          <p:txBody>
            <a:bodyPr wrap="none" anchor="ctr"/>
            <a:lstStyle/>
            <a:p>
              <a:endParaRPr lang="zh-CN" altLang="en-US"/>
            </a:p>
          </p:txBody>
        </p:sp>
      </p:grpSp>
      <p:sp>
        <p:nvSpPr>
          <p:cNvPr id="35" name="Title 1"/>
          <p:cNvSpPr txBox="1">
            <a:spLocks/>
          </p:cNvSpPr>
          <p:nvPr/>
        </p:nvSpPr>
        <p:spPr bwMode="auto">
          <a:xfrm>
            <a:off x="457200" y="208800"/>
            <a:ext cx="7240318" cy="36004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TW" altLang="en-US" sz="2000" b="1" dirty="0" smtClean="0">
                <a:solidFill>
                  <a:schemeClr val="bg1"/>
                </a:solidFill>
                <a:latin typeface="+mj-lt"/>
                <a:ea typeface="+mj-ea"/>
                <a:cs typeface="+mj-cs"/>
              </a:rPr>
              <a:t>业务改善路径图</a:t>
            </a:r>
            <a:endParaRPr kumimoji="0" lang="en-US" sz="2000" b="1" i="0" u="none" strike="noStrike" kern="1200" cap="none" spc="0" normalizeH="0" baseline="0" noProof="0" dirty="0">
              <a:ln>
                <a:noFill/>
              </a:ln>
              <a:solidFill>
                <a:schemeClr val="bg1"/>
              </a:solidFill>
              <a:effectLst/>
              <a:uLnTx/>
              <a:uFillTx/>
              <a:latin typeface="+mj-lt"/>
              <a:ea typeface="+mj-ea"/>
              <a:cs typeface="+mj-cs"/>
            </a:endParaRPr>
          </a:p>
        </p:txBody>
      </p:sp>
      <p:sp>
        <p:nvSpPr>
          <p:cNvPr id="37" name="Rounded Rectangle 36"/>
          <p:cNvSpPr>
            <a:spLocks noChangeArrowheads="1"/>
          </p:cNvSpPr>
          <p:nvPr/>
        </p:nvSpPr>
        <p:spPr bwMode="auto">
          <a:xfrm>
            <a:off x="5580112" y="764704"/>
            <a:ext cx="3384376" cy="3096344"/>
          </a:xfrm>
          <a:prstGeom prst="roundRect">
            <a:avLst>
              <a:gd name="adj" fmla="val 8843"/>
            </a:avLst>
          </a:prstGeom>
          <a:noFill/>
          <a:ln w="50800" algn="ctr">
            <a:solidFill>
              <a:srgbClr val="FF0000"/>
            </a:solidFill>
            <a:round/>
            <a:headEnd/>
            <a:tailEnd/>
          </a:ln>
        </p:spPr>
        <p:txBody>
          <a:bodyPr/>
          <a:lstStyle/>
          <a:p>
            <a:pPr rtl="1"/>
            <a:endParaRPr lang="en-US" altLang="zh-CN">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23618"/>
                                        </p:tgtEl>
                                        <p:attrNameLst>
                                          <p:attrName>style.visibility</p:attrName>
                                        </p:attrNameLst>
                                      </p:cBhvr>
                                      <p:to>
                                        <p:strVal val="visible"/>
                                      </p:to>
                                    </p:set>
                                    <p:animEffect transition="in" filter="wipe(down)">
                                      <p:cBhvr>
                                        <p:cTn id="7" dur="500"/>
                                        <p:tgtEl>
                                          <p:spTgt spid="6236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blinds(horizontal)">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79512" y="116632"/>
            <a:ext cx="7561263" cy="504825"/>
          </a:xfrm>
        </p:spPr>
        <p:txBody>
          <a:bodyPr/>
          <a:lstStyle/>
          <a:p>
            <a:pPr eaLnBrk="1" hangingPunct="1"/>
            <a:r>
              <a:rPr lang="zh-CN" altLang="en-US" smtClean="0">
                <a:ea typeface="宋体" pitchFamily="2" charset="-122"/>
              </a:rPr>
              <a:t>除了质量管理，</a:t>
            </a:r>
            <a:r>
              <a:rPr lang="en-US" altLang="zh-CN" smtClean="0">
                <a:ea typeface="宋体" pitchFamily="2" charset="-122"/>
              </a:rPr>
              <a:t>QA</a:t>
            </a:r>
            <a:r>
              <a:rPr lang="zh-CN" altLang="en-US" smtClean="0">
                <a:ea typeface="宋体" pitchFamily="2" charset="-122"/>
              </a:rPr>
              <a:t>团队还可以带给企业更多</a:t>
            </a:r>
            <a:endParaRPr lang="en-US" altLang="zh-CN" smtClean="0">
              <a:ea typeface="宋体" pitchFamily="2" charset="-122"/>
            </a:endParaRPr>
          </a:p>
        </p:txBody>
      </p:sp>
      <p:sp>
        <p:nvSpPr>
          <p:cNvPr id="62467" name="Content Placeholder 2"/>
          <p:cNvSpPr>
            <a:spLocks noGrp="1"/>
          </p:cNvSpPr>
          <p:nvPr>
            <p:ph idx="1"/>
          </p:nvPr>
        </p:nvSpPr>
        <p:spPr/>
        <p:txBody>
          <a:bodyPr/>
          <a:lstStyle/>
          <a:p>
            <a:pPr eaLnBrk="1" hangingPunct="1"/>
            <a:r>
              <a:rPr lang="zh-CN" altLang="en-US" smtClean="0">
                <a:ea typeface="宋体" pitchFamily="2" charset="-122"/>
              </a:rPr>
              <a:t>保证座席服务质量是手段，最终目的是为了让客户满意</a:t>
            </a:r>
            <a:endParaRPr lang="en-US" altLang="zh-CN" smtClean="0">
              <a:ea typeface="宋体" pitchFamily="2" charset="-122"/>
            </a:endParaRPr>
          </a:p>
          <a:p>
            <a:pPr eaLnBrk="1" hangingPunct="1"/>
            <a:r>
              <a:rPr lang="zh-CN" altLang="en-US" smtClean="0">
                <a:ea typeface="宋体" pitchFamily="2" charset="-122"/>
              </a:rPr>
              <a:t>通过质量管理，我们可以</a:t>
            </a:r>
            <a:endParaRPr lang="en-US" altLang="zh-CN" smtClean="0">
              <a:ea typeface="宋体" pitchFamily="2" charset="-122"/>
            </a:endParaRPr>
          </a:p>
        </p:txBody>
      </p:sp>
      <p:sp>
        <p:nvSpPr>
          <p:cNvPr id="62468" name="Slide Number Placeholder 3"/>
          <p:cNvSpPr>
            <a:spLocks noGrp="1"/>
          </p:cNvSpPr>
          <p:nvPr>
            <p:ph type="sldNum" sz="quarter" idx="4294967295"/>
          </p:nvPr>
        </p:nvSpPr>
        <p:spPr>
          <a:xfrm>
            <a:off x="0" y="71739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24629EEF-F324-46FE-BC73-544D63542CA1}" type="slidenum">
              <a:rPr lang="he-IL" altLang="zh-CN" sz="1000">
                <a:solidFill>
                  <a:srgbClr val="292929"/>
                </a:solidFill>
              </a:rPr>
              <a:pPr eaLnBrk="1" hangingPunct="1"/>
              <a:t>25</a:t>
            </a:fld>
            <a:endParaRPr lang="en-US" altLang="zh-CN" sz="1000">
              <a:solidFill>
                <a:srgbClr val="292929"/>
              </a:solidFill>
            </a:endParaRPr>
          </a:p>
        </p:txBody>
      </p:sp>
      <p:grpSp>
        <p:nvGrpSpPr>
          <p:cNvPr id="62469" name="Group 33"/>
          <p:cNvGrpSpPr>
            <a:grpSpLocks/>
          </p:cNvGrpSpPr>
          <p:nvPr/>
        </p:nvGrpSpPr>
        <p:grpSpPr bwMode="auto">
          <a:xfrm>
            <a:off x="5518150" y="2965450"/>
            <a:ext cx="1916113" cy="2435225"/>
            <a:chOff x="5508852" y="1191982"/>
            <a:chExt cx="1916112" cy="2435225"/>
          </a:xfrm>
        </p:grpSpPr>
        <p:sp>
          <p:nvSpPr>
            <p:cNvPr id="18" name="AutoShape 8"/>
            <p:cNvSpPr>
              <a:spLocks noChangeArrowheads="1"/>
            </p:cNvSpPr>
            <p:nvPr/>
          </p:nvSpPr>
          <p:spPr bwMode="auto">
            <a:xfrm>
              <a:off x="5508852" y="1191982"/>
              <a:ext cx="1916112" cy="2435225"/>
            </a:xfrm>
            <a:prstGeom prst="can">
              <a:avLst>
                <a:gd name="adj" fmla="val 31763"/>
              </a:avLst>
            </a:prstGeom>
            <a:solidFill>
              <a:srgbClr val="DEA9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216000" anchorCtr="1"/>
            <a:lstStyle/>
            <a:p>
              <a:pPr algn="ctr">
                <a:spcBef>
                  <a:spcPct val="50000"/>
                </a:spcBef>
                <a:defRPr/>
              </a:pPr>
              <a:r>
                <a:rPr lang="zh-CN" altLang="en-US" sz="2000" b="1" dirty="0">
                  <a:solidFill>
                    <a:srgbClr val="FFFFFF"/>
                  </a:solidFill>
                  <a:ea typeface="宋体" pitchFamily="2" charset="-122"/>
                </a:rPr>
                <a:t>客户体验</a:t>
              </a:r>
              <a:endParaRPr lang="en-US" altLang="zh-CN" sz="2000" b="1" dirty="0">
                <a:solidFill>
                  <a:srgbClr val="FFFFFF"/>
                </a:solidFill>
                <a:ea typeface="宋体" pitchFamily="2" charset="-122"/>
              </a:endParaRPr>
            </a:p>
          </p:txBody>
        </p:sp>
        <p:sp>
          <p:nvSpPr>
            <p:cNvPr id="62479" name="Text Box 10"/>
            <p:cNvSpPr txBox="1">
              <a:spLocks noChangeArrowheads="1"/>
            </p:cNvSpPr>
            <p:nvPr/>
          </p:nvSpPr>
          <p:spPr bwMode="auto">
            <a:xfrm>
              <a:off x="5563905" y="2770616"/>
              <a:ext cx="18060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a:solidFill>
                    <a:srgbClr val="FFFFFF"/>
                  </a:solidFill>
                </a:rPr>
                <a:t>提升客户忠诚度</a:t>
              </a:r>
              <a:endParaRPr lang="en-US" altLang="zh-CN" sz="1400">
                <a:solidFill>
                  <a:srgbClr val="FFFFFF"/>
                </a:solidFill>
              </a:endParaRPr>
            </a:p>
            <a:p>
              <a:pPr algn="ctr" eaLnBrk="1" hangingPunct="1"/>
              <a:r>
                <a:rPr lang="zh-CN" altLang="en-US" sz="1400">
                  <a:solidFill>
                    <a:srgbClr val="FFFFFF"/>
                  </a:solidFill>
                </a:rPr>
                <a:t>降低流失率</a:t>
              </a:r>
              <a:endParaRPr lang="en-US" altLang="zh-CN" sz="1400">
                <a:solidFill>
                  <a:srgbClr val="FFFFFF"/>
                </a:solidFill>
              </a:endParaRPr>
            </a:p>
          </p:txBody>
        </p:sp>
        <p:pic>
          <p:nvPicPr>
            <p:cNvPr id="62480" name="Picture 4" descr="\\FOZZY\Clients\NICE\2009.02\IBA_Intro\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596" y="1212846"/>
              <a:ext cx="93662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2470" name="Group 35"/>
          <p:cNvGrpSpPr>
            <a:grpSpLocks/>
          </p:cNvGrpSpPr>
          <p:nvPr/>
        </p:nvGrpSpPr>
        <p:grpSpPr bwMode="auto">
          <a:xfrm>
            <a:off x="963613" y="2976563"/>
            <a:ext cx="1916112" cy="2435225"/>
            <a:chOff x="1114425" y="1203094"/>
            <a:chExt cx="1916113" cy="2435225"/>
          </a:xfrm>
        </p:grpSpPr>
        <p:sp>
          <p:nvSpPr>
            <p:cNvPr id="22" name="AutoShape 5"/>
            <p:cNvSpPr>
              <a:spLocks noChangeArrowheads="1"/>
            </p:cNvSpPr>
            <p:nvPr/>
          </p:nvSpPr>
          <p:spPr bwMode="auto">
            <a:xfrm>
              <a:off x="1114425" y="1203094"/>
              <a:ext cx="1916113" cy="2435225"/>
            </a:xfrm>
            <a:prstGeom prst="can">
              <a:avLst>
                <a:gd name="adj" fmla="val 31763"/>
              </a:avLst>
            </a:prstGeom>
            <a:solidFill>
              <a:srgbClr val="22588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216000" anchorCtr="1"/>
            <a:lstStyle/>
            <a:p>
              <a:pPr algn="r">
                <a:lnSpc>
                  <a:spcPct val="90000"/>
                </a:lnSpc>
                <a:spcBef>
                  <a:spcPts val="1800"/>
                </a:spcBef>
                <a:defRPr/>
              </a:pPr>
              <a:r>
                <a:rPr lang="zh-CN" altLang="en-US" b="1">
                  <a:solidFill>
                    <a:srgbClr val="DDDDDD"/>
                  </a:solidFill>
                  <a:ea typeface="宋体" pitchFamily="2" charset="-122"/>
                </a:rPr>
                <a:t>质量优化</a:t>
              </a:r>
            </a:p>
          </p:txBody>
        </p:sp>
        <p:pic>
          <p:nvPicPr>
            <p:cNvPr id="62476" name="Picture 2" descr="\\FOZZY\Clients\NICE\2009.02\IBA_Intro\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25" y="1244596"/>
              <a:ext cx="10271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Rectangle 32"/>
            <p:cNvSpPr>
              <a:spLocks noChangeArrowheads="1"/>
            </p:cNvSpPr>
            <p:nvPr/>
          </p:nvSpPr>
          <p:spPr bwMode="auto">
            <a:xfrm>
              <a:off x="1129506" y="2770616"/>
              <a:ext cx="1885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a:solidFill>
                    <a:srgbClr val="FFFFFF"/>
                  </a:solidFill>
                </a:rPr>
                <a:t>自动分类</a:t>
              </a:r>
              <a:endParaRPr lang="en-US" altLang="zh-CN" sz="1400">
                <a:solidFill>
                  <a:srgbClr val="FFFFFF"/>
                </a:solidFill>
              </a:endParaRPr>
            </a:p>
            <a:p>
              <a:pPr algn="ctr" eaLnBrk="1" hangingPunct="1"/>
              <a:r>
                <a:rPr lang="zh-CN" altLang="en-US" sz="1400">
                  <a:solidFill>
                    <a:srgbClr val="FFFFFF"/>
                  </a:solidFill>
                </a:rPr>
                <a:t>绩效管理</a:t>
              </a:r>
              <a:endParaRPr lang="en-US" altLang="zh-CN" sz="1400">
                <a:solidFill>
                  <a:srgbClr val="FFFFFF"/>
                </a:solidFill>
              </a:endParaRPr>
            </a:p>
          </p:txBody>
        </p:sp>
      </p:grpSp>
      <p:grpSp>
        <p:nvGrpSpPr>
          <p:cNvPr id="62471" name="Group 34"/>
          <p:cNvGrpSpPr>
            <a:grpSpLocks/>
          </p:cNvGrpSpPr>
          <p:nvPr/>
        </p:nvGrpSpPr>
        <p:grpSpPr bwMode="auto">
          <a:xfrm>
            <a:off x="3241675" y="2971800"/>
            <a:ext cx="1916113" cy="2435225"/>
            <a:chOff x="3355175" y="1198332"/>
            <a:chExt cx="1916112" cy="2435225"/>
          </a:xfrm>
        </p:grpSpPr>
        <p:sp>
          <p:nvSpPr>
            <p:cNvPr id="26" name="AutoShape 7"/>
            <p:cNvSpPr>
              <a:spLocks noChangeArrowheads="1"/>
            </p:cNvSpPr>
            <p:nvPr/>
          </p:nvSpPr>
          <p:spPr bwMode="auto">
            <a:xfrm>
              <a:off x="3355175" y="1198332"/>
              <a:ext cx="1916112" cy="2435225"/>
            </a:xfrm>
            <a:prstGeom prst="can">
              <a:avLst>
                <a:gd name="adj" fmla="val 31763"/>
              </a:avLst>
            </a:prstGeom>
            <a:solidFill>
              <a:srgbClr val="A5002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216000" anchorCtr="1"/>
            <a:lstStyle/>
            <a:p>
              <a:pPr algn="ctr">
                <a:lnSpc>
                  <a:spcPct val="90000"/>
                </a:lnSpc>
                <a:spcBef>
                  <a:spcPct val="50000"/>
                </a:spcBef>
                <a:defRPr/>
              </a:pPr>
              <a:r>
                <a:rPr lang="zh-CN" altLang="en-US" b="1">
                  <a:solidFill>
                    <a:schemeClr val="bg1"/>
                  </a:solidFill>
                  <a:ea typeface="宋体" pitchFamily="2" charset="-122"/>
                </a:rPr>
                <a:t>运营效率优化</a:t>
              </a:r>
            </a:p>
          </p:txBody>
        </p:sp>
        <p:pic>
          <p:nvPicPr>
            <p:cNvPr id="62473" name="Picture 3" descr="\\FOZZY\Clients\NICE\2009.02\IBA_Intro\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2687" y="1212846"/>
              <a:ext cx="1081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Rectangle 30"/>
            <p:cNvSpPr>
              <a:spLocks noChangeArrowheads="1"/>
            </p:cNvSpPr>
            <p:nvPr/>
          </p:nvSpPr>
          <p:spPr bwMode="auto">
            <a:xfrm>
              <a:off x="3370256" y="2770616"/>
              <a:ext cx="18859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1400">
                  <a:solidFill>
                    <a:srgbClr val="FFFFFF"/>
                  </a:solidFill>
                </a:rPr>
                <a:t>FCR/AHT/</a:t>
              </a:r>
              <a:r>
                <a:rPr lang="zh-CN" altLang="en-US" sz="1400">
                  <a:solidFill>
                    <a:srgbClr val="FFFFFF"/>
                  </a:solidFill>
                </a:rPr>
                <a:t>催收</a:t>
              </a:r>
              <a:r>
                <a:rPr lang="en-US" altLang="zh-CN" sz="1400">
                  <a:solidFill>
                    <a:srgbClr val="FFFFFF"/>
                  </a:solidFill>
                </a:rPr>
                <a:t>/</a:t>
              </a:r>
              <a:r>
                <a:rPr lang="zh-CN" altLang="en-US" sz="1400">
                  <a:solidFill>
                    <a:srgbClr val="FFFFFF"/>
                  </a:solidFill>
                </a:rPr>
                <a:t>销售</a:t>
              </a:r>
              <a:endParaRPr lang="en-US" altLang="zh-CN" sz="1400">
                <a:solidFill>
                  <a:srgbClr val="FFFFFF"/>
                </a:solidFill>
              </a:endParaRPr>
            </a:p>
            <a:p>
              <a:pPr algn="ctr" eaLnBrk="1" hangingPunct="1"/>
              <a:r>
                <a:rPr lang="zh-CN" altLang="en-US" sz="1400">
                  <a:solidFill>
                    <a:srgbClr val="FFFFFF"/>
                  </a:solidFill>
                </a:rPr>
                <a:t>效率优化</a:t>
              </a:r>
              <a:endParaRPr lang="en-US" altLang="zh-CN" sz="1400">
                <a:solidFill>
                  <a:srgbClr val="FFFFFF"/>
                </a:solidFill>
              </a:endParaRPr>
            </a:p>
          </p:txBody>
        </p:sp>
      </p:grpSp>
    </p:spTree>
    <p:extLst>
      <p:ext uri="{BB962C8B-B14F-4D97-AF65-F5344CB8AC3E}">
        <p14:creationId xmlns:p14="http://schemas.microsoft.com/office/powerpoint/2010/main" val="100885968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4294967295"/>
          </p:nvPr>
        </p:nvSpPr>
        <p:spPr>
          <a:xfrm>
            <a:off x="0" y="71739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55908E8-60E0-4972-9C0C-27B140F653A9}" type="slidenum">
              <a:rPr lang="he-IL" altLang="zh-CN" sz="1000">
                <a:solidFill>
                  <a:srgbClr val="4E0069"/>
                </a:solidFill>
              </a:rPr>
              <a:pPr eaLnBrk="1" hangingPunct="1"/>
              <a:t>26</a:t>
            </a:fld>
            <a:endParaRPr lang="en-US" altLang="zh-CN" sz="1000">
              <a:solidFill>
                <a:srgbClr val="4E0069"/>
              </a:solidFill>
            </a:endParaRPr>
          </a:p>
        </p:txBody>
      </p:sp>
      <p:pic>
        <p:nvPicPr>
          <p:cNvPr id="621570" name="Picture 2" descr="goldm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3" y="3041650"/>
            <a:ext cx="29337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5584825" y="4927600"/>
            <a:ext cx="1695450" cy="1358900"/>
            <a:chOff x="3787" y="3006"/>
            <a:chExt cx="1068" cy="856"/>
          </a:xfrm>
        </p:grpSpPr>
        <p:pic>
          <p:nvPicPr>
            <p:cNvPr id="63526" name="Picture 4" descr="shad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 y="3460"/>
              <a:ext cx="1068"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5" descr="cub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 y="3006"/>
              <a:ext cx="854" cy="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1574" name="Picture 6" descr="cube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0563" y="4059238"/>
            <a:ext cx="135572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575" name="Picture 7" descr="cub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1513" y="3200400"/>
            <a:ext cx="1357312"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576" name="Picture 8" descr="cub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1038" y="2301875"/>
            <a:ext cx="135731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Rectangle 9"/>
          <p:cNvSpPr>
            <a:spLocks noGrp="1" noChangeArrowheads="1"/>
          </p:cNvSpPr>
          <p:nvPr>
            <p:ph type="title"/>
          </p:nvPr>
        </p:nvSpPr>
        <p:spPr>
          <a:xfrm>
            <a:off x="136525" y="115863"/>
            <a:ext cx="8604250" cy="504825"/>
          </a:xfrm>
        </p:spPr>
        <p:txBody>
          <a:bodyPr/>
          <a:lstStyle/>
          <a:p>
            <a:pPr eaLnBrk="1" hangingPunct="1"/>
            <a:r>
              <a:rPr lang="zh-CN" altLang="en-US" smtClean="0">
                <a:ea typeface="宋体" pitchFamily="2" charset="-122"/>
              </a:rPr>
              <a:t>洞悉业务</a:t>
            </a:r>
            <a:r>
              <a:rPr lang="en-US" altLang="zh-CN" smtClean="0">
                <a:ea typeface="宋体" pitchFamily="2" charset="-122"/>
              </a:rPr>
              <a:t>——NICE</a:t>
            </a:r>
            <a:r>
              <a:rPr lang="zh-CN" altLang="en-US" smtClean="0">
                <a:ea typeface="宋体" pitchFamily="2" charset="-122"/>
              </a:rPr>
              <a:t> </a:t>
            </a:r>
            <a:r>
              <a:rPr lang="en-US" altLang="zh-CN" smtClean="0">
                <a:ea typeface="宋体" pitchFamily="2" charset="-122"/>
              </a:rPr>
              <a:t>Analytics based QO</a:t>
            </a:r>
            <a:endParaRPr lang="en-US" altLang="zh-CN" sz="1600" i="1" smtClean="0">
              <a:ea typeface="宋体" pitchFamily="2" charset="-122"/>
            </a:endParaRPr>
          </a:p>
        </p:txBody>
      </p:sp>
      <p:pic>
        <p:nvPicPr>
          <p:cNvPr id="621578" name="Picture 10" descr="hean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2325" y="2354263"/>
            <a:ext cx="11334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579" name="Picture 11" descr="cube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1038" y="1428750"/>
            <a:ext cx="135572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2"/>
          <p:cNvGrpSpPr>
            <a:grpSpLocks/>
          </p:cNvGrpSpPr>
          <p:nvPr/>
        </p:nvGrpSpPr>
        <p:grpSpPr bwMode="auto">
          <a:xfrm>
            <a:off x="446088" y="1330325"/>
            <a:ext cx="1357312" cy="400050"/>
            <a:chOff x="299" y="730"/>
            <a:chExt cx="855" cy="252"/>
          </a:xfrm>
        </p:grpSpPr>
        <p:pic>
          <p:nvPicPr>
            <p:cNvPr id="63524" name="Picture 1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6" y="820"/>
              <a:ext cx="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5" name="Text Box 14"/>
            <p:cNvSpPr txBox="1">
              <a:spLocks noChangeArrowheads="1"/>
            </p:cNvSpPr>
            <p:nvPr/>
          </p:nvSpPr>
          <p:spPr bwMode="auto">
            <a:xfrm>
              <a:off x="299" y="730"/>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rtl="1" eaLnBrk="1" hangingPunct="1"/>
              <a:r>
                <a:rPr lang="zh-CN" altLang="en-US" sz="2000" b="1">
                  <a:solidFill>
                    <a:srgbClr val="4E0069"/>
                  </a:solidFill>
                </a:rPr>
                <a:t>交互活动</a:t>
              </a:r>
            </a:p>
          </p:txBody>
        </p:sp>
      </p:grpSp>
      <p:grpSp>
        <p:nvGrpSpPr>
          <p:cNvPr id="4" name="Group 15"/>
          <p:cNvGrpSpPr>
            <a:grpSpLocks/>
          </p:cNvGrpSpPr>
          <p:nvPr/>
        </p:nvGrpSpPr>
        <p:grpSpPr bwMode="auto">
          <a:xfrm>
            <a:off x="4438650" y="1289050"/>
            <a:ext cx="1344613" cy="400050"/>
            <a:chOff x="1220" y="722"/>
            <a:chExt cx="847" cy="252"/>
          </a:xfrm>
        </p:grpSpPr>
        <p:pic>
          <p:nvPicPr>
            <p:cNvPr id="63522"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1987" y="812"/>
              <a:ext cx="88"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3" name="Text Box 17"/>
            <p:cNvSpPr txBox="1">
              <a:spLocks noChangeArrowheads="1"/>
            </p:cNvSpPr>
            <p:nvPr/>
          </p:nvSpPr>
          <p:spPr bwMode="auto">
            <a:xfrm>
              <a:off x="1220" y="722"/>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rtl="1" eaLnBrk="1" hangingPunct="1"/>
              <a:r>
                <a:rPr lang="zh-CN" altLang="en-US" sz="2000" b="1">
                  <a:solidFill>
                    <a:srgbClr val="4E0069"/>
                  </a:solidFill>
                </a:rPr>
                <a:t>洞悉业务</a:t>
              </a:r>
            </a:p>
          </p:txBody>
        </p:sp>
      </p:grpSp>
      <p:sp>
        <p:nvSpPr>
          <p:cNvPr id="621586" name="Line 18"/>
          <p:cNvSpPr>
            <a:spLocks noChangeShapeType="1"/>
          </p:cNvSpPr>
          <p:nvPr/>
        </p:nvSpPr>
        <p:spPr bwMode="auto">
          <a:xfrm>
            <a:off x="5097463" y="4251325"/>
            <a:ext cx="719137" cy="0"/>
          </a:xfrm>
          <a:prstGeom prst="line">
            <a:avLst/>
          </a:prstGeom>
          <a:noFill/>
          <a:ln w="63500">
            <a:solidFill>
              <a:srgbClr val="B2B2B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3502" name="Text Box 19"/>
          <p:cNvSpPr txBox="1">
            <a:spLocks noChangeArrowheads="1"/>
          </p:cNvSpPr>
          <p:nvPr/>
        </p:nvSpPr>
        <p:spPr bwMode="auto">
          <a:xfrm>
            <a:off x="7543800" y="1641475"/>
            <a:ext cx="119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endParaRPr lang="zh-CN" altLang="zh-CN">
              <a:solidFill>
                <a:srgbClr val="4E0069"/>
              </a:solidFill>
              <a:ea typeface="黑体" pitchFamily="49" charset="-122"/>
            </a:endParaRPr>
          </a:p>
        </p:txBody>
      </p:sp>
      <p:sp>
        <p:nvSpPr>
          <p:cNvPr id="621588" name="Text Box 20"/>
          <p:cNvSpPr txBox="1">
            <a:spLocks noChangeArrowheads="1"/>
          </p:cNvSpPr>
          <p:nvPr/>
        </p:nvSpPr>
        <p:spPr bwMode="auto">
          <a:xfrm>
            <a:off x="7089775" y="1731963"/>
            <a:ext cx="2054225"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250000"/>
              </a:lnSpc>
              <a:spcBef>
                <a:spcPct val="50000"/>
              </a:spcBef>
              <a:buFont typeface="Arial" pitchFamily="34" charset="0"/>
              <a:buChar char="•"/>
            </a:pPr>
            <a:r>
              <a:rPr lang="zh-CN" altLang="en-US" sz="1400" b="1">
                <a:solidFill>
                  <a:srgbClr val="4E0069"/>
                </a:solidFill>
              </a:rPr>
              <a:t>提高一次来电解决率</a:t>
            </a:r>
          </a:p>
          <a:p>
            <a:pPr eaLnBrk="1" hangingPunct="1">
              <a:lnSpc>
                <a:spcPct val="250000"/>
              </a:lnSpc>
              <a:spcBef>
                <a:spcPct val="50000"/>
              </a:spcBef>
              <a:buFont typeface="Arial" pitchFamily="34" charset="0"/>
              <a:buChar char="•"/>
            </a:pPr>
            <a:r>
              <a:rPr lang="zh-CN" altLang="en-US" sz="1400" b="1">
                <a:solidFill>
                  <a:srgbClr val="4E0069"/>
                </a:solidFill>
              </a:rPr>
              <a:t>揭示如何提高运营效率</a:t>
            </a:r>
          </a:p>
          <a:p>
            <a:pPr eaLnBrk="1" hangingPunct="1">
              <a:lnSpc>
                <a:spcPct val="250000"/>
              </a:lnSpc>
              <a:spcBef>
                <a:spcPct val="50000"/>
              </a:spcBef>
              <a:buFont typeface="Arial" pitchFamily="34" charset="0"/>
              <a:buChar char="•"/>
            </a:pPr>
            <a:r>
              <a:rPr lang="zh-CN" altLang="en-US" sz="1400" b="1">
                <a:solidFill>
                  <a:srgbClr val="4E0069"/>
                </a:solidFill>
              </a:rPr>
              <a:t>辨识存在高流失风险的客户</a:t>
            </a:r>
          </a:p>
          <a:p>
            <a:pPr eaLnBrk="1" hangingPunct="1">
              <a:lnSpc>
                <a:spcPct val="250000"/>
              </a:lnSpc>
              <a:spcBef>
                <a:spcPct val="50000"/>
              </a:spcBef>
              <a:buFont typeface="Arial" pitchFamily="34" charset="0"/>
              <a:buChar char="•"/>
            </a:pPr>
            <a:r>
              <a:rPr lang="zh-CN" altLang="en-US" sz="1400" b="1">
                <a:solidFill>
                  <a:srgbClr val="4E0069"/>
                </a:solidFill>
              </a:rPr>
              <a:t>更好的理解客户需求</a:t>
            </a:r>
          </a:p>
          <a:p>
            <a:pPr eaLnBrk="1" hangingPunct="1">
              <a:lnSpc>
                <a:spcPct val="250000"/>
              </a:lnSpc>
              <a:spcBef>
                <a:spcPct val="50000"/>
              </a:spcBef>
              <a:buFont typeface="Arial" pitchFamily="34" charset="0"/>
              <a:buChar char="•"/>
            </a:pPr>
            <a:r>
              <a:rPr lang="zh-CN" altLang="en-US" sz="1400" b="1">
                <a:solidFill>
                  <a:srgbClr val="4E0069"/>
                </a:solidFill>
              </a:rPr>
              <a:t>监控市场活动的有效性</a:t>
            </a:r>
          </a:p>
          <a:p>
            <a:pPr eaLnBrk="1" hangingPunct="1">
              <a:lnSpc>
                <a:spcPct val="250000"/>
              </a:lnSpc>
              <a:spcBef>
                <a:spcPct val="50000"/>
              </a:spcBef>
              <a:buFont typeface="Arial" pitchFamily="34" charset="0"/>
              <a:buChar char="•"/>
            </a:pPr>
            <a:r>
              <a:rPr lang="zh-CN" altLang="en-US" sz="1400" b="1">
                <a:solidFill>
                  <a:srgbClr val="4E0069"/>
                </a:solidFill>
              </a:rPr>
              <a:t>找到座席知识缺陷</a:t>
            </a:r>
          </a:p>
          <a:p>
            <a:pPr eaLnBrk="1" hangingPunct="1">
              <a:lnSpc>
                <a:spcPct val="130000"/>
              </a:lnSpc>
              <a:spcBef>
                <a:spcPct val="50000"/>
              </a:spcBef>
            </a:pPr>
            <a:endParaRPr lang="en-US" altLang="zh-CN" sz="1200" b="1">
              <a:solidFill>
                <a:srgbClr val="4E0069"/>
              </a:solidFill>
            </a:endParaRPr>
          </a:p>
        </p:txBody>
      </p:sp>
      <p:grpSp>
        <p:nvGrpSpPr>
          <p:cNvPr id="5" name="Group 21"/>
          <p:cNvGrpSpPr>
            <a:grpSpLocks/>
          </p:cNvGrpSpPr>
          <p:nvPr/>
        </p:nvGrpSpPr>
        <p:grpSpPr bwMode="auto">
          <a:xfrm>
            <a:off x="50800" y="1771650"/>
            <a:ext cx="2524125" cy="3440113"/>
            <a:chOff x="32" y="1116"/>
            <a:chExt cx="1590" cy="2167"/>
          </a:xfrm>
        </p:grpSpPr>
        <p:pic>
          <p:nvPicPr>
            <p:cNvPr id="63506" name="Picture 22" descr="box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 y="2661"/>
              <a:ext cx="126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23" descr="box11"/>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3" y="2935"/>
              <a:ext cx="126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24" descr="box9"/>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02" y="2450"/>
              <a:ext cx="12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25" descr="box8"/>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75" y="2143"/>
              <a:ext cx="1524"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26" descr="box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 y="1893"/>
              <a:ext cx="1266"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27" descr="box5"/>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6" y="1667"/>
              <a:ext cx="126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28" descr="box3"/>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6" y="1377"/>
              <a:ext cx="1266"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29" descr="box1"/>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rot="181722">
              <a:off x="32" y="1116"/>
              <a:ext cx="1590"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14" name="Text Box 30"/>
            <p:cNvSpPr txBox="1">
              <a:spLocks noChangeArrowheads="1"/>
            </p:cNvSpPr>
            <p:nvPr/>
          </p:nvSpPr>
          <p:spPr bwMode="auto">
            <a:xfrm rot="-156398">
              <a:off x="252" y="1215"/>
              <a:ext cx="50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pPr>
              <a:r>
                <a:rPr lang="zh-CN" altLang="en-US" sz="1200" b="1">
                  <a:solidFill>
                    <a:srgbClr val="4E0069"/>
                  </a:solidFill>
                </a:rPr>
                <a:t>语音通话</a:t>
              </a:r>
            </a:p>
          </p:txBody>
        </p:sp>
        <p:sp>
          <p:nvSpPr>
            <p:cNvPr id="63515" name="Text Box 31"/>
            <p:cNvSpPr txBox="1">
              <a:spLocks noChangeArrowheads="1"/>
            </p:cNvSpPr>
            <p:nvPr/>
          </p:nvSpPr>
          <p:spPr bwMode="auto">
            <a:xfrm rot="402257">
              <a:off x="145" y="1492"/>
              <a:ext cx="69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200" b="1">
                  <a:solidFill>
                    <a:srgbClr val="4E0069"/>
                  </a:solidFill>
                </a:rPr>
                <a:t>座席桌面操作</a:t>
              </a:r>
            </a:p>
          </p:txBody>
        </p:sp>
        <p:sp>
          <p:nvSpPr>
            <p:cNvPr id="63516" name="Text Box 32"/>
            <p:cNvSpPr txBox="1">
              <a:spLocks noChangeArrowheads="1"/>
            </p:cNvSpPr>
            <p:nvPr/>
          </p:nvSpPr>
          <p:spPr bwMode="auto">
            <a:xfrm rot="-197199">
              <a:off x="337" y="1746"/>
              <a:ext cx="69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200" b="1">
                  <a:solidFill>
                    <a:srgbClr val="4E0069"/>
                  </a:solidFill>
                </a:rPr>
                <a:t>通话详细信息</a:t>
              </a:r>
            </a:p>
          </p:txBody>
        </p:sp>
        <p:sp>
          <p:nvSpPr>
            <p:cNvPr id="63517" name="Text Box 33"/>
            <p:cNvSpPr txBox="1">
              <a:spLocks noChangeArrowheads="1"/>
            </p:cNvSpPr>
            <p:nvPr/>
          </p:nvSpPr>
          <p:spPr bwMode="auto">
            <a:xfrm rot="235164">
              <a:off x="410" y="1980"/>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200" b="1">
                  <a:solidFill>
                    <a:srgbClr val="4E0069"/>
                  </a:solidFill>
                </a:rPr>
                <a:t>座席评估</a:t>
              </a:r>
            </a:p>
          </p:txBody>
        </p:sp>
        <p:sp>
          <p:nvSpPr>
            <p:cNvPr id="63518" name="Text Box 34"/>
            <p:cNvSpPr txBox="1">
              <a:spLocks noChangeArrowheads="1"/>
            </p:cNvSpPr>
            <p:nvPr/>
          </p:nvSpPr>
          <p:spPr bwMode="auto">
            <a:xfrm rot="-314856">
              <a:off x="396" y="225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solidFill>
                    <a:srgbClr val="4E0069"/>
                  </a:solidFill>
                </a:rPr>
                <a:t>客户反馈</a:t>
              </a:r>
            </a:p>
          </p:txBody>
        </p:sp>
        <p:sp>
          <p:nvSpPr>
            <p:cNvPr id="63519" name="Text Box 35"/>
            <p:cNvSpPr txBox="1">
              <a:spLocks noChangeArrowheads="1"/>
            </p:cNvSpPr>
            <p:nvPr/>
          </p:nvSpPr>
          <p:spPr bwMode="auto">
            <a:xfrm>
              <a:off x="248" y="2535"/>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solidFill>
                    <a:srgbClr val="4E0069"/>
                  </a:solidFill>
                </a:rPr>
                <a:t>客户数据</a:t>
              </a:r>
            </a:p>
          </p:txBody>
        </p:sp>
        <p:sp>
          <p:nvSpPr>
            <p:cNvPr id="63520" name="Text Box 36"/>
            <p:cNvSpPr txBox="1">
              <a:spLocks noChangeArrowheads="1"/>
            </p:cNvSpPr>
            <p:nvPr/>
          </p:nvSpPr>
          <p:spPr bwMode="auto">
            <a:xfrm rot="276006">
              <a:off x="304" y="2774"/>
              <a:ext cx="49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a:solidFill>
                    <a:srgbClr val="4E0069"/>
                  </a:solidFill>
                </a:rPr>
                <a:t>QM </a:t>
              </a:r>
              <a:r>
                <a:rPr lang="zh-CN" altLang="en-US" sz="1200" b="1">
                  <a:solidFill>
                    <a:srgbClr val="4E0069"/>
                  </a:solidFill>
                </a:rPr>
                <a:t>得分</a:t>
              </a:r>
            </a:p>
          </p:txBody>
        </p:sp>
        <p:sp>
          <p:nvSpPr>
            <p:cNvPr id="63521" name="Text Box 37"/>
            <p:cNvSpPr txBox="1">
              <a:spLocks noChangeArrowheads="1"/>
            </p:cNvSpPr>
            <p:nvPr/>
          </p:nvSpPr>
          <p:spPr bwMode="auto">
            <a:xfrm rot="276006">
              <a:off x="269" y="3015"/>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solidFill>
                    <a:srgbClr val="4E0069"/>
                  </a:solidFill>
                </a:rPr>
                <a:t>培训数据</a:t>
              </a:r>
            </a:p>
          </p:txBody>
        </p:sp>
      </p:grpSp>
      <p:sp>
        <p:nvSpPr>
          <p:cNvPr id="39" name="TextBox 38"/>
          <p:cNvSpPr txBox="1">
            <a:spLocks noChangeArrowheads="1"/>
          </p:cNvSpPr>
          <p:nvPr/>
        </p:nvSpPr>
        <p:spPr bwMode="auto">
          <a:xfrm>
            <a:off x="3182938" y="2589213"/>
            <a:ext cx="1757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4E0069"/>
                </a:solidFill>
              </a:rPr>
              <a:t>数</a:t>
            </a:r>
            <a:r>
              <a:rPr lang="zh-CN" altLang="en-US" sz="2000" b="1" dirty="0" smtClean="0">
                <a:solidFill>
                  <a:srgbClr val="4E0069"/>
                </a:solidFill>
              </a:rPr>
              <a:t>据分析</a:t>
            </a:r>
            <a:r>
              <a:rPr lang="zh-CN" altLang="en-US" sz="2000" b="1" dirty="0">
                <a:solidFill>
                  <a:srgbClr val="4E0069"/>
                </a:solidFill>
              </a:rPr>
              <a:t>引擎</a:t>
            </a:r>
          </a:p>
        </p:txBody>
      </p:sp>
    </p:spTree>
    <p:extLst>
      <p:ext uri="{BB962C8B-B14F-4D97-AF65-F5344CB8AC3E}">
        <p14:creationId xmlns:p14="http://schemas.microsoft.com/office/powerpoint/2010/main" val="843353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accel="50000" decel="50000" fill="hold" nodeType="withEffect">
                                  <p:stCondLst>
                                    <p:cond delay="0"/>
                                  </p:stCondLst>
                                  <p:childTnLst>
                                    <p:animMotion origin="layout" path="M -0.07986 -2.96296E-6 L 0.0349 -2.96296E-6 " pathEditMode="relative" rAng="0" ptsTypes="AA">
                                      <p:cBhvr>
                                        <p:cTn id="9" dur="1000" fill="hold"/>
                                        <p:tgtEl>
                                          <p:spTgt spid="3"/>
                                        </p:tgtEl>
                                        <p:attrNameLst>
                                          <p:attrName>ppt_x</p:attrName>
                                          <p:attrName>ppt_y</p:attrName>
                                        </p:attrNameLst>
                                      </p:cBhvr>
                                      <p:rCtr x="5700" y="0"/>
                                    </p:animMotion>
                                  </p:childTnLst>
                                </p:cTn>
                              </p:par>
                            </p:childTnLst>
                          </p:cTn>
                        </p:par>
                        <p:par>
                          <p:cTn id="10" fill="hold" nodeType="afterGroup">
                            <p:stCondLst>
                              <p:cond delay="1000"/>
                            </p:stCondLst>
                            <p:childTnLst>
                              <p:par>
                                <p:cTn id="11" presetID="2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621578"/>
                                        </p:tgtEl>
                                        <p:attrNameLst>
                                          <p:attrName>style.visibility</p:attrName>
                                        </p:attrNameLst>
                                      </p:cBhvr>
                                      <p:to>
                                        <p:strVal val="visible"/>
                                      </p:to>
                                    </p:set>
                                    <p:animEffect transition="in" filter="fade">
                                      <p:cBhvr>
                                        <p:cTn id="18" dur="2000"/>
                                        <p:tgtEl>
                                          <p:spTgt spid="621578"/>
                                        </p:tgtEl>
                                      </p:cBhvr>
                                    </p:animEffect>
                                  </p:childTnLst>
                                </p:cTn>
                              </p:par>
                              <p:par>
                                <p:cTn id="19" presetID="42" presetClass="path" presetSubtype="0" accel="50000" decel="50000" fill="hold" nodeType="withEffect">
                                  <p:stCondLst>
                                    <p:cond delay="0"/>
                                  </p:stCondLst>
                                  <p:childTnLst>
                                    <p:animMotion origin="layout" path="M -0.00035 -0.17801 L -0.00035 4.44444E-6 " pathEditMode="relative" rAng="0" ptsTypes="AA">
                                      <p:cBhvr>
                                        <p:cTn id="20" dur="2000" fill="hold"/>
                                        <p:tgtEl>
                                          <p:spTgt spid="621578"/>
                                        </p:tgtEl>
                                        <p:attrNameLst>
                                          <p:attrName>ppt_x</p:attrName>
                                          <p:attrName>ppt_y</p:attrName>
                                        </p:attrNameLst>
                                      </p:cBhvr>
                                      <p:rCtr x="0" y="8900"/>
                                    </p:animMotion>
                                  </p:childTnLst>
                                </p:cTn>
                              </p:par>
                              <p:par>
                                <p:cTn id="21" presetID="10" presetClass="entr" presetSubtype="0" fill="hold" nodeType="withEffect">
                                  <p:stCondLst>
                                    <p:cond delay="0"/>
                                  </p:stCondLst>
                                  <p:childTnLst>
                                    <p:set>
                                      <p:cBhvr>
                                        <p:cTn id="22" dur="1" fill="hold">
                                          <p:stCondLst>
                                            <p:cond delay="0"/>
                                          </p:stCondLst>
                                        </p:cTn>
                                        <p:tgtEl>
                                          <p:spTgt spid="621570"/>
                                        </p:tgtEl>
                                        <p:attrNameLst>
                                          <p:attrName>style.visibility</p:attrName>
                                        </p:attrNameLst>
                                      </p:cBhvr>
                                      <p:to>
                                        <p:strVal val="visible"/>
                                      </p:to>
                                    </p:set>
                                    <p:animEffect transition="in" filter="fade">
                                      <p:cBhvr>
                                        <p:cTn id="23" dur="2000"/>
                                        <p:tgtEl>
                                          <p:spTgt spid="621570"/>
                                        </p:tgtEl>
                                      </p:cBhvr>
                                    </p:animEffect>
                                  </p:childTnLst>
                                </p:cTn>
                              </p:par>
                            </p:childTnLst>
                          </p:cTn>
                        </p:par>
                        <p:par>
                          <p:cTn id="24" fill="hold" nodeType="afterGroup">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dissolve">
                                      <p:cBhvr>
                                        <p:cTn id="27" dur="500"/>
                                        <p:tgtEl>
                                          <p:spTgt spid="3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childTnLst>
                                </p:cTn>
                              </p:par>
                              <p:par>
                                <p:cTn id="33" presetID="63" presetClass="path" presetSubtype="0" accel="50000" decel="50000" fill="hold" nodeType="withEffect">
                                  <p:stCondLst>
                                    <p:cond delay="0"/>
                                  </p:stCondLst>
                                  <p:childTnLst>
                                    <p:animMotion origin="layout" path="M -0.09948 0.00046 L 8.33333E-7 0.00046 " pathEditMode="relative" rAng="0" ptsTypes="AA">
                                      <p:cBhvr>
                                        <p:cTn id="34" dur="1000" fill="hold"/>
                                        <p:tgtEl>
                                          <p:spTgt spid="4"/>
                                        </p:tgtEl>
                                        <p:attrNameLst>
                                          <p:attrName>ppt_x</p:attrName>
                                          <p:attrName>ppt_y</p:attrName>
                                        </p:attrNameLst>
                                      </p:cBhvr>
                                      <p:rCtr x="5000" y="0"/>
                                    </p:animMotion>
                                  </p:childTnLst>
                                </p:cTn>
                              </p:par>
                            </p:childTnLst>
                          </p:cTn>
                        </p:par>
                        <p:par>
                          <p:cTn id="35" fill="hold" nodeType="afterGroup">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21586"/>
                                        </p:tgtEl>
                                        <p:attrNameLst>
                                          <p:attrName>style.visibility</p:attrName>
                                        </p:attrNameLst>
                                      </p:cBhvr>
                                      <p:to>
                                        <p:strVal val="visible"/>
                                      </p:to>
                                    </p:set>
                                    <p:animEffect transition="in" filter="fade">
                                      <p:cBhvr>
                                        <p:cTn id="38" dur="1000"/>
                                        <p:tgtEl>
                                          <p:spTgt spid="621586"/>
                                        </p:tgtEl>
                                      </p:cBhvr>
                                    </p:animEffect>
                                  </p:childTnLst>
                                </p:cTn>
                              </p:par>
                            </p:childTnLst>
                          </p:cTn>
                        </p:par>
                        <p:par>
                          <p:cTn id="39" fill="hold" nodeType="afterGroup">
                            <p:stCondLst>
                              <p:cond delay="2000"/>
                            </p:stCondLst>
                            <p:childTnLst>
                              <p:par>
                                <p:cTn id="40" presetID="10" presetClass="entr" presetSubtype="0"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par>
                          <p:cTn id="43" fill="hold" nodeType="afterGroup">
                            <p:stCondLst>
                              <p:cond delay="2500"/>
                            </p:stCondLst>
                            <p:childTnLst>
                              <p:par>
                                <p:cTn id="44" presetID="10" presetClass="entr" presetSubtype="0" fill="hold" nodeType="afterEffect">
                                  <p:stCondLst>
                                    <p:cond delay="0"/>
                                  </p:stCondLst>
                                  <p:childTnLst>
                                    <p:set>
                                      <p:cBhvr>
                                        <p:cTn id="45" dur="1" fill="hold">
                                          <p:stCondLst>
                                            <p:cond delay="0"/>
                                          </p:stCondLst>
                                        </p:cTn>
                                        <p:tgtEl>
                                          <p:spTgt spid="621574"/>
                                        </p:tgtEl>
                                        <p:attrNameLst>
                                          <p:attrName>style.visibility</p:attrName>
                                        </p:attrNameLst>
                                      </p:cBhvr>
                                      <p:to>
                                        <p:strVal val="visible"/>
                                      </p:to>
                                    </p:set>
                                    <p:animEffect transition="in" filter="fade">
                                      <p:cBhvr>
                                        <p:cTn id="46" dur="500"/>
                                        <p:tgtEl>
                                          <p:spTgt spid="621574"/>
                                        </p:tgtEl>
                                      </p:cBhvr>
                                    </p:animEffect>
                                  </p:childTnLst>
                                </p:cTn>
                              </p:par>
                            </p:childTnLst>
                          </p:cTn>
                        </p:par>
                        <p:par>
                          <p:cTn id="47" fill="hold" nodeType="afterGroup">
                            <p:stCondLst>
                              <p:cond delay="3000"/>
                            </p:stCondLst>
                            <p:childTnLst>
                              <p:par>
                                <p:cTn id="48" presetID="10" presetClass="entr" presetSubtype="0" fill="hold" nodeType="afterEffect">
                                  <p:stCondLst>
                                    <p:cond delay="0"/>
                                  </p:stCondLst>
                                  <p:childTnLst>
                                    <p:set>
                                      <p:cBhvr>
                                        <p:cTn id="49" dur="1" fill="hold">
                                          <p:stCondLst>
                                            <p:cond delay="0"/>
                                          </p:stCondLst>
                                        </p:cTn>
                                        <p:tgtEl>
                                          <p:spTgt spid="621575"/>
                                        </p:tgtEl>
                                        <p:attrNameLst>
                                          <p:attrName>style.visibility</p:attrName>
                                        </p:attrNameLst>
                                      </p:cBhvr>
                                      <p:to>
                                        <p:strVal val="visible"/>
                                      </p:to>
                                    </p:set>
                                    <p:animEffect transition="in" filter="fade">
                                      <p:cBhvr>
                                        <p:cTn id="50" dur="500"/>
                                        <p:tgtEl>
                                          <p:spTgt spid="621575"/>
                                        </p:tgtEl>
                                      </p:cBhvr>
                                    </p:animEffect>
                                  </p:childTnLst>
                                </p:cTn>
                              </p:par>
                            </p:childTnLst>
                          </p:cTn>
                        </p:par>
                        <p:par>
                          <p:cTn id="51" fill="hold" nodeType="afterGroup">
                            <p:stCondLst>
                              <p:cond delay="3500"/>
                            </p:stCondLst>
                            <p:childTnLst>
                              <p:par>
                                <p:cTn id="52" presetID="10" presetClass="entr" presetSubtype="0" fill="hold" nodeType="afterEffect">
                                  <p:stCondLst>
                                    <p:cond delay="0"/>
                                  </p:stCondLst>
                                  <p:childTnLst>
                                    <p:set>
                                      <p:cBhvr>
                                        <p:cTn id="53" dur="1" fill="hold">
                                          <p:stCondLst>
                                            <p:cond delay="0"/>
                                          </p:stCondLst>
                                        </p:cTn>
                                        <p:tgtEl>
                                          <p:spTgt spid="621576"/>
                                        </p:tgtEl>
                                        <p:attrNameLst>
                                          <p:attrName>style.visibility</p:attrName>
                                        </p:attrNameLst>
                                      </p:cBhvr>
                                      <p:to>
                                        <p:strVal val="visible"/>
                                      </p:to>
                                    </p:set>
                                    <p:animEffect transition="in" filter="fade">
                                      <p:cBhvr>
                                        <p:cTn id="54" dur="500"/>
                                        <p:tgtEl>
                                          <p:spTgt spid="621576"/>
                                        </p:tgtEl>
                                      </p:cBhvr>
                                    </p:animEffect>
                                  </p:childTnLst>
                                </p:cTn>
                              </p:par>
                            </p:childTnLst>
                          </p:cTn>
                        </p:par>
                        <p:par>
                          <p:cTn id="55" fill="hold" nodeType="afterGroup">
                            <p:stCondLst>
                              <p:cond delay="4000"/>
                            </p:stCondLst>
                            <p:childTnLst>
                              <p:par>
                                <p:cTn id="56" presetID="10" presetClass="entr" presetSubtype="0" fill="hold" nodeType="afterEffect">
                                  <p:stCondLst>
                                    <p:cond delay="0"/>
                                  </p:stCondLst>
                                  <p:childTnLst>
                                    <p:set>
                                      <p:cBhvr>
                                        <p:cTn id="57" dur="1" fill="hold">
                                          <p:stCondLst>
                                            <p:cond delay="0"/>
                                          </p:stCondLst>
                                        </p:cTn>
                                        <p:tgtEl>
                                          <p:spTgt spid="621579"/>
                                        </p:tgtEl>
                                        <p:attrNameLst>
                                          <p:attrName>style.visibility</p:attrName>
                                        </p:attrNameLst>
                                      </p:cBhvr>
                                      <p:to>
                                        <p:strVal val="visible"/>
                                      </p:to>
                                    </p:set>
                                    <p:animEffect transition="in" filter="fade">
                                      <p:cBhvr>
                                        <p:cTn id="58" dur="500"/>
                                        <p:tgtEl>
                                          <p:spTgt spid="621579"/>
                                        </p:tgtEl>
                                      </p:cBhvr>
                                    </p:animEffect>
                                  </p:childTnLst>
                                </p:cTn>
                              </p:par>
                            </p:childTnLst>
                          </p:cTn>
                        </p:par>
                        <p:par>
                          <p:cTn id="59" fill="hold" nodeType="afterGroup">
                            <p:stCondLst>
                              <p:cond delay="4500"/>
                            </p:stCondLst>
                            <p:childTnLst>
                              <p:par>
                                <p:cTn id="60" presetID="42" presetClass="entr" presetSubtype="0" fill="hold" grpId="0" nodeType="afterEffect">
                                  <p:stCondLst>
                                    <p:cond delay="0"/>
                                  </p:stCondLst>
                                  <p:childTnLst>
                                    <p:set>
                                      <p:cBhvr>
                                        <p:cTn id="61" dur="1" fill="hold">
                                          <p:stCondLst>
                                            <p:cond delay="0"/>
                                          </p:stCondLst>
                                        </p:cTn>
                                        <p:tgtEl>
                                          <p:spTgt spid="621588"/>
                                        </p:tgtEl>
                                        <p:attrNameLst>
                                          <p:attrName>style.visibility</p:attrName>
                                        </p:attrNameLst>
                                      </p:cBhvr>
                                      <p:to>
                                        <p:strVal val="visible"/>
                                      </p:to>
                                    </p:set>
                                    <p:animEffect transition="in" filter="fade">
                                      <p:cBhvr>
                                        <p:cTn id="62" dur="1000"/>
                                        <p:tgtEl>
                                          <p:spTgt spid="621588"/>
                                        </p:tgtEl>
                                      </p:cBhvr>
                                    </p:animEffect>
                                    <p:anim calcmode="lin" valueType="num">
                                      <p:cBhvr>
                                        <p:cTn id="63" dur="1000" fill="hold"/>
                                        <p:tgtEl>
                                          <p:spTgt spid="621588"/>
                                        </p:tgtEl>
                                        <p:attrNameLst>
                                          <p:attrName>ppt_x</p:attrName>
                                        </p:attrNameLst>
                                      </p:cBhvr>
                                      <p:tavLst>
                                        <p:tav tm="0">
                                          <p:val>
                                            <p:strVal val="#ppt_x"/>
                                          </p:val>
                                        </p:tav>
                                        <p:tav tm="100000">
                                          <p:val>
                                            <p:strVal val="#ppt_x"/>
                                          </p:val>
                                        </p:tav>
                                      </p:tavLst>
                                    </p:anim>
                                    <p:anim calcmode="lin" valueType="num">
                                      <p:cBhvr>
                                        <p:cTn id="64" dur="1000" fill="hold"/>
                                        <p:tgtEl>
                                          <p:spTgt spid="6215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86" grpId="0" animBg="1"/>
      <p:bldP spid="621588"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zh-CN" altLang="en-US" smtClean="0">
                <a:ea typeface="宋体" pitchFamily="2" charset="-122"/>
              </a:rPr>
              <a:t>多维度全方位的分析</a:t>
            </a:r>
          </a:p>
        </p:txBody>
      </p:sp>
      <p:sp>
        <p:nvSpPr>
          <p:cNvPr id="64515" name="Slide Number Placeholder 3"/>
          <p:cNvSpPr>
            <a:spLocks noGrp="1"/>
          </p:cNvSpPr>
          <p:nvPr>
            <p:ph type="sldNum" sz="quarter" idx="4294967295"/>
          </p:nvPr>
        </p:nvSpPr>
        <p:spPr>
          <a:xfrm>
            <a:off x="844550" y="6453188"/>
            <a:ext cx="1905000" cy="3603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663B30B-24A8-4CF5-A36A-93FB6C8AB494}" type="slidenum">
              <a:rPr lang="he-IL" altLang="zh-CN">
                <a:solidFill>
                  <a:srgbClr val="292929"/>
                </a:solidFill>
              </a:rPr>
              <a:pPr eaLnBrk="1" hangingPunct="1"/>
              <a:t>27</a:t>
            </a:fld>
            <a:endParaRPr lang="en-US" altLang="zh-CN">
              <a:solidFill>
                <a:srgbClr val="292929"/>
              </a:solidFill>
            </a:endParaRPr>
          </a:p>
        </p:txBody>
      </p:sp>
      <p:grpSp>
        <p:nvGrpSpPr>
          <p:cNvPr id="2" name="Group 2"/>
          <p:cNvGrpSpPr>
            <a:grpSpLocks/>
          </p:cNvGrpSpPr>
          <p:nvPr/>
        </p:nvGrpSpPr>
        <p:grpSpPr bwMode="auto">
          <a:xfrm>
            <a:off x="2860675" y="2157413"/>
            <a:ext cx="3305175" cy="3295650"/>
            <a:chOff x="1831" y="1194"/>
            <a:chExt cx="2082" cy="2076"/>
          </a:xfrm>
        </p:grpSpPr>
        <p:pic>
          <p:nvPicPr>
            <p:cNvPr id="64549" name="Picture 3" descr="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 y="1194"/>
              <a:ext cx="2082" cy="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0" name="Text Box 4"/>
            <p:cNvSpPr txBox="1">
              <a:spLocks noChangeArrowheads="1"/>
            </p:cNvSpPr>
            <p:nvPr/>
          </p:nvSpPr>
          <p:spPr bwMode="auto">
            <a:xfrm rot="2384531">
              <a:off x="2967" y="1492"/>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chemeClr val="bg2"/>
                  </a:solidFill>
                </a:rPr>
                <a:t>语音通话</a:t>
              </a:r>
            </a:p>
          </p:txBody>
        </p:sp>
        <p:sp>
          <p:nvSpPr>
            <p:cNvPr id="64551" name="Text Box 5"/>
            <p:cNvSpPr txBox="1">
              <a:spLocks noChangeArrowheads="1"/>
            </p:cNvSpPr>
            <p:nvPr/>
          </p:nvSpPr>
          <p:spPr bwMode="auto">
            <a:xfrm rot="-4059166">
              <a:off x="3237" y="2335"/>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2"/>
                  </a:solidFill>
                </a:rPr>
                <a:t>客户反馈</a:t>
              </a:r>
            </a:p>
          </p:txBody>
        </p:sp>
        <p:sp>
          <p:nvSpPr>
            <p:cNvPr id="64552" name="Text Box 6"/>
            <p:cNvSpPr txBox="1">
              <a:spLocks noChangeArrowheads="1"/>
            </p:cNvSpPr>
            <p:nvPr/>
          </p:nvSpPr>
          <p:spPr bwMode="auto">
            <a:xfrm>
              <a:off x="2533" y="2844"/>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chemeClr val="bg2"/>
                  </a:solidFill>
                </a:rPr>
                <a:t>电话流程</a:t>
              </a:r>
            </a:p>
          </p:txBody>
        </p:sp>
        <p:sp>
          <p:nvSpPr>
            <p:cNvPr id="64553" name="Text Box 7"/>
            <p:cNvSpPr txBox="1">
              <a:spLocks noChangeArrowheads="1"/>
            </p:cNvSpPr>
            <p:nvPr/>
          </p:nvSpPr>
          <p:spPr bwMode="auto">
            <a:xfrm rot="4333851">
              <a:off x="1834" y="2372"/>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2"/>
                  </a:solidFill>
                </a:rPr>
                <a:t>屏幕内容</a:t>
              </a:r>
            </a:p>
          </p:txBody>
        </p:sp>
        <p:sp>
          <p:nvSpPr>
            <p:cNvPr id="64554" name="Text Box 8"/>
            <p:cNvSpPr txBox="1">
              <a:spLocks noChangeArrowheads="1"/>
            </p:cNvSpPr>
            <p:nvPr/>
          </p:nvSpPr>
          <p:spPr bwMode="auto">
            <a:xfrm rot="-2257904">
              <a:off x="2091" y="1513"/>
              <a:ext cx="6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2"/>
                  </a:solidFill>
                </a:rPr>
                <a:t>业务数据</a:t>
              </a:r>
            </a:p>
          </p:txBody>
        </p:sp>
      </p:grpSp>
      <p:pic>
        <p:nvPicPr>
          <p:cNvPr id="12" name="Picture 9" descr="cir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3" y="2943225"/>
            <a:ext cx="17335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11"/>
          <p:cNvSpPr txBox="1">
            <a:spLocks noChangeArrowheads="1"/>
          </p:cNvSpPr>
          <p:nvPr/>
        </p:nvSpPr>
        <p:spPr bwMode="auto">
          <a:xfrm>
            <a:off x="4027488" y="3646488"/>
            <a:ext cx="1012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rtl="1" eaLnBrk="1" hangingPunct="1"/>
            <a:r>
              <a:rPr lang="zh-CN" altLang="en-US" sz="1600" b="1"/>
              <a:t>联络活动</a:t>
            </a:r>
          </a:p>
        </p:txBody>
      </p:sp>
      <p:grpSp>
        <p:nvGrpSpPr>
          <p:cNvPr id="3" name="Group 12"/>
          <p:cNvGrpSpPr>
            <a:grpSpLocks/>
          </p:cNvGrpSpPr>
          <p:nvPr/>
        </p:nvGrpSpPr>
        <p:grpSpPr bwMode="auto">
          <a:xfrm>
            <a:off x="4332288" y="1843088"/>
            <a:ext cx="2143125" cy="1885950"/>
            <a:chOff x="4165" y="639"/>
            <a:chExt cx="1350" cy="1188"/>
          </a:xfrm>
        </p:grpSpPr>
        <p:pic>
          <p:nvPicPr>
            <p:cNvPr id="64547" name="Picture 13" descr="g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 y="639"/>
              <a:ext cx="1350"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8" name="Text Box 14"/>
            <p:cNvSpPr txBox="1">
              <a:spLocks noChangeArrowheads="1"/>
            </p:cNvSpPr>
            <p:nvPr/>
          </p:nvSpPr>
          <p:spPr bwMode="auto">
            <a:xfrm rot="2384531">
              <a:off x="4328" y="1049"/>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chemeClr val="bg1"/>
                  </a:solidFill>
                </a:rPr>
                <a:t>语音通话</a:t>
              </a:r>
            </a:p>
          </p:txBody>
        </p:sp>
      </p:grpSp>
      <p:grpSp>
        <p:nvGrpSpPr>
          <p:cNvPr id="4" name="Group 15"/>
          <p:cNvGrpSpPr>
            <a:grpSpLocks/>
          </p:cNvGrpSpPr>
          <p:nvPr/>
        </p:nvGrpSpPr>
        <p:grpSpPr bwMode="auto">
          <a:xfrm>
            <a:off x="4892675" y="3086100"/>
            <a:ext cx="1619250" cy="2428875"/>
            <a:chOff x="4336" y="2566"/>
            <a:chExt cx="1020" cy="1530"/>
          </a:xfrm>
        </p:grpSpPr>
        <p:pic>
          <p:nvPicPr>
            <p:cNvPr id="64545" name="Picture 16" descr="oran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 y="2566"/>
              <a:ext cx="1020" cy="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Text Box 17"/>
            <p:cNvSpPr txBox="1">
              <a:spLocks noChangeArrowheads="1"/>
            </p:cNvSpPr>
            <p:nvPr/>
          </p:nvSpPr>
          <p:spPr bwMode="auto">
            <a:xfrm rot="-4059166">
              <a:off x="4424" y="3158"/>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1"/>
                  </a:solidFill>
                </a:rPr>
                <a:t>客户反馈</a:t>
              </a:r>
            </a:p>
          </p:txBody>
        </p:sp>
      </p:grpSp>
      <p:grpSp>
        <p:nvGrpSpPr>
          <p:cNvPr id="5" name="Group 18"/>
          <p:cNvGrpSpPr>
            <a:grpSpLocks/>
          </p:cNvGrpSpPr>
          <p:nvPr/>
        </p:nvGrpSpPr>
        <p:grpSpPr bwMode="auto">
          <a:xfrm>
            <a:off x="3305175" y="4433888"/>
            <a:ext cx="2524125" cy="1362075"/>
            <a:chOff x="2087" y="3462"/>
            <a:chExt cx="1590" cy="858"/>
          </a:xfrm>
        </p:grpSpPr>
        <p:pic>
          <p:nvPicPr>
            <p:cNvPr id="64543" name="Picture 19" descr="r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7" y="3462"/>
              <a:ext cx="1590" cy="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4" name="Text Box 20"/>
            <p:cNvSpPr txBox="1">
              <a:spLocks noChangeArrowheads="1"/>
            </p:cNvSpPr>
            <p:nvPr/>
          </p:nvSpPr>
          <p:spPr bwMode="auto">
            <a:xfrm>
              <a:off x="2515" y="3780"/>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chemeClr val="bg1"/>
                  </a:solidFill>
                </a:rPr>
                <a:t>电话流程</a:t>
              </a:r>
            </a:p>
          </p:txBody>
        </p:sp>
      </p:grpSp>
      <p:grpSp>
        <p:nvGrpSpPr>
          <p:cNvPr id="6" name="Group 21"/>
          <p:cNvGrpSpPr>
            <a:grpSpLocks/>
          </p:cNvGrpSpPr>
          <p:nvPr/>
        </p:nvGrpSpPr>
        <p:grpSpPr bwMode="auto">
          <a:xfrm>
            <a:off x="2552700" y="3032125"/>
            <a:ext cx="1600200" cy="2428875"/>
            <a:chOff x="270" y="2259"/>
            <a:chExt cx="1008" cy="1530"/>
          </a:xfrm>
        </p:grpSpPr>
        <p:pic>
          <p:nvPicPr>
            <p:cNvPr id="64541" name="Picture 22" descr="pur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 y="2259"/>
              <a:ext cx="1008" cy="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2" name="Text Box 23"/>
            <p:cNvSpPr txBox="1">
              <a:spLocks noChangeArrowheads="1"/>
            </p:cNvSpPr>
            <p:nvPr/>
          </p:nvSpPr>
          <p:spPr bwMode="auto">
            <a:xfrm rot="4333851">
              <a:off x="267" y="2835"/>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1"/>
                  </a:solidFill>
                </a:rPr>
                <a:t>屏幕内容</a:t>
              </a:r>
            </a:p>
          </p:txBody>
        </p:sp>
      </p:grpSp>
      <p:grpSp>
        <p:nvGrpSpPr>
          <p:cNvPr id="7" name="Group 24"/>
          <p:cNvGrpSpPr>
            <a:grpSpLocks/>
          </p:cNvGrpSpPr>
          <p:nvPr/>
        </p:nvGrpSpPr>
        <p:grpSpPr bwMode="auto">
          <a:xfrm>
            <a:off x="2619375" y="1843088"/>
            <a:ext cx="2085975" cy="1885950"/>
            <a:chOff x="286" y="742"/>
            <a:chExt cx="1314" cy="1188"/>
          </a:xfrm>
        </p:grpSpPr>
        <p:pic>
          <p:nvPicPr>
            <p:cNvPr id="64539" name="Picture 25" descr="blu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 y="742"/>
              <a:ext cx="1314"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0" name="Text Box 26"/>
            <p:cNvSpPr txBox="1">
              <a:spLocks noChangeArrowheads="1"/>
            </p:cNvSpPr>
            <p:nvPr/>
          </p:nvSpPr>
          <p:spPr bwMode="auto">
            <a:xfrm rot="-2383488">
              <a:off x="507" y="1173"/>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chemeClr val="bg1"/>
                  </a:solidFill>
                </a:rPr>
                <a:t>业务数据</a:t>
              </a:r>
            </a:p>
          </p:txBody>
        </p:sp>
      </p:grpSp>
      <p:grpSp>
        <p:nvGrpSpPr>
          <p:cNvPr id="8" name="Group 27"/>
          <p:cNvGrpSpPr>
            <a:grpSpLocks/>
          </p:cNvGrpSpPr>
          <p:nvPr/>
        </p:nvGrpSpPr>
        <p:grpSpPr bwMode="auto">
          <a:xfrm>
            <a:off x="769938" y="4351338"/>
            <a:ext cx="2589212" cy="1792287"/>
            <a:chOff x="708" y="2571"/>
            <a:chExt cx="1308" cy="930"/>
          </a:xfrm>
        </p:grpSpPr>
        <p:pic>
          <p:nvPicPr>
            <p:cNvPr id="64537" name="Picture 28" descr="purple_bubb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 y="2571"/>
              <a:ext cx="1308"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8" name="Text Box 29"/>
            <p:cNvSpPr txBox="1">
              <a:spLocks noChangeArrowheads="1"/>
            </p:cNvSpPr>
            <p:nvPr/>
          </p:nvSpPr>
          <p:spPr bwMode="auto">
            <a:xfrm>
              <a:off x="756" y="2620"/>
              <a:ext cx="842"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buFontTx/>
                <a:buChar char="•"/>
              </a:pPr>
              <a:r>
                <a:rPr lang="en-US" altLang="zh-CN" sz="1200" b="1">
                  <a:solidFill>
                    <a:srgbClr val="990099"/>
                  </a:solidFill>
                </a:rPr>
                <a:t> </a:t>
              </a:r>
              <a:r>
                <a:rPr lang="zh-CN" altLang="en-US" sz="1200" b="1">
                  <a:solidFill>
                    <a:srgbClr val="990099"/>
                  </a:solidFill>
                </a:rPr>
                <a:t>基于事件触发机制</a:t>
              </a:r>
              <a:endParaRPr lang="en-US" altLang="zh-CN" sz="1200" b="1">
                <a:solidFill>
                  <a:srgbClr val="990099"/>
                </a:solidFill>
              </a:endParaRPr>
            </a:p>
            <a:p>
              <a:pPr eaLnBrk="1" hangingPunct="1">
                <a:lnSpc>
                  <a:spcPct val="125000"/>
                </a:lnSpc>
              </a:pPr>
              <a:r>
                <a:rPr lang="zh-CN" altLang="en-US" sz="1200" b="1">
                  <a:solidFill>
                    <a:srgbClr val="990099"/>
                  </a:solidFill>
                </a:rPr>
                <a:t>的录屏</a:t>
              </a:r>
            </a:p>
            <a:p>
              <a:pPr eaLnBrk="1" hangingPunct="1">
                <a:lnSpc>
                  <a:spcPct val="125000"/>
                </a:lnSpc>
                <a:buFontTx/>
                <a:buChar char="•"/>
              </a:pPr>
              <a:r>
                <a:rPr lang="zh-CN" altLang="en-US" sz="1200" b="1">
                  <a:solidFill>
                    <a:srgbClr val="990099"/>
                  </a:solidFill>
                </a:rPr>
                <a:t> 捕捉更多的业务数据</a:t>
              </a:r>
            </a:p>
            <a:p>
              <a:pPr eaLnBrk="1" hangingPunct="1">
                <a:lnSpc>
                  <a:spcPct val="125000"/>
                </a:lnSpc>
                <a:buFontTx/>
                <a:buChar char="•"/>
              </a:pPr>
              <a:r>
                <a:rPr lang="zh-CN" altLang="en-US" sz="1200" b="1">
                  <a:solidFill>
                    <a:srgbClr val="990099"/>
                  </a:solidFill>
                </a:rPr>
                <a:t> 事件触发自动标注</a:t>
              </a:r>
            </a:p>
          </p:txBody>
        </p:sp>
      </p:grpSp>
      <p:grpSp>
        <p:nvGrpSpPr>
          <p:cNvPr id="9" name="Group 30"/>
          <p:cNvGrpSpPr>
            <a:grpSpLocks/>
          </p:cNvGrpSpPr>
          <p:nvPr/>
        </p:nvGrpSpPr>
        <p:grpSpPr bwMode="auto">
          <a:xfrm>
            <a:off x="893763" y="1357313"/>
            <a:ext cx="2393950" cy="1792287"/>
            <a:chOff x="680" y="485"/>
            <a:chExt cx="1508" cy="1129"/>
          </a:xfrm>
        </p:grpSpPr>
        <p:pic>
          <p:nvPicPr>
            <p:cNvPr id="64535" name="Picture 31" descr="blue_bubb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 y="485"/>
              <a:ext cx="1508" cy="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6" name="Text Box 32"/>
            <p:cNvSpPr txBox="1">
              <a:spLocks noChangeArrowheads="1"/>
            </p:cNvSpPr>
            <p:nvPr/>
          </p:nvSpPr>
          <p:spPr bwMode="auto">
            <a:xfrm>
              <a:off x="766" y="697"/>
              <a:ext cx="953"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buFontTx/>
                <a:buChar char="•"/>
              </a:pPr>
              <a:r>
                <a:rPr lang="en-US" altLang="zh-CN" sz="1200" b="1" dirty="0">
                  <a:solidFill>
                    <a:srgbClr val="3366CC"/>
                  </a:solidFill>
                </a:rPr>
                <a:t> </a:t>
              </a:r>
              <a:r>
                <a:rPr lang="zh-CN" altLang="en-US" sz="1200" b="1" dirty="0">
                  <a:solidFill>
                    <a:srgbClr val="3366CC"/>
                  </a:solidFill>
                </a:rPr>
                <a:t>客</a:t>
              </a:r>
              <a:r>
                <a:rPr lang="zh-CN" altLang="en-US" sz="1200" b="1" dirty="0" smtClean="0">
                  <a:solidFill>
                    <a:srgbClr val="3366CC"/>
                  </a:solidFill>
                </a:rPr>
                <a:t>户分层数</a:t>
              </a:r>
              <a:r>
                <a:rPr lang="zh-CN" altLang="en-US" sz="1200" b="1" dirty="0">
                  <a:solidFill>
                    <a:srgbClr val="3366CC"/>
                  </a:solidFill>
                </a:rPr>
                <a:t>据</a:t>
              </a:r>
            </a:p>
            <a:p>
              <a:pPr eaLnBrk="1" hangingPunct="1">
                <a:lnSpc>
                  <a:spcPct val="125000"/>
                </a:lnSpc>
                <a:buFontTx/>
                <a:buChar char="•"/>
              </a:pPr>
              <a:r>
                <a:rPr lang="zh-CN" altLang="en-US" sz="1200" b="1" dirty="0">
                  <a:solidFill>
                    <a:srgbClr val="3366CC"/>
                  </a:solidFill>
                </a:rPr>
                <a:t> 交易历史</a:t>
              </a:r>
            </a:p>
            <a:p>
              <a:pPr eaLnBrk="1" hangingPunct="1">
                <a:lnSpc>
                  <a:spcPct val="125000"/>
                </a:lnSpc>
                <a:buFontTx/>
                <a:buChar char="•"/>
              </a:pPr>
              <a:r>
                <a:rPr lang="zh-CN" altLang="en-US" sz="1200" b="1" dirty="0">
                  <a:solidFill>
                    <a:srgbClr val="3366CC"/>
                  </a:solidFill>
                </a:rPr>
                <a:t> 客户的喜好与限制</a:t>
              </a:r>
            </a:p>
            <a:p>
              <a:pPr eaLnBrk="1" hangingPunct="1">
                <a:lnSpc>
                  <a:spcPct val="125000"/>
                </a:lnSpc>
                <a:buFontTx/>
                <a:buChar char="•"/>
              </a:pPr>
              <a:endParaRPr lang="en-US" altLang="zh-CN" sz="1200" b="1" dirty="0">
                <a:solidFill>
                  <a:srgbClr val="3366CC"/>
                </a:solidFill>
              </a:endParaRPr>
            </a:p>
          </p:txBody>
        </p:sp>
      </p:grpSp>
      <p:grpSp>
        <p:nvGrpSpPr>
          <p:cNvPr id="10" name="Group 33"/>
          <p:cNvGrpSpPr>
            <a:grpSpLocks/>
          </p:cNvGrpSpPr>
          <p:nvPr/>
        </p:nvGrpSpPr>
        <p:grpSpPr bwMode="auto">
          <a:xfrm>
            <a:off x="5641975" y="1166813"/>
            <a:ext cx="2852738" cy="1943100"/>
            <a:chOff x="3175" y="415"/>
            <a:chExt cx="1797" cy="1224"/>
          </a:xfrm>
        </p:grpSpPr>
        <p:pic>
          <p:nvPicPr>
            <p:cNvPr id="64533" name="Picture 34" descr="green_bub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5" y="415"/>
              <a:ext cx="1797"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4" name="Text Box 35"/>
            <p:cNvSpPr txBox="1">
              <a:spLocks noChangeArrowheads="1"/>
            </p:cNvSpPr>
            <p:nvPr/>
          </p:nvSpPr>
          <p:spPr bwMode="auto">
            <a:xfrm>
              <a:off x="3552" y="558"/>
              <a:ext cx="1172"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buFontTx/>
                <a:buChar char="•"/>
              </a:pPr>
              <a:r>
                <a:rPr lang="en-US" altLang="zh-CN" sz="1200" b="1">
                  <a:solidFill>
                    <a:srgbClr val="33CC33"/>
                  </a:solidFill>
                </a:rPr>
                <a:t> </a:t>
              </a:r>
              <a:r>
                <a:rPr lang="zh-CN" altLang="en-US" sz="1200" b="1">
                  <a:solidFill>
                    <a:srgbClr val="33CC33"/>
                  </a:solidFill>
                </a:rPr>
                <a:t>情绪侦测</a:t>
              </a:r>
              <a:endParaRPr lang="en-US" altLang="zh-CN" sz="1200" b="1">
                <a:solidFill>
                  <a:srgbClr val="33CC33"/>
                </a:solidFill>
              </a:endParaRPr>
            </a:p>
            <a:p>
              <a:pPr eaLnBrk="1" hangingPunct="1">
                <a:lnSpc>
                  <a:spcPct val="125000"/>
                </a:lnSpc>
                <a:buFontTx/>
                <a:buChar char="•"/>
              </a:pPr>
              <a:r>
                <a:rPr lang="zh-CN" altLang="en-US" sz="1200" b="1">
                  <a:solidFill>
                    <a:srgbClr val="33CC33"/>
                  </a:solidFill>
                </a:rPr>
                <a:t> 通话内容分析</a:t>
              </a:r>
              <a:endParaRPr lang="en-US" altLang="zh-CN" sz="1200" b="1">
                <a:solidFill>
                  <a:srgbClr val="33CC33"/>
                </a:solidFill>
              </a:endParaRPr>
            </a:p>
            <a:p>
              <a:pPr eaLnBrk="1" hangingPunct="1">
                <a:lnSpc>
                  <a:spcPct val="125000"/>
                </a:lnSpc>
                <a:buFontTx/>
                <a:buChar char="•"/>
              </a:pPr>
              <a:r>
                <a:rPr lang="zh-CN" altLang="en-US" sz="1200" b="1">
                  <a:solidFill>
                    <a:srgbClr val="33CC33"/>
                  </a:solidFill>
                </a:rPr>
                <a:t> 关键字萃取 </a:t>
              </a:r>
              <a:endParaRPr lang="en-US" altLang="zh-CN" sz="1200" b="1">
                <a:solidFill>
                  <a:srgbClr val="33CC33"/>
                </a:solidFill>
              </a:endParaRPr>
            </a:p>
          </p:txBody>
        </p:sp>
      </p:grpSp>
      <p:grpSp>
        <p:nvGrpSpPr>
          <p:cNvPr id="11" name="Group 36"/>
          <p:cNvGrpSpPr>
            <a:grpSpLocks/>
          </p:cNvGrpSpPr>
          <p:nvPr/>
        </p:nvGrpSpPr>
        <p:grpSpPr bwMode="auto">
          <a:xfrm>
            <a:off x="5964238" y="3143250"/>
            <a:ext cx="2832100" cy="1682750"/>
            <a:chOff x="3840" y="2331"/>
            <a:chExt cx="1326" cy="1002"/>
          </a:xfrm>
        </p:grpSpPr>
        <p:pic>
          <p:nvPicPr>
            <p:cNvPr id="64531" name="Picture 37" descr="orang_bubbl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0" y="2331"/>
              <a:ext cx="1326"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2" name="Text Box 38"/>
            <p:cNvSpPr txBox="1">
              <a:spLocks noChangeArrowheads="1"/>
            </p:cNvSpPr>
            <p:nvPr/>
          </p:nvSpPr>
          <p:spPr bwMode="auto">
            <a:xfrm>
              <a:off x="4186" y="2425"/>
              <a:ext cx="513"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pPr>
              <a:endParaRPr lang="en-US" altLang="zh-CN" sz="1200" b="1">
                <a:solidFill>
                  <a:srgbClr val="FF9900"/>
                </a:solidFill>
              </a:endParaRPr>
            </a:p>
            <a:p>
              <a:pPr eaLnBrk="1" hangingPunct="1">
                <a:lnSpc>
                  <a:spcPct val="125000"/>
                </a:lnSpc>
                <a:buFontTx/>
                <a:buChar char="•"/>
              </a:pPr>
              <a:r>
                <a:rPr lang="en-US" altLang="zh-CN" sz="1200" b="1">
                  <a:solidFill>
                    <a:srgbClr val="FF9900"/>
                  </a:solidFill>
                </a:rPr>
                <a:t>  </a:t>
              </a:r>
              <a:r>
                <a:rPr lang="zh-CN" altLang="en-US" sz="1200" b="1">
                  <a:solidFill>
                    <a:srgbClr val="FF9900"/>
                  </a:solidFill>
                </a:rPr>
                <a:t>服务质量</a:t>
              </a:r>
            </a:p>
            <a:p>
              <a:pPr eaLnBrk="1" hangingPunct="1">
                <a:lnSpc>
                  <a:spcPct val="125000"/>
                </a:lnSpc>
                <a:buFontTx/>
                <a:buChar char="•"/>
              </a:pPr>
              <a:r>
                <a:rPr lang="zh-CN" altLang="en-US" sz="1200" b="1">
                  <a:solidFill>
                    <a:srgbClr val="FF9900"/>
                  </a:solidFill>
                </a:rPr>
                <a:t>  产品与服务</a:t>
              </a:r>
            </a:p>
            <a:p>
              <a:pPr eaLnBrk="1" hangingPunct="1">
                <a:lnSpc>
                  <a:spcPct val="125000"/>
                </a:lnSpc>
                <a:buFontTx/>
                <a:buChar char="•"/>
              </a:pPr>
              <a:r>
                <a:rPr lang="zh-CN" altLang="en-US" sz="1200" b="1">
                  <a:solidFill>
                    <a:srgbClr val="FF9900"/>
                  </a:solidFill>
                </a:rPr>
                <a:t>  市场活动</a:t>
              </a:r>
            </a:p>
          </p:txBody>
        </p:sp>
      </p:grpSp>
      <p:grpSp>
        <p:nvGrpSpPr>
          <p:cNvPr id="13" name="Group 39"/>
          <p:cNvGrpSpPr>
            <a:grpSpLocks/>
          </p:cNvGrpSpPr>
          <p:nvPr/>
        </p:nvGrpSpPr>
        <p:grpSpPr bwMode="auto">
          <a:xfrm>
            <a:off x="5121275" y="5075238"/>
            <a:ext cx="2571750" cy="1454150"/>
            <a:chOff x="1870" y="3251"/>
            <a:chExt cx="1620" cy="1090"/>
          </a:xfrm>
        </p:grpSpPr>
        <p:pic>
          <p:nvPicPr>
            <p:cNvPr id="64529" name="Picture 40" descr="red_bubbl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70" y="3251"/>
              <a:ext cx="1620" cy="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0" name="Text Box 41"/>
            <p:cNvSpPr txBox="1">
              <a:spLocks noChangeArrowheads="1"/>
            </p:cNvSpPr>
            <p:nvPr/>
          </p:nvSpPr>
          <p:spPr bwMode="auto">
            <a:xfrm>
              <a:off x="2463" y="3431"/>
              <a:ext cx="856"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Tx/>
                <a:buChar char="•"/>
              </a:pPr>
              <a:r>
                <a:rPr lang="en-US" altLang="zh-CN" sz="1200" b="1">
                  <a:solidFill>
                    <a:srgbClr val="990000"/>
                  </a:solidFill>
                </a:rPr>
                <a:t> </a:t>
              </a:r>
              <a:r>
                <a:rPr lang="zh-CN" altLang="en-US" sz="1200" b="1">
                  <a:solidFill>
                    <a:srgbClr val="990000"/>
                  </a:solidFill>
                </a:rPr>
                <a:t>队列等待时间</a:t>
              </a:r>
            </a:p>
            <a:p>
              <a:pPr eaLnBrk="1" hangingPunct="1">
                <a:buFontTx/>
                <a:buChar char="•"/>
              </a:pPr>
              <a:r>
                <a:rPr lang="zh-CN" altLang="en-US" sz="1200" b="1">
                  <a:solidFill>
                    <a:srgbClr val="990000"/>
                  </a:solidFill>
                </a:rPr>
                <a:t> 振铃时间</a:t>
              </a:r>
            </a:p>
            <a:p>
              <a:pPr eaLnBrk="1" hangingPunct="1">
                <a:buFontTx/>
                <a:buChar char="•"/>
              </a:pPr>
              <a:r>
                <a:rPr lang="zh-CN" altLang="en-US" sz="1200" b="1">
                  <a:solidFill>
                    <a:srgbClr val="990000"/>
                  </a:solidFill>
                </a:rPr>
                <a:t> 保持次数与时间</a:t>
              </a:r>
            </a:p>
            <a:p>
              <a:pPr eaLnBrk="1" hangingPunct="1">
                <a:buFontTx/>
                <a:buChar char="•"/>
              </a:pPr>
              <a:r>
                <a:rPr lang="zh-CN" altLang="en-US" sz="1200" b="1">
                  <a:solidFill>
                    <a:srgbClr val="990000"/>
                  </a:solidFill>
                </a:rPr>
                <a:t> 转接次数与时间</a:t>
              </a:r>
            </a:p>
            <a:p>
              <a:pPr eaLnBrk="1" hangingPunct="1">
                <a:buFontTx/>
                <a:buChar char="•"/>
              </a:pPr>
              <a:r>
                <a:rPr lang="zh-CN" altLang="en-US" sz="1200" b="1">
                  <a:solidFill>
                    <a:srgbClr val="990000"/>
                  </a:solidFill>
                </a:rPr>
                <a:t> 挂机方</a:t>
              </a:r>
            </a:p>
          </p:txBody>
        </p:sp>
      </p:grpSp>
    </p:spTree>
    <p:extLst>
      <p:ext uri="{BB962C8B-B14F-4D97-AF65-F5344CB8AC3E}">
        <p14:creationId xmlns:p14="http://schemas.microsoft.com/office/powerpoint/2010/main" val="418590990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nodeType="afterGroup">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nodeType="afterGroup">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xit" presetSubtype="0" fill="hold"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nodeType="afterGroup">
                            <p:stCondLst>
                              <p:cond delay="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xit" presetSubtype="0" fill="hold"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par>
                          <p:cTn id="55" fill="hold" nodeType="afterGroup">
                            <p:stCondLst>
                              <p:cond delay="500"/>
                            </p:stCondLst>
                            <p:childTnLst>
                              <p:par>
                                <p:cTn id="56" presetID="10" presetClass="entr" presetSubtype="0" fill="hold"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xit" presetSubtype="0" fill="hold"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par>
                          <p:cTn id="70" fill="hold" nodeType="afterGroup">
                            <p:stCondLst>
                              <p:cond delay="500"/>
                            </p:stCondLst>
                            <p:childTnLst>
                              <p:par>
                                <p:cTn id="71" presetID="10"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10" presetClass="exit" presetSubtype="0" fill="hold" nodeType="withEffect">
                                  <p:stCondLst>
                                    <p:cond delay="0"/>
                                  </p:stCondLst>
                                  <p:childTnLst>
                                    <p:animEffect transition="out" filter="fade">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aslol2"/>
          <p:cNvPicPr>
            <a:picLocks noChangeAspect="1" noChangeArrowheads="1" noCrop="1"/>
          </p:cNvPicPr>
          <p:nvPr/>
        </p:nvPicPr>
        <p:blipFill>
          <a:blip r:embed="rId3" cstate="print"/>
          <a:srcRect/>
          <a:stretch>
            <a:fillRect/>
          </a:stretch>
        </p:blipFill>
        <p:spPr bwMode="auto">
          <a:xfrm>
            <a:off x="4141788" y="2919413"/>
            <a:ext cx="4267200" cy="1314450"/>
          </a:xfrm>
          <a:prstGeom prst="rect">
            <a:avLst/>
          </a:prstGeom>
          <a:noFill/>
          <a:ln w="9525">
            <a:noFill/>
            <a:miter lim="800000"/>
            <a:headEnd/>
            <a:tailEnd/>
          </a:ln>
        </p:spPr>
      </p:pic>
      <p:pic>
        <p:nvPicPr>
          <p:cNvPr id="17411" name="Picture 3" descr="PR-TEXT"/>
          <p:cNvPicPr>
            <a:picLocks noChangeAspect="1" noChangeArrowheads="1"/>
          </p:cNvPicPr>
          <p:nvPr/>
        </p:nvPicPr>
        <p:blipFill>
          <a:blip r:embed="rId4" cstate="print"/>
          <a:srcRect/>
          <a:stretch>
            <a:fillRect/>
          </a:stretch>
        </p:blipFill>
        <p:spPr bwMode="auto">
          <a:xfrm>
            <a:off x="5602288" y="2725738"/>
            <a:ext cx="466725" cy="228600"/>
          </a:xfrm>
          <a:prstGeom prst="rect">
            <a:avLst/>
          </a:prstGeom>
          <a:noFill/>
          <a:ln w="9525">
            <a:noFill/>
            <a:miter lim="800000"/>
            <a:headEnd/>
            <a:tailEnd/>
          </a:ln>
        </p:spPr>
      </p:pic>
      <p:grpSp>
        <p:nvGrpSpPr>
          <p:cNvPr id="2" name="Group 4"/>
          <p:cNvGrpSpPr>
            <a:grpSpLocks/>
          </p:cNvGrpSpPr>
          <p:nvPr/>
        </p:nvGrpSpPr>
        <p:grpSpPr bwMode="auto">
          <a:xfrm>
            <a:off x="1247775" y="1871663"/>
            <a:ext cx="7466013" cy="2066925"/>
            <a:chOff x="786" y="1179"/>
            <a:chExt cx="4703" cy="1302"/>
          </a:xfrm>
        </p:grpSpPr>
        <p:grpSp>
          <p:nvGrpSpPr>
            <p:cNvPr id="3" name="Group 5"/>
            <p:cNvGrpSpPr>
              <a:grpSpLocks/>
            </p:cNvGrpSpPr>
            <p:nvPr/>
          </p:nvGrpSpPr>
          <p:grpSpPr bwMode="auto">
            <a:xfrm>
              <a:off x="786" y="1216"/>
              <a:ext cx="953" cy="907"/>
              <a:chOff x="174" y="897"/>
              <a:chExt cx="953" cy="907"/>
            </a:xfrm>
          </p:grpSpPr>
          <p:pic>
            <p:nvPicPr>
              <p:cNvPr id="17482" name="Picture 6" descr="PR2"/>
              <p:cNvPicPr>
                <a:picLocks noChangeAspect="1" noChangeArrowheads="1"/>
              </p:cNvPicPr>
              <p:nvPr/>
            </p:nvPicPr>
            <p:blipFill>
              <a:blip r:embed="rId5" cstate="print"/>
              <a:srcRect/>
              <a:stretch>
                <a:fillRect/>
              </a:stretch>
            </p:blipFill>
            <p:spPr bwMode="auto">
              <a:xfrm>
                <a:off x="248" y="956"/>
                <a:ext cx="258" cy="132"/>
              </a:xfrm>
              <a:prstGeom prst="rect">
                <a:avLst/>
              </a:prstGeom>
              <a:noFill/>
              <a:ln w="9525">
                <a:noFill/>
                <a:miter lim="800000"/>
                <a:headEnd/>
                <a:tailEnd/>
              </a:ln>
            </p:spPr>
          </p:pic>
          <p:pic>
            <p:nvPicPr>
              <p:cNvPr id="17483" name="Picture 7" descr="PR2"/>
              <p:cNvPicPr>
                <a:picLocks noChangeAspect="1" noChangeArrowheads="1"/>
              </p:cNvPicPr>
              <p:nvPr/>
            </p:nvPicPr>
            <p:blipFill>
              <a:blip r:embed="rId5" cstate="print"/>
              <a:srcRect/>
              <a:stretch>
                <a:fillRect/>
              </a:stretch>
            </p:blipFill>
            <p:spPr bwMode="auto">
              <a:xfrm>
                <a:off x="772" y="897"/>
                <a:ext cx="258" cy="132"/>
              </a:xfrm>
              <a:prstGeom prst="rect">
                <a:avLst/>
              </a:prstGeom>
              <a:noFill/>
              <a:ln w="9525">
                <a:noFill/>
                <a:miter lim="800000"/>
                <a:headEnd/>
                <a:tailEnd/>
              </a:ln>
            </p:spPr>
          </p:pic>
          <p:pic>
            <p:nvPicPr>
              <p:cNvPr id="17484" name="Picture 8" descr="PR2"/>
              <p:cNvPicPr>
                <a:picLocks noChangeAspect="1" noChangeArrowheads="1"/>
              </p:cNvPicPr>
              <p:nvPr/>
            </p:nvPicPr>
            <p:blipFill>
              <a:blip r:embed="rId5" cstate="print"/>
              <a:srcRect/>
              <a:stretch>
                <a:fillRect/>
              </a:stretch>
            </p:blipFill>
            <p:spPr bwMode="auto">
              <a:xfrm>
                <a:off x="551" y="1111"/>
                <a:ext cx="258" cy="132"/>
              </a:xfrm>
              <a:prstGeom prst="rect">
                <a:avLst/>
              </a:prstGeom>
              <a:noFill/>
              <a:ln w="9525">
                <a:noFill/>
                <a:miter lim="800000"/>
                <a:headEnd/>
                <a:tailEnd/>
              </a:ln>
            </p:spPr>
          </p:pic>
          <p:pic>
            <p:nvPicPr>
              <p:cNvPr id="17485" name="Picture 9" descr="PR2"/>
              <p:cNvPicPr>
                <a:picLocks noChangeAspect="1" noChangeArrowheads="1"/>
              </p:cNvPicPr>
              <p:nvPr/>
            </p:nvPicPr>
            <p:blipFill>
              <a:blip r:embed="rId5" cstate="print"/>
              <a:srcRect/>
              <a:stretch>
                <a:fillRect/>
              </a:stretch>
            </p:blipFill>
            <p:spPr bwMode="auto">
              <a:xfrm>
                <a:off x="869" y="1215"/>
                <a:ext cx="258" cy="132"/>
              </a:xfrm>
              <a:prstGeom prst="rect">
                <a:avLst/>
              </a:prstGeom>
              <a:noFill/>
              <a:ln w="9525">
                <a:noFill/>
                <a:miter lim="800000"/>
                <a:headEnd/>
                <a:tailEnd/>
              </a:ln>
            </p:spPr>
          </p:pic>
          <p:pic>
            <p:nvPicPr>
              <p:cNvPr id="17486" name="Picture 10" descr="PR2"/>
              <p:cNvPicPr>
                <a:picLocks noChangeAspect="1" noChangeArrowheads="1"/>
              </p:cNvPicPr>
              <p:nvPr/>
            </p:nvPicPr>
            <p:blipFill>
              <a:blip r:embed="rId5" cstate="print"/>
              <a:srcRect/>
              <a:stretch>
                <a:fillRect/>
              </a:stretch>
            </p:blipFill>
            <p:spPr bwMode="auto">
              <a:xfrm>
                <a:off x="669" y="1414"/>
                <a:ext cx="258" cy="132"/>
              </a:xfrm>
              <a:prstGeom prst="rect">
                <a:avLst/>
              </a:prstGeom>
              <a:noFill/>
              <a:ln w="9525">
                <a:noFill/>
                <a:miter lim="800000"/>
                <a:headEnd/>
                <a:tailEnd/>
              </a:ln>
            </p:spPr>
          </p:pic>
          <p:pic>
            <p:nvPicPr>
              <p:cNvPr id="17487" name="Picture 11" descr="PR2"/>
              <p:cNvPicPr>
                <a:picLocks noChangeAspect="1" noChangeArrowheads="1"/>
              </p:cNvPicPr>
              <p:nvPr/>
            </p:nvPicPr>
            <p:blipFill>
              <a:blip r:embed="rId5" cstate="print"/>
              <a:srcRect/>
              <a:stretch>
                <a:fillRect/>
              </a:stretch>
            </p:blipFill>
            <p:spPr bwMode="auto">
              <a:xfrm>
                <a:off x="366" y="1370"/>
                <a:ext cx="258" cy="132"/>
              </a:xfrm>
              <a:prstGeom prst="rect">
                <a:avLst/>
              </a:prstGeom>
              <a:noFill/>
              <a:ln w="9525">
                <a:noFill/>
                <a:miter lim="800000"/>
                <a:headEnd/>
                <a:tailEnd/>
              </a:ln>
            </p:spPr>
          </p:pic>
          <p:pic>
            <p:nvPicPr>
              <p:cNvPr id="17488" name="Picture 12" descr="PR2"/>
              <p:cNvPicPr>
                <a:picLocks noChangeAspect="1" noChangeArrowheads="1"/>
              </p:cNvPicPr>
              <p:nvPr/>
            </p:nvPicPr>
            <p:blipFill>
              <a:blip r:embed="rId5" cstate="print"/>
              <a:srcRect/>
              <a:stretch>
                <a:fillRect/>
              </a:stretch>
            </p:blipFill>
            <p:spPr bwMode="auto">
              <a:xfrm>
                <a:off x="174" y="1200"/>
                <a:ext cx="258" cy="132"/>
              </a:xfrm>
              <a:prstGeom prst="rect">
                <a:avLst/>
              </a:prstGeom>
              <a:noFill/>
              <a:ln w="9525">
                <a:noFill/>
                <a:miter lim="800000"/>
                <a:headEnd/>
                <a:tailEnd/>
              </a:ln>
            </p:spPr>
          </p:pic>
          <p:pic>
            <p:nvPicPr>
              <p:cNvPr id="17489" name="Picture 13" descr="PR2"/>
              <p:cNvPicPr>
                <a:picLocks noChangeAspect="1" noChangeArrowheads="1"/>
              </p:cNvPicPr>
              <p:nvPr/>
            </p:nvPicPr>
            <p:blipFill>
              <a:blip r:embed="rId5" cstate="print"/>
              <a:srcRect/>
              <a:stretch>
                <a:fillRect/>
              </a:stretch>
            </p:blipFill>
            <p:spPr bwMode="auto">
              <a:xfrm>
                <a:off x="203" y="1613"/>
                <a:ext cx="258" cy="132"/>
              </a:xfrm>
              <a:prstGeom prst="rect">
                <a:avLst/>
              </a:prstGeom>
              <a:noFill/>
              <a:ln w="9525">
                <a:noFill/>
                <a:miter lim="800000"/>
                <a:headEnd/>
                <a:tailEnd/>
              </a:ln>
            </p:spPr>
          </p:pic>
          <p:pic>
            <p:nvPicPr>
              <p:cNvPr id="17490" name="Picture 14" descr="PR2"/>
              <p:cNvPicPr>
                <a:picLocks noChangeAspect="1" noChangeArrowheads="1"/>
              </p:cNvPicPr>
              <p:nvPr/>
            </p:nvPicPr>
            <p:blipFill>
              <a:blip r:embed="rId5" cstate="print"/>
              <a:srcRect/>
              <a:stretch>
                <a:fillRect/>
              </a:stretch>
            </p:blipFill>
            <p:spPr bwMode="auto">
              <a:xfrm>
                <a:off x="535" y="1672"/>
                <a:ext cx="258" cy="132"/>
              </a:xfrm>
              <a:prstGeom prst="rect">
                <a:avLst/>
              </a:prstGeom>
              <a:noFill/>
              <a:ln w="9525">
                <a:noFill/>
                <a:miter lim="800000"/>
                <a:headEnd/>
                <a:tailEnd/>
              </a:ln>
            </p:spPr>
          </p:pic>
          <p:pic>
            <p:nvPicPr>
              <p:cNvPr id="17491" name="Picture 15" descr="PR2"/>
              <p:cNvPicPr>
                <a:picLocks noChangeAspect="1" noChangeArrowheads="1"/>
              </p:cNvPicPr>
              <p:nvPr/>
            </p:nvPicPr>
            <p:blipFill>
              <a:blip r:embed="rId5" cstate="print"/>
              <a:srcRect/>
              <a:stretch>
                <a:fillRect/>
              </a:stretch>
            </p:blipFill>
            <p:spPr bwMode="auto">
              <a:xfrm>
                <a:off x="846" y="1599"/>
                <a:ext cx="258" cy="132"/>
              </a:xfrm>
              <a:prstGeom prst="rect">
                <a:avLst/>
              </a:prstGeom>
              <a:noFill/>
              <a:ln w="9525">
                <a:noFill/>
                <a:miter lim="800000"/>
                <a:headEnd/>
                <a:tailEnd/>
              </a:ln>
            </p:spPr>
          </p:pic>
        </p:grpSp>
        <p:grpSp>
          <p:nvGrpSpPr>
            <p:cNvPr id="4" name="Group 16"/>
            <p:cNvGrpSpPr>
              <a:grpSpLocks/>
            </p:cNvGrpSpPr>
            <p:nvPr/>
          </p:nvGrpSpPr>
          <p:grpSpPr bwMode="auto">
            <a:xfrm>
              <a:off x="1580" y="1179"/>
              <a:ext cx="1570" cy="1302"/>
              <a:chOff x="1468" y="1130"/>
              <a:chExt cx="1570" cy="1302"/>
            </a:xfrm>
          </p:grpSpPr>
          <p:pic>
            <p:nvPicPr>
              <p:cNvPr id="17462" name="Picture 17" descr="PR-YELL"/>
              <p:cNvPicPr>
                <a:picLocks noChangeAspect="1" noChangeArrowheads="1"/>
              </p:cNvPicPr>
              <p:nvPr/>
            </p:nvPicPr>
            <p:blipFill>
              <a:blip r:embed="rId6" cstate="print"/>
              <a:srcRect/>
              <a:stretch>
                <a:fillRect/>
              </a:stretch>
            </p:blipFill>
            <p:spPr bwMode="auto">
              <a:xfrm>
                <a:off x="2502" y="1343"/>
                <a:ext cx="288" cy="144"/>
              </a:xfrm>
              <a:prstGeom prst="rect">
                <a:avLst/>
              </a:prstGeom>
              <a:noFill/>
              <a:ln w="9525">
                <a:noFill/>
                <a:miter lim="800000"/>
                <a:headEnd/>
                <a:tailEnd/>
              </a:ln>
            </p:spPr>
          </p:pic>
          <p:pic>
            <p:nvPicPr>
              <p:cNvPr id="17463" name="Picture 18" descr="PR-RED"/>
              <p:cNvPicPr>
                <a:picLocks noChangeAspect="1" noChangeArrowheads="1"/>
              </p:cNvPicPr>
              <p:nvPr/>
            </p:nvPicPr>
            <p:blipFill>
              <a:blip r:embed="rId7" cstate="print"/>
              <a:srcRect/>
              <a:stretch>
                <a:fillRect/>
              </a:stretch>
            </p:blipFill>
            <p:spPr bwMode="auto">
              <a:xfrm>
                <a:off x="1927" y="1652"/>
                <a:ext cx="288" cy="144"/>
              </a:xfrm>
              <a:prstGeom prst="rect">
                <a:avLst/>
              </a:prstGeom>
              <a:noFill/>
              <a:ln w="9525">
                <a:noFill/>
                <a:miter lim="800000"/>
                <a:headEnd/>
                <a:tailEnd/>
              </a:ln>
            </p:spPr>
          </p:pic>
          <p:pic>
            <p:nvPicPr>
              <p:cNvPr id="17464" name="Picture 19" descr="PR-BLUE"/>
              <p:cNvPicPr>
                <a:picLocks noChangeAspect="1" noChangeArrowheads="1"/>
              </p:cNvPicPr>
              <p:nvPr/>
            </p:nvPicPr>
            <p:blipFill>
              <a:blip r:embed="rId8" cstate="print"/>
              <a:srcRect/>
              <a:stretch>
                <a:fillRect/>
              </a:stretch>
            </p:blipFill>
            <p:spPr bwMode="auto">
              <a:xfrm>
                <a:off x="2554" y="1790"/>
                <a:ext cx="288" cy="144"/>
              </a:xfrm>
              <a:prstGeom prst="rect">
                <a:avLst/>
              </a:prstGeom>
              <a:noFill/>
              <a:ln w="9525">
                <a:noFill/>
                <a:miter lim="800000"/>
                <a:headEnd/>
                <a:tailEnd/>
              </a:ln>
            </p:spPr>
          </p:pic>
          <p:pic>
            <p:nvPicPr>
              <p:cNvPr id="17465" name="Picture 20" descr="PR-BLUE"/>
              <p:cNvPicPr>
                <a:picLocks noChangeAspect="1" noChangeArrowheads="1"/>
              </p:cNvPicPr>
              <p:nvPr/>
            </p:nvPicPr>
            <p:blipFill>
              <a:blip r:embed="rId8" cstate="print"/>
              <a:srcRect/>
              <a:stretch>
                <a:fillRect/>
              </a:stretch>
            </p:blipFill>
            <p:spPr bwMode="auto">
              <a:xfrm>
                <a:off x="2226" y="1863"/>
                <a:ext cx="288" cy="144"/>
              </a:xfrm>
              <a:prstGeom prst="rect">
                <a:avLst/>
              </a:prstGeom>
              <a:noFill/>
              <a:ln w="9525">
                <a:noFill/>
                <a:miter lim="800000"/>
                <a:headEnd/>
                <a:tailEnd/>
              </a:ln>
            </p:spPr>
          </p:pic>
          <p:pic>
            <p:nvPicPr>
              <p:cNvPr id="17466" name="Picture 21" descr="PR-YELL"/>
              <p:cNvPicPr>
                <a:picLocks noChangeAspect="1" noChangeArrowheads="1"/>
              </p:cNvPicPr>
              <p:nvPr/>
            </p:nvPicPr>
            <p:blipFill>
              <a:blip r:embed="rId6" cstate="print"/>
              <a:srcRect/>
              <a:stretch>
                <a:fillRect/>
              </a:stretch>
            </p:blipFill>
            <p:spPr bwMode="auto">
              <a:xfrm>
                <a:off x="2126" y="1497"/>
                <a:ext cx="288" cy="144"/>
              </a:xfrm>
              <a:prstGeom prst="rect">
                <a:avLst/>
              </a:prstGeom>
              <a:noFill/>
              <a:ln w="9525">
                <a:noFill/>
                <a:miter lim="800000"/>
                <a:headEnd/>
                <a:tailEnd/>
              </a:ln>
            </p:spPr>
          </p:pic>
          <p:pic>
            <p:nvPicPr>
              <p:cNvPr id="17467" name="Picture 22" descr="PR-BLUE"/>
              <p:cNvPicPr>
                <a:picLocks noChangeAspect="1" noChangeArrowheads="1"/>
              </p:cNvPicPr>
              <p:nvPr/>
            </p:nvPicPr>
            <p:blipFill>
              <a:blip r:embed="rId8" cstate="print"/>
              <a:srcRect/>
              <a:stretch>
                <a:fillRect/>
              </a:stretch>
            </p:blipFill>
            <p:spPr bwMode="auto">
              <a:xfrm>
                <a:off x="1812" y="1228"/>
                <a:ext cx="288" cy="144"/>
              </a:xfrm>
              <a:prstGeom prst="rect">
                <a:avLst/>
              </a:prstGeom>
              <a:noFill/>
              <a:ln w="9525">
                <a:noFill/>
                <a:miter lim="800000"/>
                <a:headEnd/>
                <a:tailEnd/>
              </a:ln>
            </p:spPr>
          </p:pic>
          <p:pic>
            <p:nvPicPr>
              <p:cNvPr id="17468" name="Picture 23" descr="PR-YELL"/>
              <p:cNvPicPr>
                <a:picLocks noChangeAspect="1" noChangeArrowheads="1"/>
              </p:cNvPicPr>
              <p:nvPr/>
            </p:nvPicPr>
            <p:blipFill>
              <a:blip r:embed="rId6" cstate="print"/>
              <a:srcRect/>
              <a:stretch>
                <a:fillRect/>
              </a:stretch>
            </p:blipFill>
            <p:spPr bwMode="auto">
              <a:xfrm>
                <a:off x="2167" y="1719"/>
                <a:ext cx="288" cy="144"/>
              </a:xfrm>
              <a:prstGeom prst="rect">
                <a:avLst/>
              </a:prstGeom>
              <a:noFill/>
              <a:ln w="9525">
                <a:noFill/>
                <a:miter lim="800000"/>
                <a:headEnd/>
                <a:tailEnd/>
              </a:ln>
            </p:spPr>
          </p:pic>
          <p:pic>
            <p:nvPicPr>
              <p:cNvPr id="17469" name="Picture 24" descr="PR-YELL"/>
              <p:cNvPicPr>
                <a:picLocks noChangeAspect="1" noChangeArrowheads="1"/>
              </p:cNvPicPr>
              <p:nvPr/>
            </p:nvPicPr>
            <p:blipFill>
              <a:blip r:embed="rId6" cstate="print"/>
              <a:srcRect/>
              <a:stretch>
                <a:fillRect/>
              </a:stretch>
            </p:blipFill>
            <p:spPr bwMode="auto">
              <a:xfrm>
                <a:off x="1805" y="1903"/>
                <a:ext cx="288" cy="144"/>
              </a:xfrm>
              <a:prstGeom prst="rect">
                <a:avLst/>
              </a:prstGeom>
              <a:noFill/>
              <a:ln w="9525">
                <a:noFill/>
                <a:miter lim="800000"/>
                <a:headEnd/>
                <a:tailEnd/>
              </a:ln>
            </p:spPr>
          </p:pic>
          <p:pic>
            <p:nvPicPr>
              <p:cNvPr id="17470" name="Picture 25" descr="PR-RED"/>
              <p:cNvPicPr>
                <a:picLocks noChangeAspect="1" noChangeArrowheads="1"/>
              </p:cNvPicPr>
              <p:nvPr/>
            </p:nvPicPr>
            <p:blipFill>
              <a:blip r:embed="rId7" cstate="print"/>
              <a:srcRect/>
              <a:stretch>
                <a:fillRect/>
              </a:stretch>
            </p:blipFill>
            <p:spPr bwMode="auto">
              <a:xfrm>
                <a:off x="2493" y="1557"/>
                <a:ext cx="288" cy="144"/>
              </a:xfrm>
              <a:prstGeom prst="rect">
                <a:avLst/>
              </a:prstGeom>
              <a:noFill/>
              <a:ln w="9525">
                <a:noFill/>
                <a:miter lim="800000"/>
                <a:headEnd/>
                <a:tailEnd/>
              </a:ln>
            </p:spPr>
          </p:pic>
          <p:pic>
            <p:nvPicPr>
              <p:cNvPr id="17471" name="Picture 26" descr="PR-BLUE"/>
              <p:cNvPicPr>
                <a:picLocks noChangeAspect="1" noChangeArrowheads="1"/>
              </p:cNvPicPr>
              <p:nvPr/>
            </p:nvPicPr>
            <p:blipFill>
              <a:blip r:embed="rId8" cstate="print"/>
              <a:srcRect/>
              <a:stretch>
                <a:fillRect/>
              </a:stretch>
            </p:blipFill>
            <p:spPr bwMode="auto">
              <a:xfrm>
                <a:off x="2108" y="1146"/>
                <a:ext cx="288" cy="144"/>
              </a:xfrm>
              <a:prstGeom prst="rect">
                <a:avLst/>
              </a:prstGeom>
              <a:noFill/>
              <a:ln w="9525">
                <a:noFill/>
                <a:miter lim="800000"/>
                <a:headEnd/>
                <a:tailEnd/>
              </a:ln>
            </p:spPr>
          </p:pic>
          <p:pic>
            <p:nvPicPr>
              <p:cNvPr id="17472" name="Picture 27" descr="PR-BLUE"/>
              <p:cNvPicPr>
                <a:picLocks noChangeAspect="1" noChangeArrowheads="1"/>
              </p:cNvPicPr>
              <p:nvPr/>
            </p:nvPicPr>
            <p:blipFill>
              <a:blip r:embed="rId8" cstate="print"/>
              <a:srcRect/>
              <a:stretch>
                <a:fillRect/>
              </a:stretch>
            </p:blipFill>
            <p:spPr bwMode="auto">
              <a:xfrm>
                <a:off x="2184" y="1333"/>
                <a:ext cx="288" cy="144"/>
              </a:xfrm>
              <a:prstGeom prst="rect">
                <a:avLst/>
              </a:prstGeom>
              <a:noFill/>
              <a:ln w="9525">
                <a:noFill/>
                <a:miter lim="800000"/>
                <a:headEnd/>
                <a:tailEnd/>
              </a:ln>
            </p:spPr>
          </p:pic>
          <p:pic>
            <p:nvPicPr>
              <p:cNvPr id="17473" name="Picture 28" descr="PR-RED"/>
              <p:cNvPicPr>
                <a:picLocks noChangeAspect="1" noChangeArrowheads="1"/>
              </p:cNvPicPr>
              <p:nvPr/>
            </p:nvPicPr>
            <p:blipFill>
              <a:blip r:embed="rId7" cstate="print"/>
              <a:srcRect/>
              <a:stretch>
                <a:fillRect/>
              </a:stretch>
            </p:blipFill>
            <p:spPr bwMode="auto">
              <a:xfrm>
                <a:off x="2750" y="1611"/>
                <a:ext cx="288" cy="144"/>
              </a:xfrm>
              <a:prstGeom prst="rect">
                <a:avLst/>
              </a:prstGeom>
              <a:noFill/>
              <a:ln w="9525">
                <a:noFill/>
                <a:miter lim="800000"/>
                <a:headEnd/>
                <a:tailEnd/>
              </a:ln>
            </p:spPr>
          </p:pic>
          <p:pic>
            <p:nvPicPr>
              <p:cNvPr id="17474" name="Picture 29" descr="PR-BLUE"/>
              <p:cNvPicPr>
                <a:picLocks noChangeAspect="1" noChangeArrowheads="1"/>
              </p:cNvPicPr>
              <p:nvPr/>
            </p:nvPicPr>
            <p:blipFill>
              <a:blip r:embed="rId8" cstate="print"/>
              <a:srcRect/>
              <a:stretch>
                <a:fillRect/>
              </a:stretch>
            </p:blipFill>
            <p:spPr bwMode="auto">
              <a:xfrm>
                <a:off x="1958" y="1306"/>
                <a:ext cx="288" cy="144"/>
              </a:xfrm>
              <a:prstGeom prst="rect">
                <a:avLst/>
              </a:prstGeom>
              <a:noFill/>
              <a:ln w="9525">
                <a:noFill/>
                <a:miter lim="800000"/>
                <a:headEnd/>
                <a:tailEnd/>
              </a:ln>
            </p:spPr>
          </p:pic>
          <p:pic>
            <p:nvPicPr>
              <p:cNvPr id="17475" name="Picture 30" descr="PR-YELL"/>
              <p:cNvPicPr>
                <a:picLocks noChangeAspect="1" noChangeArrowheads="1"/>
              </p:cNvPicPr>
              <p:nvPr/>
            </p:nvPicPr>
            <p:blipFill>
              <a:blip r:embed="rId6" cstate="print"/>
              <a:srcRect/>
              <a:stretch>
                <a:fillRect/>
              </a:stretch>
            </p:blipFill>
            <p:spPr bwMode="auto">
              <a:xfrm>
                <a:off x="1987" y="1807"/>
                <a:ext cx="288" cy="144"/>
              </a:xfrm>
              <a:prstGeom prst="rect">
                <a:avLst/>
              </a:prstGeom>
              <a:noFill/>
              <a:ln w="9525">
                <a:noFill/>
                <a:miter lim="800000"/>
                <a:headEnd/>
                <a:tailEnd/>
              </a:ln>
            </p:spPr>
          </p:pic>
          <p:pic>
            <p:nvPicPr>
              <p:cNvPr id="17476" name="Picture 31" descr="PR3"/>
              <p:cNvPicPr>
                <a:picLocks noChangeAspect="1" noChangeArrowheads="1"/>
              </p:cNvPicPr>
              <p:nvPr/>
            </p:nvPicPr>
            <p:blipFill>
              <a:blip r:embed="rId9" cstate="print"/>
              <a:srcRect/>
              <a:stretch>
                <a:fillRect/>
              </a:stretch>
            </p:blipFill>
            <p:spPr bwMode="auto">
              <a:xfrm>
                <a:off x="1468" y="1130"/>
                <a:ext cx="1440" cy="1302"/>
              </a:xfrm>
              <a:prstGeom prst="rect">
                <a:avLst/>
              </a:prstGeom>
              <a:noFill/>
              <a:ln w="9525">
                <a:noFill/>
                <a:miter lim="800000"/>
                <a:headEnd/>
                <a:tailEnd/>
              </a:ln>
            </p:spPr>
          </p:pic>
          <p:pic>
            <p:nvPicPr>
              <p:cNvPr id="17477" name="Picture 32" descr="PR-BLUE"/>
              <p:cNvPicPr>
                <a:picLocks noChangeAspect="1" noChangeArrowheads="1"/>
              </p:cNvPicPr>
              <p:nvPr/>
            </p:nvPicPr>
            <p:blipFill>
              <a:blip r:embed="rId8" cstate="print"/>
              <a:srcRect/>
              <a:stretch>
                <a:fillRect/>
              </a:stretch>
            </p:blipFill>
            <p:spPr bwMode="auto">
              <a:xfrm>
                <a:off x="2199" y="1392"/>
                <a:ext cx="288" cy="144"/>
              </a:xfrm>
              <a:prstGeom prst="rect">
                <a:avLst/>
              </a:prstGeom>
              <a:noFill/>
              <a:ln w="9525">
                <a:noFill/>
                <a:miter lim="800000"/>
                <a:headEnd/>
                <a:tailEnd/>
              </a:ln>
            </p:spPr>
          </p:pic>
          <p:pic>
            <p:nvPicPr>
              <p:cNvPr id="17478" name="Picture 33" descr="PR-BLUE"/>
              <p:cNvPicPr>
                <a:picLocks noChangeAspect="1" noChangeArrowheads="1"/>
              </p:cNvPicPr>
              <p:nvPr/>
            </p:nvPicPr>
            <p:blipFill>
              <a:blip r:embed="rId8" cstate="print"/>
              <a:srcRect/>
              <a:stretch>
                <a:fillRect/>
              </a:stretch>
            </p:blipFill>
            <p:spPr bwMode="auto">
              <a:xfrm>
                <a:off x="2391" y="1259"/>
                <a:ext cx="288" cy="144"/>
              </a:xfrm>
              <a:prstGeom prst="rect">
                <a:avLst/>
              </a:prstGeom>
              <a:noFill/>
              <a:ln w="9525">
                <a:noFill/>
                <a:miter lim="800000"/>
                <a:headEnd/>
                <a:tailEnd/>
              </a:ln>
            </p:spPr>
          </p:pic>
          <p:pic>
            <p:nvPicPr>
              <p:cNvPr id="17479" name="Picture 34" descr="PR-BLUE"/>
              <p:cNvPicPr>
                <a:picLocks noChangeAspect="1" noChangeArrowheads="1"/>
              </p:cNvPicPr>
              <p:nvPr/>
            </p:nvPicPr>
            <p:blipFill>
              <a:blip r:embed="rId8" cstate="print"/>
              <a:srcRect/>
              <a:stretch>
                <a:fillRect/>
              </a:stretch>
            </p:blipFill>
            <p:spPr bwMode="auto">
              <a:xfrm>
                <a:off x="2532" y="1465"/>
                <a:ext cx="288" cy="144"/>
              </a:xfrm>
              <a:prstGeom prst="rect">
                <a:avLst/>
              </a:prstGeom>
              <a:noFill/>
              <a:ln w="9525">
                <a:noFill/>
                <a:miter lim="800000"/>
                <a:headEnd/>
                <a:tailEnd/>
              </a:ln>
            </p:spPr>
          </p:pic>
          <p:pic>
            <p:nvPicPr>
              <p:cNvPr id="17480" name="Picture 35" descr="PR-BLUE"/>
              <p:cNvPicPr>
                <a:picLocks noChangeAspect="1" noChangeArrowheads="1"/>
              </p:cNvPicPr>
              <p:nvPr/>
            </p:nvPicPr>
            <p:blipFill>
              <a:blip r:embed="rId8" cstate="print"/>
              <a:srcRect/>
              <a:stretch>
                <a:fillRect/>
              </a:stretch>
            </p:blipFill>
            <p:spPr bwMode="auto">
              <a:xfrm>
                <a:off x="2207" y="1606"/>
                <a:ext cx="288" cy="144"/>
              </a:xfrm>
              <a:prstGeom prst="rect">
                <a:avLst/>
              </a:prstGeom>
              <a:noFill/>
              <a:ln w="9525">
                <a:noFill/>
                <a:miter lim="800000"/>
                <a:headEnd/>
                <a:tailEnd/>
              </a:ln>
            </p:spPr>
          </p:pic>
          <p:pic>
            <p:nvPicPr>
              <p:cNvPr id="17481" name="Picture 36" descr="PR-BLUE"/>
              <p:cNvPicPr>
                <a:picLocks noChangeAspect="1" noChangeArrowheads="1"/>
              </p:cNvPicPr>
              <p:nvPr/>
            </p:nvPicPr>
            <p:blipFill>
              <a:blip r:embed="rId8" cstate="print"/>
              <a:srcRect/>
              <a:stretch>
                <a:fillRect/>
              </a:stretch>
            </p:blipFill>
            <p:spPr bwMode="auto">
              <a:xfrm>
                <a:off x="2473" y="1678"/>
                <a:ext cx="288" cy="144"/>
              </a:xfrm>
              <a:prstGeom prst="rect">
                <a:avLst/>
              </a:prstGeom>
              <a:noFill/>
              <a:ln w="9525">
                <a:noFill/>
                <a:miter lim="800000"/>
                <a:headEnd/>
                <a:tailEnd/>
              </a:ln>
            </p:spPr>
          </p:pic>
        </p:grpSp>
        <p:grpSp>
          <p:nvGrpSpPr>
            <p:cNvPr id="5" name="Group 37"/>
            <p:cNvGrpSpPr>
              <a:grpSpLocks/>
            </p:cNvGrpSpPr>
            <p:nvPr/>
          </p:nvGrpSpPr>
          <p:grpSpPr bwMode="auto">
            <a:xfrm>
              <a:off x="3318" y="1219"/>
              <a:ext cx="904" cy="857"/>
              <a:chOff x="3276" y="1219"/>
              <a:chExt cx="904" cy="857"/>
            </a:xfrm>
          </p:grpSpPr>
          <p:pic>
            <p:nvPicPr>
              <p:cNvPr id="17454" name="Picture 38" descr="PR-TEXT"/>
              <p:cNvPicPr>
                <a:picLocks noChangeAspect="1" noChangeArrowheads="1"/>
              </p:cNvPicPr>
              <p:nvPr/>
            </p:nvPicPr>
            <p:blipFill>
              <a:blip r:embed="rId4" cstate="print"/>
              <a:srcRect/>
              <a:stretch>
                <a:fillRect/>
              </a:stretch>
            </p:blipFill>
            <p:spPr bwMode="auto">
              <a:xfrm>
                <a:off x="3365" y="1248"/>
                <a:ext cx="294" cy="144"/>
              </a:xfrm>
              <a:prstGeom prst="rect">
                <a:avLst/>
              </a:prstGeom>
              <a:noFill/>
              <a:ln w="9525">
                <a:noFill/>
                <a:miter lim="800000"/>
                <a:headEnd/>
                <a:tailEnd/>
              </a:ln>
            </p:spPr>
          </p:pic>
          <p:pic>
            <p:nvPicPr>
              <p:cNvPr id="17455" name="Picture 39" descr="PR-TEXT"/>
              <p:cNvPicPr>
                <a:picLocks noChangeAspect="1" noChangeArrowheads="1"/>
              </p:cNvPicPr>
              <p:nvPr/>
            </p:nvPicPr>
            <p:blipFill>
              <a:blip r:embed="rId4" cstate="print"/>
              <a:srcRect/>
              <a:stretch>
                <a:fillRect/>
              </a:stretch>
            </p:blipFill>
            <p:spPr bwMode="auto">
              <a:xfrm>
                <a:off x="3886" y="1415"/>
                <a:ext cx="294" cy="144"/>
              </a:xfrm>
              <a:prstGeom prst="rect">
                <a:avLst/>
              </a:prstGeom>
              <a:noFill/>
              <a:ln w="9525">
                <a:noFill/>
                <a:miter lim="800000"/>
                <a:headEnd/>
                <a:tailEnd/>
              </a:ln>
            </p:spPr>
          </p:pic>
          <p:pic>
            <p:nvPicPr>
              <p:cNvPr id="17456" name="Picture 40" descr="PR-TEXT"/>
              <p:cNvPicPr>
                <a:picLocks noChangeAspect="1" noChangeArrowheads="1"/>
              </p:cNvPicPr>
              <p:nvPr/>
            </p:nvPicPr>
            <p:blipFill>
              <a:blip r:embed="rId4" cstate="print"/>
              <a:srcRect/>
              <a:stretch>
                <a:fillRect/>
              </a:stretch>
            </p:blipFill>
            <p:spPr bwMode="auto">
              <a:xfrm>
                <a:off x="3523" y="1422"/>
                <a:ext cx="294" cy="144"/>
              </a:xfrm>
              <a:prstGeom prst="rect">
                <a:avLst/>
              </a:prstGeom>
              <a:noFill/>
              <a:ln w="9525">
                <a:noFill/>
                <a:miter lim="800000"/>
                <a:headEnd/>
                <a:tailEnd/>
              </a:ln>
            </p:spPr>
          </p:pic>
          <p:pic>
            <p:nvPicPr>
              <p:cNvPr id="17457" name="Picture 41" descr="PR-TEXT"/>
              <p:cNvPicPr>
                <a:picLocks noChangeAspect="1" noChangeArrowheads="1"/>
              </p:cNvPicPr>
              <p:nvPr/>
            </p:nvPicPr>
            <p:blipFill>
              <a:blip r:embed="rId4" cstate="print"/>
              <a:srcRect/>
              <a:stretch>
                <a:fillRect/>
              </a:stretch>
            </p:blipFill>
            <p:spPr bwMode="auto">
              <a:xfrm>
                <a:off x="3276" y="1573"/>
                <a:ext cx="294" cy="144"/>
              </a:xfrm>
              <a:prstGeom prst="rect">
                <a:avLst/>
              </a:prstGeom>
              <a:noFill/>
              <a:ln w="9525">
                <a:noFill/>
                <a:miter lim="800000"/>
                <a:headEnd/>
                <a:tailEnd/>
              </a:ln>
            </p:spPr>
          </p:pic>
          <p:pic>
            <p:nvPicPr>
              <p:cNvPr id="17458" name="Picture 42" descr="PR-TEXT"/>
              <p:cNvPicPr>
                <a:picLocks noChangeAspect="1" noChangeArrowheads="1"/>
              </p:cNvPicPr>
              <p:nvPr/>
            </p:nvPicPr>
            <p:blipFill>
              <a:blip r:embed="rId4" cstate="print"/>
              <a:srcRect/>
              <a:stretch>
                <a:fillRect/>
              </a:stretch>
            </p:blipFill>
            <p:spPr bwMode="auto">
              <a:xfrm>
                <a:off x="3823" y="1632"/>
                <a:ext cx="294" cy="144"/>
              </a:xfrm>
              <a:prstGeom prst="rect">
                <a:avLst/>
              </a:prstGeom>
              <a:noFill/>
              <a:ln w="9525">
                <a:noFill/>
                <a:miter lim="800000"/>
                <a:headEnd/>
                <a:tailEnd/>
              </a:ln>
            </p:spPr>
          </p:pic>
          <p:pic>
            <p:nvPicPr>
              <p:cNvPr id="17459" name="Picture 43" descr="PR-TEXT"/>
              <p:cNvPicPr>
                <a:picLocks noChangeAspect="1" noChangeArrowheads="1"/>
              </p:cNvPicPr>
              <p:nvPr/>
            </p:nvPicPr>
            <p:blipFill>
              <a:blip r:embed="rId4" cstate="print"/>
              <a:srcRect/>
              <a:stretch>
                <a:fillRect/>
              </a:stretch>
            </p:blipFill>
            <p:spPr bwMode="auto">
              <a:xfrm>
                <a:off x="3851" y="1932"/>
                <a:ext cx="294" cy="144"/>
              </a:xfrm>
              <a:prstGeom prst="rect">
                <a:avLst/>
              </a:prstGeom>
              <a:noFill/>
              <a:ln w="9525">
                <a:noFill/>
                <a:miter lim="800000"/>
                <a:headEnd/>
                <a:tailEnd/>
              </a:ln>
            </p:spPr>
          </p:pic>
          <p:pic>
            <p:nvPicPr>
              <p:cNvPr id="17460" name="Picture 44" descr="PR-TEXT"/>
              <p:cNvPicPr>
                <a:picLocks noChangeAspect="1" noChangeArrowheads="1"/>
              </p:cNvPicPr>
              <p:nvPr/>
            </p:nvPicPr>
            <p:blipFill>
              <a:blip r:embed="rId4" cstate="print"/>
              <a:srcRect/>
              <a:stretch>
                <a:fillRect/>
              </a:stretch>
            </p:blipFill>
            <p:spPr bwMode="auto">
              <a:xfrm>
                <a:off x="3381" y="1924"/>
                <a:ext cx="294" cy="144"/>
              </a:xfrm>
              <a:prstGeom prst="rect">
                <a:avLst/>
              </a:prstGeom>
              <a:noFill/>
              <a:ln w="9525">
                <a:noFill/>
                <a:miter lim="800000"/>
                <a:headEnd/>
                <a:tailEnd/>
              </a:ln>
            </p:spPr>
          </p:pic>
          <p:pic>
            <p:nvPicPr>
              <p:cNvPr id="17461" name="Picture 45" descr="PR-TEXT"/>
              <p:cNvPicPr>
                <a:picLocks noChangeAspect="1" noChangeArrowheads="1"/>
              </p:cNvPicPr>
              <p:nvPr/>
            </p:nvPicPr>
            <p:blipFill>
              <a:blip r:embed="rId4" cstate="print"/>
              <a:srcRect/>
              <a:stretch>
                <a:fillRect/>
              </a:stretch>
            </p:blipFill>
            <p:spPr bwMode="auto">
              <a:xfrm>
                <a:off x="3727" y="1219"/>
                <a:ext cx="294" cy="144"/>
              </a:xfrm>
              <a:prstGeom prst="rect">
                <a:avLst/>
              </a:prstGeom>
              <a:noFill/>
              <a:ln w="9525">
                <a:noFill/>
                <a:miter lim="800000"/>
                <a:headEnd/>
                <a:tailEnd/>
              </a:ln>
            </p:spPr>
          </p:pic>
        </p:grpSp>
        <p:pic>
          <p:nvPicPr>
            <p:cNvPr id="17453" name="Picture 46" descr="PR5"/>
            <p:cNvPicPr>
              <a:picLocks noChangeAspect="1" noChangeArrowheads="1"/>
            </p:cNvPicPr>
            <p:nvPr/>
          </p:nvPicPr>
          <p:blipFill>
            <a:blip r:embed="rId10" cstate="print"/>
            <a:srcRect/>
            <a:stretch>
              <a:fillRect/>
            </a:stretch>
          </p:blipFill>
          <p:spPr bwMode="auto">
            <a:xfrm>
              <a:off x="4528" y="1238"/>
              <a:ext cx="961" cy="904"/>
            </a:xfrm>
            <a:prstGeom prst="rect">
              <a:avLst/>
            </a:prstGeom>
            <a:noFill/>
            <a:ln w="9525">
              <a:noFill/>
              <a:miter lim="800000"/>
              <a:headEnd/>
              <a:tailEnd/>
            </a:ln>
          </p:spPr>
        </p:pic>
      </p:grpSp>
      <p:pic>
        <p:nvPicPr>
          <p:cNvPr id="17413" name="Picture 47" descr="PR1"/>
          <p:cNvPicPr>
            <a:picLocks noChangeAspect="1" noChangeArrowheads="1"/>
          </p:cNvPicPr>
          <p:nvPr/>
        </p:nvPicPr>
        <p:blipFill>
          <a:blip r:embed="rId11" cstate="print"/>
          <a:srcRect/>
          <a:stretch>
            <a:fillRect/>
          </a:stretch>
        </p:blipFill>
        <p:spPr bwMode="auto">
          <a:xfrm>
            <a:off x="5156200" y="1587500"/>
            <a:ext cx="1763713" cy="266700"/>
          </a:xfrm>
          <a:prstGeom prst="rect">
            <a:avLst/>
          </a:prstGeom>
          <a:noFill/>
          <a:ln w="9525">
            <a:noFill/>
            <a:miter lim="800000"/>
            <a:headEnd/>
            <a:tailEnd/>
          </a:ln>
        </p:spPr>
      </p:pic>
      <p:pic>
        <p:nvPicPr>
          <p:cNvPr id="17414" name="Picture 48" descr="PR1"/>
          <p:cNvPicPr>
            <a:picLocks noChangeAspect="1" noChangeArrowheads="1"/>
          </p:cNvPicPr>
          <p:nvPr/>
        </p:nvPicPr>
        <p:blipFill>
          <a:blip r:embed="rId11" cstate="print"/>
          <a:srcRect/>
          <a:stretch>
            <a:fillRect/>
          </a:stretch>
        </p:blipFill>
        <p:spPr bwMode="auto">
          <a:xfrm>
            <a:off x="7048500" y="1587500"/>
            <a:ext cx="1763713" cy="266700"/>
          </a:xfrm>
          <a:prstGeom prst="rect">
            <a:avLst/>
          </a:prstGeom>
          <a:noFill/>
          <a:ln w="9525">
            <a:noFill/>
            <a:miter lim="800000"/>
            <a:headEnd/>
            <a:tailEnd/>
          </a:ln>
        </p:spPr>
      </p:pic>
      <p:pic>
        <p:nvPicPr>
          <p:cNvPr id="17415" name="Picture 49" descr="PR1"/>
          <p:cNvPicPr>
            <a:picLocks noChangeAspect="1" noChangeArrowheads="1"/>
          </p:cNvPicPr>
          <p:nvPr/>
        </p:nvPicPr>
        <p:blipFill>
          <a:blip r:embed="rId11" cstate="print"/>
          <a:srcRect/>
          <a:stretch>
            <a:fillRect/>
          </a:stretch>
        </p:blipFill>
        <p:spPr bwMode="auto">
          <a:xfrm>
            <a:off x="3111500" y="1587500"/>
            <a:ext cx="1763713" cy="266700"/>
          </a:xfrm>
          <a:prstGeom prst="rect">
            <a:avLst/>
          </a:prstGeom>
          <a:noFill/>
          <a:ln w="9525">
            <a:noFill/>
            <a:miter lim="800000"/>
            <a:headEnd/>
            <a:tailEnd/>
          </a:ln>
        </p:spPr>
      </p:pic>
      <p:pic>
        <p:nvPicPr>
          <p:cNvPr id="17416" name="Picture 50" descr="PR1"/>
          <p:cNvPicPr>
            <a:picLocks noChangeAspect="1" noChangeArrowheads="1"/>
          </p:cNvPicPr>
          <p:nvPr/>
        </p:nvPicPr>
        <p:blipFill>
          <a:blip r:embed="rId11" cstate="print"/>
          <a:srcRect/>
          <a:stretch>
            <a:fillRect/>
          </a:stretch>
        </p:blipFill>
        <p:spPr bwMode="auto">
          <a:xfrm>
            <a:off x="1096963" y="1587500"/>
            <a:ext cx="1763712" cy="266700"/>
          </a:xfrm>
          <a:prstGeom prst="rect">
            <a:avLst/>
          </a:prstGeom>
          <a:noFill/>
          <a:ln w="9525">
            <a:noFill/>
            <a:miter lim="800000"/>
            <a:headEnd/>
            <a:tailEnd/>
          </a:ln>
        </p:spPr>
      </p:pic>
      <p:sp>
        <p:nvSpPr>
          <p:cNvPr id="17417" name="Rectangle 51"/>
          <p:cNvSpPr>
            <a:spLocks noChangeArrowheads="1"/>
          </p:cNvSpPr>
          <p:nvPr/>
        </p:nvSpPr>
        <p:spPr bwMode="auto">
          <a:xfrm>
            <a:off x="1049338" y="1801813"/>
            <a:ext cx="7850187" cy="2698750"/>
          </a:xfrm>
          <a:prstGeom prst="rect">
            <a:avLst/>
          </a:prstGeom>
          <a:solidFill>
            <a:srgbClr val="FFFFFF">
              <a:alpha val="50195"/>
            </a:srgbClr>
          </a:solidFill>
          <a:ln w="9525">
            <a:noFill/>
            <a:miter lim="800000"/>
            <a:headEnd/>
            <a:tailEnd/>
          </a:ln>
        </p:spPr>
        <p:txBody>
          <a:bodyPr wrap="none" anchor="ctr"/>
          <a:lstStyle/>
          <a:p>
            <a:endParaRPr lang="zh-CN" altLang="zh-CN"/>
          </a:p>
        </p:txBody>
      </p:sp>
      <p:grpSp>
        <p:nvGrpSpPr>
          <p:cNvPr id="6" name="Group 52"/>
          <p:cNvGrpSpPr>
            <a:grpSpLocks/>
          </p:cNvGrpSpPr>
          <p:nvPr/>
        </p:nvGrpSpPr>
        <p:grpSpPr bwMode="auto">
          <a:xfrm>
            <a:off x="-36513" y="1268413"/>
            <a:ext cx="1143001" cy="1660525"/>
            <a:chOff x="-21" y="829"/>
            <a:chExt cx="720" cy="1046"/>
          </a:xfrm>
        </p:grpSpPr>
        <p:pic>
          <p:nvPicPr>
            <p:cNvPr id="17448" name="Picture 53" descr="computer"/>
            <p:cNvPicPr>
              <a:picLocks noChangeAspect="1" noChangeArrowheads="1"/>
            </p:cNvPicPr>
            <p:nvPr/>
          </p:nvPicPr>
          <p:blipFill>
            <a:blip r:embed="rId12" cstate="print"/>
            <a:srcRect/>
            <a:stretch>
              <a:fillRect/>
            </a:stretch>
          </p:blipFill>
          <p:spPr bwMode="auto">
            <a:xfrm>
              <a:off x="169" y="1401"/>
              <a:ext cx="300" cy="474"/>
            </a:xfrm>
            <a:prstGeom prst="rect">
              <a:avLst/>
            </a:prstGeom>
            <a:noFill/>
            <a:ln w="9525">
              <a:noFill/>
              <a:miter lim="800000"/>
              <a:headEnd/>
              <a:tailEnd/>
            </a:ln>
          </p:spPr>
        </p:pic>
        <p:sp>
          <p:nvSpPr>
            <p:cNvPr id="17449" name="Text Box 54"/>
            <p:cNvSpPr txBox="1">
              <a:spLocks noChangeArrowheads="1"/>
            </p:cNvSpPr>
            <p:nvPr/>
          </p:nvSpPr>
          <p:spPr bwMode="auto">
            <a:xfrm>
              <a:off x="-21" y="829"/>
              <a:ext cx="720" cy="302"/>
            </a:xfrm>
            <a:prstGeom prst="rect">
              <a:avLst/>
            </a:prstGeom>
            <a:noFill/>
            <a:ln w="9525" algn="ctr">
              <a:noFill/>
              <a:miter lim="800000"/>
              <a:headEnd/>
              <a:tailEnd/>
            </a:ln>
          </p:spPr>
          <p:txBody>
            <a:bodyPr>
              <a:spAutoFit/>
            </a:bodyPr>
            <a:lstStyle/>
            <a:p>
              <a:pPr algn="ctr">
                <a:lnSpc>
                  <a:spcPct val="90000"/>
                </a:lnSpc>
              </a:pPr>
              <a:r>
                <a:rPr lang="en-US" altLang="zh-CN" sz="1400" b="1" dirty="0" smtClean="0">
                  <a:ea typeface="宋体" pitchFamily="2" charset="-122"/>
                </a:rPr>
                <a:t>NIM </a:t>
              </a:r>
              <a:r>
                <a:rPr lang="zh-CN" altLang="en-US" sz="1400" b="1" dirty="0" smtClean="0">
                  <a:ea typeface="宋体" pitchFamily="2" charset="-122"/>
                </a:rPr>
                <a:t>录</a:t>
              </a:r>
              <a:r>
                <a:rPr lang="zh-CN" altLang="en-US" sz="1400" b="1" dirty="0">
                  <a:ea typeface="宋体" pitchFamily="2" charset="-122"/>
                </a:rPr>
                <a:t>音</a:t>
              </a:r>
              <a:r>
                <a:rPr lang="en-US" altLang="zh-CN" sz="1400" b="1" dirty="0">
                  <a:ea typeface="宋体" pitchFamily="2" charset="-122"/>
                </a:rPr>
                <a:t>/</a:t>
              </a:r>
              <a:r>
                <a:rPr lang="zh-CN" altLang="en-US" sz="1400" b="1" dirty="0">
                  <a:ea typeface="宋体" pitchFamily="2" charset="-122"/>
                </a:rPr>
                <a:t>录屏平台</a:t>
              </a:r>
            </a:p>
          </p:txBody>
        </p:sp>
      </p:grpSp>
      <p:pic>
        <p:nvPicPr>
          <p:cNvPr id="17419" name="Picture 55" descr="PR4"/>
          <p:cNvPicPr>
            <a:picLocks noChangeAspect="1" noChangeArrowheads="1"/>
          </p:cNvPicPr>
          <p:nvPr/>
        </p:nvPicPr>
        <p:blipFill>
          <a:blip r:embed="rId13" cstate="print"/>
          <a:srcRect/>
          <a:stretch>
            <a:fillRect/>
          </a:stretch>
        </p:blipFill>
        <p:spPr bwMode="auto">
          <a:xfrm>
            <a:off x="2751138" y="1409700"/>
            <a:ext cx="523875" cy="247650"/>
          </a:xfrm>
          <a:prstGeom prst="rect">
            <a:avLst/>
          </a:prstGeom>
          <a:solidFill>
            <a:srgbClr val="FFFFFF">
              <a:alpha val="74117"/>
            </a:srgbClr>
          </a:solidFill>
          <a:ln w="9525">
            <a:noFill/>
            <a:miter lim="800000"/>
            <a:headEnd/>
            <a:tailEnd/>
          </a:ln>
        </p:spPr>
      </p:pic>
      <p:pic>
        <p:nvPicPr>
          <p:cNvPr id="17420" name="Picture 56" descr="PR4"/>
          <p:cNvPicPr>
            <a:picLocks noChangeAspect="1" noChangeArrowheads="1"/>
          </p:cNvPicPr>
          <p:nvPr/>
        </p:nvPicPr>
        <p:blipFill>
          <a:blip r:embed="rId13" cstate="print"/>
          <a:srcRect/>
          <a:stretch>
            <a:fillRect/>
          </a:stretch>
        </p:blipFill>
        <p:spPr bwMode="auto">
          <a:xfrm>
            <a:off x="4876800" y="1409700"/>
            <a:ext cx="523875" cy="247650"/>
          </a:xfrm>
          <a:prstGeom prst="rect">
            <a:avLst/>
          </a:prstGeom>
          <a:noFill/>
          <a:ln w="9525">
            <a:noFill/>
            <a:miter lim="800000"/>
            <a:headEnd/>
            <a:tailEnd/>
          </a:ln>
        </p:spPr>
      </p:pic>
      <p:pic>
        <p:nvPicPr>
          <p:cNvPr id="17421" name="Picture 57" descr="PR4"/>
          <p:cNvPicPr>
            <a:picLocks noChangeAspect="1" noChangeArrowheads="1"/>
          </p:cNvPicPr>
          <p:nvPr/>
        </p:nvPicPr>
        <p:blipFill>
          <a:blip r:embed="rId13" cstate="print"/>
          <a:srcRect/>
          <a:stretch>
            <a:fillRect/>
          </a:stretch>
        </p:blipFill>
        <p:spPr bwMode="auto">
          <a:xfrm>
            <a:off x="6851650" y="1409700"/>
            <a:ext cx="523875" cy="247650"/>
          </a:xfrm>
          <a:prstGeom prst="rect">
            <a:avLst/>
          </a:prstGeom>
          <a:noFill/>
          <a:ln w="9525">
            <a:noFill/>
            <a:miter lim="800000"/>
            <a:headEnd/>
            <a:tailEnd/>
          </a:ln>
        </p:spPr>
      </p:pic>
      <p:sp>
        <p:nvSpPr>
          <p:cNvPr id="675898" name="Rectangle 58"/>
          <p:cNvSpPr>
            <a:spLocks noChangeArrowheads="1"/>
          </p:cNvSpPr>
          <p:nvPr/>
        </p:nvSpPr>
        <p:spPr bwMode="auto">
          <a:xfrm>
            <a:off x="2735263" y="1308100"/>
            <a:ext cx="554037" cy="360363"/>
          </a:xfrm>
          <a:prstGeom prst="rect">
            <a:avLst/>
          </a:prstGeom>
          <a:solidFill>
            <a:srgbClr val="FFFFFF">
              <a:alpha val="74117"/>
            </a:srgbClr>
          </a:solidFill>
          <a:ln w="9525" algn="ctr">
            <a:noFill/>
            <a:miter lim="800000"/>
            <a:headEnd/>
            <a:tailEnd/>
          </a:ln>
        </p:spPr>
        <p:txBody>
          <a:bodyPr wrap="none" anchor="ctr"/>
          <a:lstStyle/>
          <a:p>
            <a:endParaRPr lang="zh-CN" altLang="zh-CN"/>
          </a:p>
        </p:txBody>
      </p:sp>
      <p:sp>
        <p:nvSpPr>
          <p:cNvPr id="675899" name="Rectangle 59"/>
          <p:cNvSpPr>
            <a:spLocks noChangeArrowheads="1"/>
          </p:cNvSpPr>
          <p:nvPr/>
        </p:nvSpPr>
        <p:spPr bwMode="auto">
          <a:xfrm>
            <a:off x="4848225" y="1360488"/>
            <a:ext cx="554038" cy="360362"/>
          </a:xfrm>
          <a:prstGeom prst="rect">
            <a:avLst/>
          </a:prstGeom>
          <a:solidFill>
            <a:srgbClr val="FFFFFF">
              <a:alpha val="74117"/>
            </a:srgbClr>
          </a:solidFill>
          <a:ln w="9525">
            <a:noFill/>
            <a:miter lim="800000"/>
            <a:headEnd/>
            <a:tailEnd/>
          </a:ln>
        </p:spPr>
        <p:txBody>
          <a:bodyPr wrap="none" anchor="ctr"/>
          <a:lstStyle/>
          <a:p>
            <a:endParaRPr lang="zh-CN" altLang="zh-CN"/>
          </a:p>
        </p:txBody>
      </p:sp>
      <p:sp>
        <p:nvSpPr>
          <p:cNvPr id="675900" name="Rectangle 60"/>
          <p:cNvSpPr>
            <a:spLocks noChangeArrowheads="1"/>
          </p:cNvSpPr>
          <p:nvPr/>
        </p:nvSpPr>
        <p:spPr bwMode="auto">
          <a:xfrm>
            <a:off x="6821488" y="1322388"/>
            <a:ext cx="554037" cy="360362"/>
          </a:xfrm>
          <a:prstGeom prst="rect">
            <a:avLst/>
          </a:prstGeom>
          <a:solidFill>
            <a:srgbClr val="FFFFFF">
              <a:alpha val="74117"/>
            </a:srgbClr>
          </a:solidFill>
          <a:ln w="9525">
            <a:noFill/>
            <a:miter lim="800000"/>
            <a:headEnd/>
            <a:tailEnd/>
          </a:ln>
        </p:spPr>
        <p:txBody>
          <a:bodyPr wrap="none" anchor="ctr"/>
          <a:lstStyle/>
          <a:p>
            <a:endParaRPr lang="zh-CN" altLang="zh-CN"/>
          </a:p>
        </p:txBody>
      </p:sp>
      <p:pic>
        <p:nvPicPr>
          <p:cNvPr id="675901" name="Picture 61" descr="PR7"/>
          <p:cNvPicPr>
            <a:picLocks noChangeAspect="1" noChangeArrowheads="1"/>
          </p:cNvPicPr>
          <p:nvPr/>
        </p:nvPicPr>
        <p:blipFill>
          <a:blip r:embed="rId14" cstate="print"/>
          <a:srcRect/>
          <a:stretch>
            <a:fillRect/>
          </a:stretch>
        </p:blipFill>
        <p:spPr bwMode="auto">
          <a:xfrm>
            <a:off x="3748088" y="4237038"/>
            <a:ext cx="1657350" cy="1509712"/>
          </a:xfrm>
          <a:prstGeom prst="rect">
            <a:avLst/>
          </a:prstGeom>
          <a:noFill/>
          <a:ln w="9525">
            <a:noFill/>
            <a:miter lim="800000"/>
            <a:headEnd/>
            <a:tailEnd/>
          </a:ln>
        </p:spPr>
      </p:pic>
      <p:sp>
        <p:nvSpPr>
          <p:cNvPr id="675902" name="Text Box 62"/>
          <p:cNvSpPr txBox="1">
            <a:spLocks noChangeArrowheads="1"/>
          </p:cNvSpPr>
          <p:nvPr/>
        </p:nvSpPr>
        <p:spPr bwMode="auto">
          <a:xfrm>
            <a:off x="5435600" y="4960938"/>
            <a:ext cx="1957388" cy="284162"/>
          </a:xfrm>
          <a:prstGeom prst="rect">
            <a:avLst/>
          </a:prstGeom>
          <a:noFill/>
          <a:ln w="9525" algn="ctr">
            <a:noFill/>
            <a:miter lim="800000"/>
            <a:headEnd/>
            <a:tailEnd/>
          </a:ln>
        </p:spPr>
        <p:txBody>
          <a:bodyPr>
            <a:spAutoFit/>
          </a:bodyPr>
          <a:lstStyle/>
          <a:p>
            <a:pPr algn="ctr">
              <a:lnSpc>
                <a:spcPct val="90000"/>
              </a:lnSpc>
            </a:pPr>
            <a:r>
              <a:rPr lang="en-US" altLang="zh-CN" sz="1400" b="1">
                <a:ea typeface="宋体" pitchFamily="2" charset="-122"/>
              </a:rPr>
              <a:t>ClearSight™</a:t>
            </a:r>
          </a:p>
        </p:txBody>
      </p:sp>
      <p:sp>
        <p:nvSpPr>
          <p:cNvPr id="675903" name="Text Box 63"/>
          <p:cNvSpPr txBox="1">
            <a:spLocks noChangeArrowheads="1"/>
          </p:cNvSpPr>
          <p:nvPr/>
        </p:nvSpPr>
        <p:spPr bwMode="auto">
          <a:xfrm>
            <a:off x="3214688" y="1401763"/>
            <a:ext cx="1798637" cy="284162"/>
          </a:xfrm>
          <a:prstGeom prst="rect">
            <a:avLst/>
          </a:prstGeom>
          <a:noFill/>
          <a:ln w="9525" algn="ctr">
            <a:noFill/>
            <a:miter lim="800000"/>
            <a:headEnd/>
            <a:tailEnd/>
          </a:ln>
        </p:spPr>
        <p:txBody>
          <a:bodyPr>
            <a:spAutoFit/>
          </a:bodyPr>
          <a:lstStyle/>
          <a:p>
            <a:pPr algn="ctr">
              <a:lnSpc>
                <a:spcPct val="90000"/>
              </a:lnSpc>
            </a:pPr>
            <a:r>
              <a:rPr lang="en-US" altLang="zh-CN" sz="1400" b="1" dirty="0">
                <a:ea typeface="宋体" pitchFamily="2" charset="-122"/>
              </a:rPr>
              <a:t>Insight Manager™</a:t>
            </a:r>
          </a:p>
        </p:txBody>
      </p:sp>
      <p:sp>
        <p:nvSpPr>
          <p:cNvPr id="675904" name="Text Box 64"/>
          <p:cNvSpPr txBox="1">
            <a:spLocks noChangeArrowheads="1"/>
          </p:cNvSpPr>
          <p:nvPr/>
        </p:nvSpPr>
        <p:spPr bwMode="auto">
          <a:xfrm>
            <a:off x="5105400" y="1371600"/>
            <a:ext cx="1957388" cy="284163"/>
          </a:xfrm>
          <a:prstGeom prst="rect">
            <a:avLst/>
          </a:prstGeom>
          <a:noFill/>
          <a:ln w="9525" algn="ctr">
            <a:noFill/>
            <a:miter lim="800000"/>
            <a:headEnd/>
            <a:tailEnd/>
          </a:ln>
        </p:spPr>
        <p:txBody>
          <a:bodyPr>
            <a:spAutoFit/>
          </a:bodyPr>
          <a:lstStyle/>
          <a:p>
            <a:pPr algn="ctr">
              <a:lnSpc>
                <a:spcPct val="90000"/>
              </a:lnSpc>
            </a:pPr>
            <a:r>
              <a:rPr lang="zh-CN" altLang="en-US" sz="1400" b="1" dirty="0" smtClean="0">
                <a:ea typeface="宋体" pitchFamily="2" charset="-122"/>
              </a:rPr>
              <a:t>关联录音转译</a:t>
            </a:r>
            <a:endParaRPr lang="en-US" altLang="zh-CN" sz="1400" b="1" dirty="0">
              <a:ea typeface="宋体" pitchFamily="2" charset="-122"/>
            </a:endParaRPr>
          </a:p>
        </p:txBody>
      </p:sp>
      <p:sp>
        <p:nvSpPr>
          <p:cNvPr id="675905" name="Text Box 65"/>
          <p:cNvSpPr txBox="1">
            <a:spLocks noChangeArrowheads="1"/>
          </p:cNvSpPr>
          <p:nvPr/>
        </p:nvSpPr>
        <p:spPr bwMode="auto">
          <a:xfrm>
            <a:off x="7102475" y="2413000"/>
            <a:ext cx="1957388" cy="284163"/>
          </a:xfrm>
          <a:prstGeom prst="rect">
            <a:avLst/>
          </a:prstGeom>
          <a:noFill/>
          <a:ln w="9525">
            <a:noFill/>
            <a:miter lim="800000"/>
            <a:headEnd/>
            <a:tailEnd/>
          </a:ln>
        </p:spPr>
        <p:txBody>
          <a:bodyPr>
            <a:spAutoFit/>
          </a:bodyPr>
          <a:lstStyle/>
          <a:p>
            <a:pPr algn="ctr">
              <a:lnSpc>
                <a:spcPct val="90000"/>
              </a:lnSpc>
            </a:pPr>
            <a:r>
              <a:rPr lang="zh-CN" altLang="en-US" sz="1400" b="1" dirty="0">
                <a:ea typeface="宋体" pitchFamily="2" charset="-122"/>
              </a:rPr>
              <a:t>数据挖掘</a:t>
            </a:r>
          </a:p>
        </p:txBody>
      </p:sp>
      <p:grpSp>
        <p:nvGrpSpPr>
          <p:cNvPr id="7" name="Group 66"/>
          <p:cNvGrpSpPr>
            <a:grpSpLocks/>
          </p:cNvGrpSpPr>
          <p:nvPr/>
        </p:nvGrpSpPr>
        <p:grpSpPr bwMode="auto">
          <a:xfrm>
            <a:off x="993775" y="4027488"/>
            <a:ext cx="2868613" cy="2219325"/>
            <a:chOff x="276" y="2648"/>
            <a:chExt cx="1807" cy="1398"/>
          </a:xfrm>
        </p:grpSpPr>
        <p:pic>
          <p:nvPicPr>
            <p:cNvPr id="17441" name="Picture 67" descr="cube4"/>
            <p:cNvPicPr>
              <a:picLocks noChangeAspect="1" noChangeArrowheads="1"/>
            </p:cNvPicPr>
            <p:nvPr/>
          </p:nvPicPr>
          <p:blipFill>
            <a:blip r:embed="rId15" cstate="print"/>
            <a:srcRect r="25029" b="2463"/>
            <a:stretch>
              <a:fillRect/>
            </a:stretch>
          </p:blipFill>
          <p:spPr bwMode="auto">
            <a:xfrm>
              <a:off x="276" y="3452"/>
              <a:ext cx="528" cy="594"/>
            </a:xfrm>
            <a:prstGeom prst="rect">
              <a:avLst/>
            </a:prstGeom>
            <a:noFill/>
            <a:ln w="9525">
              <a:noFill/>
              <a:miter lim="800000"/>
              <a:headEnd/>
              <a:tailEnd/>
            </a:ln>
          </p:spPr>
        </p:pic>
        <p:pic>
          <p:nvPicPr>
            <p:cNvPr id="17442" name="Picture 68" descr="cube5"/>
            <p:cNvPicPr>
              <a:picLocks noChangeAspect="1" noChangeArrowheads="1"/>
            </p:cNvPicPr>
            <p:nvPr/>
          </p:nvPicPr>
          <p:blipFill>
            <a:blip r:embed="rId16" cstate="print"/>
            <a:srcRect r="25848"/>
            <a:stretch>
              <a:fillRect/>
            </a:stretch>
          </p:blipFill>
          <p:spPr bwMode="auto">
            <a:xfrm>
              <a:off x="281" y="2986"/>
              <a:ext cx="522" cy="628"/>
            </a:xfrm>
            <a:prstGeom prst="rect">
              <a:avLst/>
            </a:prstGeom>
            <a:noFill/>
            <a:ln w="9525">
              <a:noFill/>
              <a:miter lim="800000"/>
              <a:headEnd/>
              <a:tailEnd/>
            </a:ln>
          </p:spPr>
        </p:pic>
        <p:pic>
          <p:nvPicPr>
            <p:cNvPr id="17443" name="Picture 69" descr="cube1"/>
            <p:cNvPicPr>
              <a:picLocks noChangeAspect="1" noChangeArrowheads="1"/>
            </p:cNvPicPr>
            <p:nvPr/>
          </p:nvPicPr>
          <p:blipFill>
            <a:blip r:embed="rId17" cstate="print"/>
            <a:srcRect t="18742" r="25058"/>
            <a:stretch>
              <a:fillRect/>
            </a:stretch>
          </p:blipFill>
          <p:spPr bwMode="auto">
            <a:xfrm>
              <a:off x="281" y="2648"/>
              <a:ext cx="527" cy="500"/>
            </a:xfrm>
            <a:prstGeom prst="rect">
              <a:avLst/>
            </a:prstGeom>
            <a:noFill/>
            <a:ln w="9525">
              <a:noFill/>
              <a:miter lim="800000"/>
              <a:headEnd/>
              <a:tailEnd/>
            </a:ln>
          </p:spPr>
        </p:pic>
        <p:sp>
          <p:nvSpPr>
            <p:cNvPr id="17444" name="Rectangle 70"/>
            <p:cNvSpPr>
              <a:spLocks noChangeArrowheads="1"/>
            </p:cNvSpPr>
            <p:nvPr/>
          </p:nvSpPr>
          <p:spPr bwMode="auto">
            <a:xfrm>
              <a:off x="801" y="2649"/>
              <a:ext cx="1208" cy="1383"/>
            </a:xfrm>
            <a:prstGeom prst="rect">
              <a:avLst/>
            </a:prstGeom>
            <a:solidFill>
              <a:srgbClr val="B2B1AE"/>
            </a:solidFill>
            <a:ln w="9525">
              <a:noFill/>
              <a:miter lim="800000"/>
              <a:headEnd/>
              <a:tailEnd/>
            </a:ln>
          </p:spPr>
          <p:txBody>
            <a:bodyPr wrap="none" anchor="ctr"/>
            <a:lstStyle/>
            <a:p>
              <a:pPr algn="ctr" rtl="1"/>
              <a:endParaRPr lang="zh-CN" altLang="zh-CN"/>
            </a:p>
          </p:txBody>
        </p:sp>
        <p:sp>
          <p:nvSpPr>
            <p:cNvPr id="17445" name="Text Box 71"/>
            <p:cNvSpPr txBox="1">
              <a:spLocks noChangeArrowheads="1"/>
            </p:cNvSpPr>
            <p:nvPr/>
          </p:nvSpPr>
          <p:spPr bwMode="auto">
            <a:xfrm>
              <a:off x="836" y="2796"/>
              <a:ext cx="1247" cy="194"/>
            </a:xfrm>
            <a:prstGeom prst="rect">
              <a:avLst/>
            </a:prstGeom>
            <a:noFill/>
            <a:ln w="9525">
              <a:noFill/>
              <a:miter lim="800000"/>
              <a:headEnd/>
              <a:tailEnd/>
            </a:ln>
          </p:spPr>
          <p:txBody>
            <a:bodyPr wrap="none">
              <a:spAutoFit/>
            </a:bodyPr>
            <a:lstStyle/>
            <a:p>
              <a:r>
                <a:rPr lang="zh-CN" altLang="en-US" sz="1400" b="1">
                  <a:ea typeface="宋体" pitchFamily="2" charset="-122"/>
                </a:rPr>
                <a:t>更深入查询需要的录音</a:t>
              </a:r>
            </a:p>
          </p:txBody>
        </p:sp>
        <p:sp>
          <p:nvSpPr>
            <p:cNvPr id="17446" name="Text Box 72"/>
            <p:cNvSpPr txBox="1">
              <a:spLocks noChangeArrowheads="1"/>
            </p:cNvSpPr>
            <p:nvPr/>
          </p:nvSpPr>
          <p:spPr bwMode="auto">
            <a:xfrm>
              <a:off x="836" y="3232"/>
              <a:ext cx="908" cy="194"/>
            </a:xfrm>
            <a:prstGeom prst="rect">
              <a:avLst/>
            </a:prstGeom>
            <a:noFill/>
            <a:ln w="9525">
              <a:noFill/>
              <a:miter lim="800000"/>
              <a:headEnd/>
              <a:tailEnd/>
            </a:ln>
          </p:spPr>
          <p:txBody>
            <a:bodyPr wrap="none">
              <a:spAutoFit/>
            </a:bodyPr>
            <a:lstStyle/>
            <a:p>
              <a:pPr rtl="1"/>
              <a:r>
                <a:rPr lang="zh-CN" altLang="en-US" sz="1400" b="1">
                  <a:ea typeface="宋体" pitchFamily="2" charset="-122"/>
                </a:rPr>
                <a:t>易于理解的报表</a:t>
              </a:r>
            </a:p>
          </p:txBody>
        </p:sp>
        <p:sp>
          <p:nvSpPr>
            <p:cNvPr id="17447" name="Text Box 73"/>
            <p:cNvSpPr txBox="1">
              <a:spLocks noChangeArrowheads="1"/>
            </p:cNvSpPr>
            <p:nvPr/>
          </p:nvSpPr>
          <p:spPr bwMode="auto">
            <a:xfrm>
              <a:off x="836" y="3739"/>
              <a:ext cx="1021" cy="194"/>
            </a:xfrm>
            <a:prstGeom prst="rect">
              <a:avLst/>
            </a:prstGeom>
            <a:noFill/>
            <a:ln w="9525">
              <a:noFill/>
              <a:miter lim="800000"/>
              <a:headEnd/>
              <a:tailEnd/>
            </a:ln>
          </p:spPr>
          <p:txBody>
            <a:bodyPr wrap="none">
              <a:spAutoFit/>
            </a:bodyPr>
            <a:lstStyle/>
            <a:p>
              <a:r>
                <a:rPr lang="zh-CN" altLang="en-US" sz="1400" b="1">
                  <a:ea typeface="宋体" pitchFamily="2" charset="-122"/>
                </a:rPr>
                <a:t>超过阈值自动告警</a:t>
              </a:r>
            </a:p>
          </p:txBody>
        </p:sp>
      </p:grpSp>
      <p:pic>
        <p:nvPicPr>
          <p:cNvPr id="675914" name="Picture 74" descr="PROCESS-ICON4"/>
          <p:cNvPicPr>
            <a:picLocks noChangeAspect="1" noChangeArrowheads="1"/>
          </p:cNvPicPr>
          <p:nvPr/>
        </p:nvPicPr>
        <p:blipFill>
          <a:blip r:embed="rId18" cstate="print"/>
          <a:srcRect/>
          <a:stretch>
            <a:fillRect/>
          </a:stretch>
        </p:blipFill>
        <p:spPr bwMode="auto">
          <a:xfrm>
            <a:off x="7175500" y="2536825"/>
            <a:ext cx="1736725" cy="1417638"/>
          </a:xfrm>
          <a:prstGeom prst="rect">
            <a:avLst/>
          </a:prstGeom>
          <a:noFill/>
          <a:ln w="9525">
            <a:noFill/>
            <a:miter lim="800000"/>
            <a:headEnd/>
            <a:tailEnd/>
          </a:ln>
        </p:spPr>
      </p:pic>
      <p:pic>
        <p:nvPicPr>
          <p:cNvPr id="675915" name="Picture 75" descr="PROCESS-ICON3"/>
          <p:cNvPicPr>
            <a:picLocks noChangeAspect="1" noChangeArrowheads="1"/>
          </p:cNvPicPr>
          <p:nvPr/>
        </p:nvPicPr>
        <p:blipFill>
          <a:blip r:embed="rId19" cstate="print"/>
          <a:srcRect/>
          <a:stretch>
            <a:fillRect/>
          </a:stretch>
        </p:blipFill>
        <p:spPr bwMode="auto">
          <a:xfrm>
            <a:off x="5319713" y="1717675"/>
            <a:ext cx="1689100" cy="1438275"/>
          </a:xfrm>
          <a:prstGeom prst="rect">
            <a:avLst/>
          </a:prstGeom>
          <a:noFill/>
          <a:ln w="9525">
            <a:noFill/>
            <a:miter lim="800000"/>
            <a:headEnd/>
            <a:tailEnd/>
          </a:ln>
        </p:spPr>
      </p:pic>
      <p:pic>
        <p:nvPicPr>
          <p:cNvPr id="675916" name="Picture 76" descr="PROCESS-ICON1"/>
          <p:cNvPicPr>
            <a:picLocks noChangeAspect="1" noChangeArrowheads="1"/>
          </p:cNvPicPr>
          <p:nvPr/>
        </p:nvPicPr>
        <p:blipFill>
          <a:blip r:embed="rId20" cstate="print"/>
          <a:srcRect/>
          <a:stretch>
            <a:fillRect/>
          </a:stretch>
        </p:blipFill>
        <p:spPr bwMode="auto">
          <a:xfrm>
            <a:off x="1119188" y="1871663"/>
            <a:ext cx="1606550" cy="1228725"/>
          </a:xfrm>
          <a:prstGeom prst="rect">
            <a:avLst/>
          </a:prstGeom>
          <a:noFill/>
          <a:ln w="9525">
            <a:noFill/>
            <a:miter lim="800000"/>
            <a:headEnd/>
            <a:tailEnd/>
          </a:ln>
        </p:spPr>
      </p:pic>
      <p:sp>
        <p:nvSpPr>
          <p:cNvPr id="675917" name="Text Box 77"/>
          <p:cNvSpPr txBox="1">
            <a:spLocks noChangeArrowheads="1"/>
          </p:cNvSpPr>
          <p:nvPr/>
        </p:nvSpPr>
        <p:spPr bwMode="auto">
          <a:xfrm>
            <a:off x="890588" y="1401763"/>
            <a:ext cx="1957387" cy="286232"/>
          </a:xfrm>
          <a:prstGeom prst="rect">
            <a:avLst/>
          </a:prstGeom>
          <a:noFill/>
          <a:ln w="9525" algn="ctr">
            <a:noFill/>
            <a:miter lim="800000"/>
            <a:headEnd/>
            <a:tailEnd/>
          </a:ln>
        </p:spPr>
        <p:txBody>
          <a:bodyPr>
            <a:spAutoFit/>
          </a:bodyPr>
          <a:lstStyle/>
          <a:p>
            <a:pPr algn="ctr">
              <a:lnSpc>
                <a:spcPct val="90000"/>
              </a:lnSpc>
            </a:pPr>
            <a:r>
              <a:rPr lang="zh-CN" altLang="en-US" sz="1400" b="1" dirty="0">
                <a:ea typeface="宋体" pitchFamily="2" charset="-122"/>
              </a:rPr>
              <a:t> </a:t>
            </a:r>
            <a:r>
              <a:rPr lang="zh-CN" altLang="en-US" sz="1400" b="1" dirty="0" smtClean="0">
                <a:ea typeface="宋体" pitchFamily="2" charset="-122"/>
              </a:rPr>
              <a:t>音素索引</a:t>
            </a:r>
            <a:endParaRPr lang="en-US" altLang="zh-CN" sz="1400" b="1" dirty="0">
              <a:ea typeface="宋体" pitchFamily="2" charset="-122"/>
            </a:endParaRPr>
          </a:p>
        </p:txBody>
      </p:sp>
      <p:sp>
        <p:nvSpPr>
          <p:cNvPr id="675918" name="Text Box 78"/>
          <p:cNvSpPr txBox="1">
            <a:spLocks noChangeArrowheads="1"/>
          </p:cNvSpPr>
          <p:nvPr/>
        </p:nvSpPr>
        <p:spPr bwMode="auto">
          <a:xfrm>
            <a:off x="989013" y="1927225"/>
            <a:ext cx="1857375" cy="284163"/>
          </a:xfrm>
          <a:prstGeom prst="rect">
            <a:avLst/>
          </a:prstGeom>
          <a:solidFill>
            <a:srgbClr val="FFFFFF">
              <a:alpha val="50195"/>
            </a:srgbClr>
          </a:solidFill>
          <a:ln w="9525" algn="ctr">
            <a:noFill/>
            <a:miter lim="800000"/>
            <a:headEnd/>
            <a:tailEnd/>
          </a:ln>
        </p:spPr>
        <p:txBody>
          <a:bodyPr>
            <a:spAutoFit/>
          </a:bodyPr>
          <a:lstStyle/>
          <a:p>
            <a:pPr algn="ctr">
              <a:lnSpc>
                <a:spcPct val="90000"/>
              </a:lnSpc>
            </a:pPr>
            <a:r>
              <a:rPr lang="zh-CN" altLang="en-US" sz="1400" b="1">
                <a:ea typeface="宋体" pitchFamily="2" charset="-122"/>
              </a:rPr>
              <a:t>情绪侦测</a:t>
            </a:r>
          </a:p>
        </p:txBody>
      </p:sp>
      <p:sp>
        <p:nvSpPr>
          <p:cNvPr id="675919" name="Text Box 79"/>
          <p:cNvSpPr txBox="1">
            <a:spLocks noChangeArrowheads="1"/>
          </p:cNvSpPr>
          <p:nvPr/>
        </p:nvSpPr>
        <p:spPr bwMode="auto">
          <a:xfrm>
            <a:off x="989013" y="2733675"/>
            <a:ext cx="1857375" cy="284163"/>
          </a:xfrm>
          <a:prstGeom prst="rect">
            <a:avLst/>
          </a:prstGeom>
          <a:solidFill>
            <a:srgbClr val="FFFFFF">
              <a:alpha val="50195"/>
            </a:srgbClr>
          </a:solidFill>
          <a:ln w="9525" algn="ctr">
            <a:noFill/>
            <a:miter lim="800000"/>
            <a:headEnd/>
            <a:tailEnd/>
          </a:ln>
        </p:spPr>
        <p:txBody>
          <a:bodyPr>
            <a:spAutoFit/>
          </a:bodyPr>
          <a:lstStyle/>
          <a:p>
            <a:pPr algn="ctr">
              <a:lnSpc>
                <a:spcPct val="90000"/>
              </a:lnSpc>
            </a:pPr>
            <a:r>
              <a:rPr lang="zh-CN" altLang="en-US" sz="1400" b="1">
                <a:ea typeface="宋体" pitchFamily="2" charset="-122"/>
              </a:rPr>
              <a:t>通话分析</a:t>
            </a:r>
          </a:p>
        </p:txBody>
      </p:sp>
      <p:sp>
        <p:nvSpPr>
          <p:cNvPr id="675920" name="Text Box 80"/>
          <p:cNvSpPr txBox="1">
            <a:spLocks noChangeArrowheads="1"/>
          </p:cNvSpPr>
          <p:nvPr/>
        </p:nvSpPr>
        <p:spPr bwMode="auto">
          <a:xfrm>
            <a:off x="901700" y="3124200"/>
            <a:ext cx="1957388" cy="286232"/>
          </a:xfrm>
          <a:prstGeom prst="rect">
            <a:avLst/>
          </a:prstGeom>
          <a:noFill/>
          <a:ln w="9525" algn="ctr">
            <a:noFill/>
            <a:miter lim="800000"/>
            <a:headEnd/>
            <a:tailEnd/>
          </a:ln>
        </p:spPr>
        <p:txBody>
          <a:bodyPr>
            <a:spAutoFit/>
          </a:bodyPr>
          <a:lstStyle/>
          <a:p>
            <a:pPr algn="ctr">
              <a:lnSpc>
                <a:spcPct val="90000"/>
              </a:lnSpc>
            </a:pPr>
            <a:r>
              <a:rPr lang="zh-CN" altLang="en-US" sz="1400" b="1" dirty="0" smtClean="0">
                <a:ea typeface="宋体" pitchFamily="2" charset="-122"/>
              </a:rPr>
              <a:t>呼</a:t>
            </a:r>
            <a:r>
              <a:rPr lang="zh-CN" altLang="en-US" sz="1400" b="1" dirty="0">
                <a:ea typeface="宋体" pitchFamily="2" charset="-122"/>
              </a:rPr>
              <a:t>叫流程分析</a:t>
            </a:r>
            <a:endParaRPr lang="en-US" altLang="zh-CN" sz="1400" b="1" dirty="0">
              <a:ea typeface="宋体" pitchFamily="2" charset="-122"/>
            </a:endParaRPr>
          </a:p>
        </p:txBody>
      </p:sp>
      <p:sp>
        <p:nvSpPr>
          <p:cNvPr id="17438" name="Rectangle 81"/>
          <p:cNvSpPr>
            <a:spLocks noChangeArrowheads="1"/>
          </p:cNvSpPr>
          <p:nvPr/>
        </p:nvSpPr>
        <p:spPr bwMode="auto">
          <a:xfrm>
            <a:off x="251520" y="188640"/>
            <a:ext cx="8839200" cy="647700"/>
          </a:xfrm>
          <a:prstGeom prst="rect">
            <a:avLst/>
          </a:prstGeom>
          <a:noFill/>
          <a:ln w="9525">
            <a:noFill/>
            <a:miter lim="800000"/>
            <a:headEnd/>
            <a:tailEnd/>
          </a:ln>
        </p:spPr>
        <p:txBody>
          <a:bodyPr/>
          <a:lstStyle/>
          <a:p>
            <a:pPr marL="234950" indent="-234950">
              <a:spcBef>
                <a:spcPct val="30000"/>
              </a:spcBef>
              <a:buClr>
                <a:srgbClr val="FFCC00"/>
              </a:buClr>
              <a:buFont typeface="Wingdings" pitchFamily="2" charset="2"/>
              <a:buNone/>
            </a:pPr>
            <a:r>
              <a:rPr lang="zh-CN" altLang="en-US" sz="2000" b="1" dirty="0" smtClean="0">
                <a:solidFill>
                  <a:schemeClr val="bg1"/>
                </a:solidFill>
                <a:ea typeface="宋体" pitchFamily="2" charset="-122"/>
              </a:rPr>
              <a:t>互动联络分</a:t>
            </a:r>
            <a:r>
              <a:rPr lang="zh-CN" altLang="en-US" sz="2000" b="1" dirty="0">
                <a:solidFill>
                  <a:schemeClr val="bg1"/>
                </a:solidFill>
                <a:ea typeface="宋体" pitchFamily="2" charset="-122"/>
              </a:rPr>
              <a:t>析组成模块</a:t>
            </a:r>
          </a:p>
        </p:txBody>
      </p:sp>
      <p:pic>
        <p:nvPicPr>
          <p:cNvPr id="675922" name="Picture 82" descr="PROCESS-ICON2n"/>
          <p:cNvPicPr>
            <a:picLocks noChangeAspect="1" noChangeArrowheads="1"/>
          </p:cNvPicPr>
          <p:nvPr/>
        </p:nvPicPr>
        <p:blipFill>
          <a:blip r:embed="rId21" cstate="print"/>
          <a:srcRect/>
          <a:stretch>
            <a:fillRect/>
          </a:stretch>
        </p:blipFill>
        <p:spPr bwMode="auto">
          <a:xfrm>
            <a:off x="3197225" y="1819275"/>
            <a:ext cx="1698625" cy="1350963"/>
          </a:xfrm>
          <a:prstGeom prst="rect">
            <a:avLst/>
          </a:prstGeom>
          <a:noFill/>
          <a:ln w="9525">
            <a:noFill/>
            <a:miter lim="800000"/>
            <a:headEnd/>
            <a:tailEnd/>
          </a:ln>
        </p:spPr>
      </p:pic>
      <p:pic>
        <p:nvPicPr>
          <p:cNvPr id="675923" name="Picture 83"/>
          <p:cNvPicPr>
            <a:picLocks noChangeAspect="1" noChangeArrowheads="1"/>
          </p:cNvPicPr>
          <p:nvPr/>
        </p:nvPicPr>
        <p:blipFill>
          <a:blip r:embed="rId22" cstate="print"/>
          <a:srcRect/>
          <a:stretch>
            <a:fillRect/>
          </a:stretch>
        </p:blipFill>
        <p:spPr bwMode="auto">
          <a:xfrm>
            <a:off x="5483225" y="3775075"/>
            <a:ext cx="1797050" cy="11890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75916"/>
                                        </p:tgtEl>
                                        <p:attrNameLst>
                                          <p:attrName>style.visibility</p:attrName>
                                        </p:attrNameLst>
                                      </p:cBhvr>
                                      <p:to>
                                        <p:strVal val="visible"/>
                                      </p:to>
                                    </p:set>
                                    <p:anim calcmode="lin" valueType="num">
                                      <p:cBhvr>
                                        <p:cTn id="7" dur="500" fill="hold"/>
                                        <p:tgtEl>
                                          <p:spTgt spid="675916"/>
                                        </p:tgtEl>
                                        <p:attrNameLst>
                                          <p:attrName>ppt_w</p:attrName>
                                        </p:attrNameLst>
                                      </p:cBhvr>
                                      <p:tavLst>
                                        <p:tav tm="0">
                                          <p:val>
                                            <p:fltVal val="0"/>
                                          </p:val>
                                        </p:tav>
                                        <p:tav tm="100000">
                                          <p:val>
                                            <p:strVal val="#ppt_w"/>
                                          </p:val>
                                        </p:tav>
                                      </p:tavLst>
                                    </p:anim>
                                    <p:anim calcmode="lin" valueType="num">
                                      <p:cBhvr>
                                        <p:cTn id="8" dur="500" fill="hold"/>
                                        <p:tgtEl>
                                          <p:spTgt spid="675916"/>
                                        </p:tgtEl>
                                        <p:attrNameLst>
                                          <p:attrName>ppt_h</p:attrName>
                                        </p:attrNameLst>
                                      </p:cBhvr>
                                      <p:tavLst>
                                        <p:tav tm="0">
                                          <p:val>
                                            <p:fltVal val="0"/>
                                          </p:val>
                                        </p:tav>
                                        <p:tav tm="100000">
                                          <p:val>
                                            <p:strVal val="#ppt_h"/>
                                          </p:val>
                                        </p:tav>
                                      </p:tavLst>
                                    </p:anim>
                                    <p:animEffect transition="in" filter="fade">
                                      <p:cBhvr>
                                        <p:cTn id="9" dur="500"/>
                                        <p:tgtEl>
                                          <p:spTgt spid="675916"/>
                                        </p:tgtEl>
                                      </p:cBhvr>
                                    </p:animEffect>
                                  </p:childTnLst>
                                </p:cTn>
                              </p:par>
                            </p:childTnLst>
                          </p:cTn>
                        </p:par>
                        <p:par>
                          <p:cTn id="10" fill="hold">
                            <p:stCondLst>
                              <p:cond delay="500"/>
                            </p:stCondLst>
                            <p:childTnLst>
                              <p:par>
                                <p:cTn id="11" presetID="12" presetClass="entr" presetSubtype="4" fill="hold" nodeType="afterEffect">
                                  <p:stCondLst>
                                    <p:cond delay="0"/>
                                  </p:stCondLst>
                                  <p:childTnLst>
                                    <p:set>
                                      <p:cBhvr>
                                        <p:cTn id="12" dur="1" fill="hold">
                                          <p:stCondLst>
                                            <p:cond delay="0"/>
                                          </p:stCondLst>
                                        </p:cTn>
                                        <p:tgtEl>
                                          <p:spTgt spid="675917"/>
                                        </p:tgtEl>
                                        <p:attrNameLst>
                                          <p:attrName>style.visibility</p:attrName>
                                        </p:attrNameLst>
                                      </p:cBhvr>
                                      <p:to>
                                        <p:strVal val="visible"/>
                                      </p:to>
                                    </p:set>
                                    <p:animEffect transition="in" filter="slide(fromBottom)">
                                      <p:cBhvr>
                                        <p:cTn id="13" dur="500"/>
                                        <p:tgtEl>
                                          <p:spTgt spid="675917"/>
                                        </p:tgtEl>
                                      </p:cBhvr>
                                    </p:animEffect>
                                  </p:childTnLst>
                                </p:cTn>
                              </p:par>
                              <p:par>
                                <p:cTn id="14" presetID="12" presetClass="entr" presetSubtype="4" fill="hold" nodeType="withEffect">
                                  <p:stCondLst>
                                    <p:cond delay="0"/>
                                  </p:stCondLst>
                                  <p:childTnLst>
                                    <p:set>
                                      <p:cBhvr>
                                        <p:cTn id="15" dur="1" fill="hold">
                                          <p:stCondLst>
                                            <p:cond delay="0"/>
                                          </p:stCondLst>
                                        </p:cTn>
                                        <p:tgtEl>
                                          <p:spTgt spid="675918"/>
                                        </p:tgtEl>
                                        <p:attrNameLst>
                                          <p:attrName>style.visibility</p:attrName>
                                        </p:attrNameLst>
                                      </p:cBhvr>
                                      <p:to>
                                        <p:strVal val="visible"/>
                                      </p:to>
                                    </p:set>
                                    <p:animEffect transition="in" filter="slide(fromBottom)">
                                      <p:cBhvr>
                                        <p:cTn id="16" dur="500"/>
                                        <p:tgtEl>
                                          <p:spTgt spid="675918"/>
                                        </p:tgtEl>
                                      </p:cBhvr>
                                    </p:animEffect>
                                  </p:childTnLst>
                                </p:cTn>
                              </p:par>
                              <p:par>
                                <p:cTn id="17" presetID="12" presetClass="entr" presetSubtype="4" fill="hold" nodeType="withEffect">
                                  <p:stCondLst>
                                    <p:cond delay="0"/>
                                  </p:stCondLst>
                                  <p:childTnLst>
                                    <p:set>
                                      <p:cBhvr>
                                        <p:cTn id="18" dur="1" fill="hold">
                                          <p:stCondLst>
                                            <p:cond delay="0"/>
                                          </p:stCondLst>
                                        </p:cTn>
                                        <p:tgtEl>
                                          <p:spTgt spid="675919"/>
                                        </p:tgtEl>
                                        <p:attrNameLst>
                                          <p:attrName>style.visibility</p:attrName>
                                        </p:attrNameLst>
                                      </p:cBhvr>
                                      <p:to>
                                        <p:strVal val="visible"/>
                                      </p:to>
                                    </p:set>
                                    <p:animEffect transition="in" filter="slide(fromBottom)">
                                      <p:cBhvr>
                                        <p:cTn id="19" dur="500"/>
                                        <p:tgtEl>
                                          <p:spTgt spid="675919"/>
                                        </p:tgtEl>
                                      </p:cBhvr>
                                    </p:animEffect>
                                  </p:childTnLst>
                                </p:cTn>
                              </p:par>
                              <p:par>
                                <p:cTn id="20" presetID="12" presetClass="entr" presetSubtype="4" fill="hold" nodeType="withEffect">
                                  <p:stCondLst>
                                    <p:cond delay="0"/>
                                  </p:stCondLst>
                                  <p:childTnLst>
                                    <p:set>
                                      <p:cBhvr>
                                        <p:cTn id="21" dur="1" fill="hold">
                                          <p:stCondLst>
                                            <p:cond delay="0"/>
                                          </p:stCondLst>
                                        </p:cTn>
                                        <p:tgtEl>
                                          <p:spTgt spid="675920"/>
                                        </p:tgtEl>
                                        <p:attrNameLst>
                                          <p:attrName>style.visibility</p:attrName>
                                        </p:attrNameLst>
                                      </p:cBhvr>
                                      <p:to>
                                        <p:strVal val="visible"/>
                                      </p:to>
                                    </p:set>
                                    <p:animEffect transition="in" filter="slide(fromBottom)">
                                      <p:cBhvr>
                                        <p:cTn id="22" dur="500"/>
                                        <p:tgtEl>
                                          <p:spTgt spid="6759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675898"/>
                                        </p:tgtEl>
                                      </p:cBhvr>
                                    </p:animEffect>
                                    <p:set>
                                      <p:cBhvr>
                                        <p:cTn id="27" dur="1" fill="hold">
                                          <p:stCondLst>
                                            <p:cond delay="499"/>
                                          </p:stCondLst>
                                        </p:cTn>
                                        <p:tgtEl>
                                          <p:spTgt spid="675898"/>
                                        </p:tgtEl>
                                        <p:attrNameLst>
                                          <p:attrName>style.visibility</p:attrName>
                                        </p:attrNameLst>
                                      </p:cBhvr>
                                      <p:to>
                                        <p:strVal val="hidden"/>
                                      </p:to>
                                    </p:set>
                                  </p:childTnLst>
                                </p:cTn>
                              </p:par>
                            </p:childTnLst>
                          </p:cTn>
                        </p:par>
                        <p:par>
                          <p:cTn id="28" fill="hold">
                            <p:stCondLst>
                              <p:cond delay="500"/>
                            </p:stCondLst>
                            <p:childTnLst>
                              <p:par>
                                <p:cTn id="29" presetID="12" presetClass="entr" presetSubtype="4" fill="hold" grpId="0" nodeType="afterEffect">
                                  <p:stCondLst>
                                    <p:cond delay="0"/>
                                  </p:stCondLst>
                                  <p:childTnLst>
                                    <p:set>
                                      <p:cBhvr>
                                        <p:cTn id="30" dur="1" fill="hold">
                                          <p:stCondLst>
                                            <p:cond delay="0"/>
                                          </p:stCondLst>
                                        </p:cTn>
                                        <p:tgtEl>
                                          <p:spTgt spid="675903"/>
                                        </p:tgtEl>
                                        <p:attrNameLst>
                                          <p:attrName>style.visibility</p:attrName>
                                        </p:attrNameLst>
                                      </p:cBhvr>
                                      <p:to>
                                        <p:strVal val="visible"/>
                                      </p:to>
                                    </p:set>
                                    <p:animEffect transition="in" filter="slide(fromBottom)">
                                      <p:cBhvr>
                                        <p:cTn id="31" dur="500"/>
                                        <p:tgtEl>
                                          <p:spTgt spid="675903"/>
                                        </p:tgtEl>
                                      </p:cBhvr>
                                    </p:animEffect>
                                  </p:childTnLst>
                                </p:cTn>
                              </p:par>
                            </p:childTnLst>
                          </p:cTn>
                        </p:par>
                        <p:par>
                          <p:cTn id="32" fill="hold">
                            <p:stCondLst>
                              <p:cond delay="1000"/>
                            </p:stCondLst>
                            <p:childTnLst>
                              <p:par>
                                <p:cTn id="33" presetID="53" presetClass="entr" presetSubtype="0" fill="hold" nodeType="afterEffect">
                                  <p:stCondLst>
                                    <p:cond delay="0"/>
                                  </p:stCondLst>
                                  <p:childTnLst>
                                    <p:set>
                                      <p:cBhvr>
                                        <p:cTn id="34" dur="1" fill="hold">
                                          <p:stCondLst>
                                            <p:cond delay="0"/>
                                          </p:stCondLst>
                                        </p:cTn>
                                        <p:tgtEl>
                                          <p:spTgt spid="675922"/>
                                        </p:tgtEl>
                                        <p:attrNameLst>
                                          <p:attrName>style.visibility</p:attrName>
                                        </p:attrNameLst>
                                      </p:cBhvr>
                                      <p:to>
                                        <p:strVal val="visible"/>
                                      </p:to>
                                    </p:set>
                                    <p:anim calcmode="lin" valueType="num">
                                      <p:cBhvr>
                                        <p:cTn id="35" dur="500" fill="hold"/>
                                        <p:tgtEl>
                                          <p:spTgt spid="675922"/>
                                        </p:tgtEl>
                                        <p:attrNameLst>
                                          <p:attrName>ppt_w</p:attrName>
                                        </p:attrNameLst>
                                      </p:cBhvr>
                                      <p:tavLst>
                                        <p:tav tm="0">
                                          <p:val>
                                            <p:fltVal val="0"/>
                                          </p:val>
                                        </p:tav>
                                        <p:tav tm="100000">
                                          <p:val>
                                            <p:strVal val="#ppt_w"/>
                                          </p:val>
                                        </p:tav>
                                      </p:tavLst>
                                    </p:anim>
                                    <p:anim calcmode="lin" valueType="num">
                                      <p:cBhvr>
                                        <p:cTn id="36" dur="500" fill="hold"/>
                                        <p:tgtEl>
                                          <p:spTgt spid="675922"/>
                                        </p:tgtEl>
                                        <p:attrNameLst>
                                          <p:attrName>ppt_h</p:attrName>
                                        </p:attrNameLst>
                                      </p:cBhvr>
                                      <p:tavLst>
                                        <p:tav tm="0">
                                          <p:val>
                                            <p:fltVal val="0"/>
                                          </p:val>
                                        </p:tav>
                                        <p:tav tm="100000">
                                          <p:val>
                                            <p:strVal val="#ppt_h"/>
                                          </p:val>
                                        </p:tav>
                                      </p:tavLst>
                                    </p:anim>
                                    <p:animEffect transition="in" filter="fade">
                                      <p:cBhvr>
                                        <p:cTn id="37" dur="500"/>
                                        <p:tgtEl>
                                          <p:spTgt spid="6759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675899"/>
                                        </p:tgtEl>
                                      </p:cBhvr>
                                    </p:animEffect>
                                    <p:set>
                                      <p:cBhvr>
                                        <p:cTn id="42" dur="1" fill="hold">
                                          <p:stCondLst>
                                            <p:cond delay="499"/>
                                          </p:stCondLst>
                                        </p:cTn>
                                        <p:tgtEl>
                                          <p:spTgt spid="675899"/>
                                        </p:tgtEl>
                                        <p:attrNameLst>
                                          <p:attrName>style.visibility</p:attrName>
                                        </p:attrNameLst>
                                      </p:cBhvr>
                                      <p:to>
                                        <p:strVal val="hidden"/>
                                      </p:to>
                                    </p:set>
                                  </p:childTnLst>
                                </p:cTn>
                              </p:par>
                            </p:childTnLst>
                          </p:cTn>
                        </p:par>
                        <p:par>
                          <p:cTn id="43" fill="hold">
                            <p:stCondLst>
                              <p:cond delay="500"/>
                            </p:stCondLst>
                            <p:childTnLst>
                              <p:par>
                                <p:cTn id="44" presetID="12" presetClass="entr" presetSubtype="4" fill="hold" grpId="0" nodeType="afterEffect">
                                  <p:stCondLst>
                                    <p:cond delay="0"/>
                                  </p:stCondLst>
                                  <p:childTnLst>
                                    <p:set>
                                      <p:cBhvr>
                                        <p:cTn id="45" dur="1" fill="hold">
                                          <p:stCondLst>
                                            <p:cond delay="0"/>
                                          </p:stCondLst>
                                        </p:cTn>
                                        <p:tgtEl>
                                          <p:spTgt spid="675904"/>
                                        </p:tgtEl>
                                        <p:attrNameLst>
                                          <p:attrName>style.visibility</p:attrName>
                                        </p:attrNameLst>
                                      </p:cBhvr>
                                      <p:to>
                                        <p:strVal val="visible"/>
                                      </p:to>
                                    </p:set>
                                    <p:animEffect transition="in" filter="slide(fromBottom)">
                                      <p:cBhvr>
                                        <p:cTn id="46" dur="500"/>
                                        <p:tgtEl>
                                          <p:spTgt spid="675904"/>
                                        </p:tgtEl>
                                      </p:cBhvr>
                                    </p:animEffect>
                                  </p:childTnLst>
                                </p:cTn>
                              </p:par>
                            </p:childTnLst>
                          </p:cTn>
                        </p:par>
                        <p:par>
                          <p:cTn id="47" fill="hold">
                            <p:stCondLst>
                              <p:cond delay="1000"/>
                            </p:stCondLst>
                            <p:childTnLst>
                              <p:par>
                                <p:cTn id="48" presetID="53" presetClass="entr" presetSubtype="0" fill="hold" nodeType="afterEffect">
                                  <p:stCondLst>
                                    <p:cond delay="0"/>
                                  </p:stCondLst>
                                  <p:childTnLst>
                                    <p:set>
                                      <p:cBhvr>
                                        <p:cTn id="49" dur="1" fill="hold">
                                          <p:stCondLst>
                                            <p:cond delay="0"/>
                                          </p:stCondLst>
                                        </p:cTn>
                                        <p:tgtEl>
                                          <p:spTgt spid="675915"/>
                                        </p:tgtEl>
                                        <p:attrNameLst>
                                          <p:attrName>style.visibility</p:attrName>
                                        </p:attrNameLst>
                                      </p:cBhvr>
                                      <p:to>
                                        <p:strVal val="visible"/>
                                      </p:to>
                                    </p:set>
                                    <p:anim calcmode="lin" valueType="num">
                                      <p:cBhvr>
                                        <p:cTn id="50" dur="500" fill="hold"/>
                                        <p:tgtEl>
                                          <p:spTgt spid="675915"/>
                                        </p:tgtEl>
                                        <p:attrNameLst>
                                          <p:attrName>ppt_w</p:attrName>
                                        </p:attrNameLst>
                                      </p:cBhvr>
                                      <p:tavLst>
                                        <p:tav tm="0">
                                          <p:val>
                                            <p:fltVal val="0"/>
                                          </p:val>
                                        </p:tav>
                                        <p:tav tm="100000">
                                          <p:val>
                                            <p:strVal val="#ppt_w"/>
                                          </p:val>
                                        </p:tav>
                                      </p:tavLst>
                                    </p:anim>
                                    <p:anim calcmode="lin" valueType="num">
                                      <p:cBhvr>
                                        <p:cTn id="51" dur="500" fill="hold"/>
                                        <p:tgtEl>
                                          <p:spTgt spid="675915"/>
                                        </p:tgtEl>
                                        <p:attrNameLst>
                                          <p:attrName>ppt_h</p:attrName>
                                        </p:attrNameLst>
                                      </p:cBhvr>
                                      <p:tavLst>
                                        <p:tav tm="0">
                                          <p:val>
                                            <p:fltVal val="0"/>
                                          </p:val>
                                        </p:tav>
                                        <p:tav tm="100000">
                                          <p:val>
                                            <p:strVal val="#ppt_h"/>
                                          </p:val>
                                        </p:tav>
                                      </p:tavLst>
                                    </p:anim>
                                    <p:animEffect transition="in" filter="fade">
                                      <p:cBhvr>
                                        <p:cTn id="52" dur="500"/>
                                        <p:tgtEl>
                                          <p:spTgt spid="6759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grpId="0" nodeType="clickEffect">
                                  <p:stCondLst>
                                    <p:cond delay="0"/>
                                  </p:stCondLst>
                                  <p:childTnLst>
                                    <p:animEffect transition="out" filter="wipe(left)">
                                      <p:cBhvr>
                                        <p:cTn id="56" dur="500"/>
                                        <p:tgtEl>
                                          <p:spTgt spid="675900"/>
                                        </p:tgtEl>
                                      </p:cBhvr>
                                    </p:animEffect>
                                    <p:set>
                                      <p:cBhvr>
                                        <p:cTn id="57" dur="1" fill="hold">
                                          <p:stCondLst>
                                            <p:cond delay="499"/>
                                          </p:stCondLst>
                                        </p:cTn>
                                        <p:tgtEl>
                                          <p:spTgt spid="675900"/>
                                        </p:tgtEl>
                                        <p:attrNameLst>
                                          <p:attrName>style.visibility</p:attrName>
                                        </p:attrNameLst>
                                      </p:cBhvr>
                                      <p:to>
                                        <p:strVal val="hidden"/>
                                      </p:to>
                                    </p:set>
                                  </p:childTnLst>
                                </p:cTn>
                              </p:par>
                            </p:childTnLst>
                          </p:cTn>
                        </p:par>
                        <p:par>
                          <p:cTn id="58" fill="hold">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675905"/>
                                        </p:tgtEl>
                                        <p:attrNameLst>
                                          <p:attrName>style.visibility</p:attrName>
                                        </p:attrNameLst>
                                      </p:cBhvr>
                                      <p:to>
                                        <p:strVal val="visible"/>
                                      </p:to>
                                    </p:set>
                                    <p:animEffect transition="in" filter="slide(fromBottom)">
                                      <p:cBhvr>
                                        <p:cTn id="61" dur="500"/>
                                        <p:tgtEl>
                                          <p:spTgt spid="675905"/>
                                        </p:tgtEl>
                                      </p:cBhvr>
                                    </p:animEffect>
                                  </p:childTnLst>
                                </p:cTn>
                              </p:par>
                            </p:childTnLst>
                          </p:cTn>
                        </p:par>
                        <p:par>
                          <p:cTn id="62" fill="hold">
                            <p:stCondLst>
                              <p:cond delay="1000"/>
                            </p:stCondLst>
                            <p:childTnLst>
                              <p:par>
                                <p:cTn id="63" presetID="53" presetClass="entr" presetSubtype="0" fill="hold" nodeType="afterEffect">
                                  <p:stCondLst>
                                    <p:cond delay="0"/>
                                  </p:stCondLst>
                                  <p:childTnLst>
                                    <p:set>
                                      <p:cBhvr>
                                        <p:cTn id="64" dur="1" fill="hold">
                                          <p:stCondLst>
                                            <p:cond delay="0"/>
                                          </p:stCondLst>
                                        </p:cTn>
                                        <p:tgtEl>
                                          <p:spTgt spid="675914"/>
                                        </p:tgtEl>
                                        <p:attrNameLst>
                                          <p:attrName>style.visibility</p:attrName>
                                        </p:attrNameLst>
                                      </p:cBhvr>
                                      <p:to>
                                        <p:strVal val="visible"/>
                                      </p:to>
                                    </p:set>
                                    <p:anim calcmode="lin" valueType="num">
                                      <p:cBhvr>
                                        <p:cTn id="65" dur="500" fill="hold"/>
                                        <p:tgtEl>
                                          <p:spTgt spid="675914"/>
                                        </p:tgtEl>
                                        <p:attrNameLst>
                                          <p:attrName>ppt_w</p:attrName>
                                        </p:attrNameLst>
                                      </p:cBhvr>
                                      <p:tavLst>
                                        <p:tav tm="0">
                                          <p:val>
                                            <p:fltVal val="0"/>
                                          </p:val>
                                        </p:tav>
                                        <p:tav tm="100000">
                                          <p:val>
                                            <p:strVal val="#ppt_w"/>
                                          </p:val>
                                        </p:tav>
                                      </p:tavLst>
                                    </p:anim>
                                    <p:anim calcmode="lin" valueType="num">
                                      <p:cBhvr>
                                        <p:cTn id="66" dur="500" fill="hold"/>
                                        <p:tgtEl>
                                          <p:spTgt spid="675914"/>
                                        </p:tgtEl>
                                        <p:attrNameLst>
                                          <p:attrName>ppt_h</p:attrName>
                                        </p:attrNameLst>
                                      </p:cBhvr>
                                      <p:tavLst>
                                        <p:tav tm="0">
                                          <p:val>
                                            <p:fltVal val="0"/>
                                          </p:val>
                                        </p:tav>
                                        <p:tav tm="100000">
                                          <p:val>
                                            <p:strVal val="#ppt_h"/>
                                          </p:val>
                                        </p:tav>
                                      </p:tavLst>
                                    </p:anim>
                                    <p:animEffect transition="in" filter="fade">
                                      <p:cBhvr>
                                        <p:cTn id="67" dur="500"/>
                                        <p:tgtEl>
                                          <p:spTgt spid="675914"/>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0" fill="hold" nodeType="clickEffect">
                                  <p:stCondLst>
                                    <p:cond delay="0"/>
                                  </p:stCondLst>
                                  <p:childTnLst>
                                    <p:set>
                                      <p:cBhvr>
                                        <p:cTn id="71" dur="1" fill="hold">
                                          <p:stCondLst>
                                            <p:cond delay="0"/>
                                          </p:stCondLst>
                                        </p:cTn>
                                        <p:tgtEl>
                                          <p:spTgt spid="675923"/>
                                        </p:tgtEl>
                                        <p:attrNameLst>
                                          <p:attrName>style.visibility</p:attrName>
                                        </p:attrNameLst>
                                      </p:cBhvr>
                                      <p:to>
                                        <p:strVal val="visible"/>
                                      </p:to>
                                    </p:set>
                                    <p:anim calcmode="lin" valueType="num">
                                      <p:cBhvr>
                                        <p:cTn id="72" dur="500" fill="hold"/>
                                        <p:tgtEl>
                                          <p:spTgt spid="675923"/>
                                        </p:tgtEl>
                                        <p:attrNameLst>
                                          <p:attrName>ppt_w</p:attrName>
                                        </p:attrNameLst>
                                      </p:cBhvr>
                                      <p:tavLst>
                                        <p:tav tm="0">
                                          <p:val>
                                            <p:fltVal val="0"/>
                                          </p:val>
                                        </p:tav>
                                        <p:tav tm="100000">
                                          <p:val>
                                            <p:strVal val="#ppt_w"/>
                                          </p:val>
                                        </p:tav>
                                      </p:tavLst>
                                    </p:anim>
                                    <p:anim calcmode="lin" valueType="num">
                                      <p:cBhvr>
                                        <p:cTn id="73" dur="500" fill="hold"/>
                                        <p:tgtEl>
                                          <p:spTgt spid="675923"/>
                                        </p:tgtEl>
                                        <p:attrNameLst>
                                          <p:attrName>ppt_h</p:attrName>
                                        </p:attrNameLst>
                                      </p:cBhvr>
                                      <p:tavLst>
                                        <p:tav tm="0">
                                          <p:val>
                                            <p:fltVal val="0"/>
                                          </p:val>
                                        </p:tav>
                                        <p:tav tm="100000">
                                          <p:val>
                                            <p:strVal val="#ppt_h"/>
                                          </p:val>
                                        </p:tav>
                                      </p:tavLst>
                                    </p:anim>
                                    <p:animEffect transition="in" filter="fade">
                                      <p:cBhvr>
                                        <p:cTn id="74" dur="500"/>
                                        <p:tgtEl>
                                          <p:spTgt spid="675923"/>
                                        </p:tgtEl>
                                      </p:cBhvr>
                                    </p:animEffect>
                                  </p:childTnLst>
                                </p:cTn>
                              </p:par>
                              <p:par>
                                <p:cTn id="75" presetID="12" presetClass="entr" presetSubtype="4" fill="hold" nodeType="withEffect">
                                  <p:stCondLst>
                                    <p:cond delay="0"/>
                                  </p:stCondLst>
                                  <p:childTnLst>
                                    <p:set>
                                      <p:cBhvr>
                                        <p:cTn id="76" dur="1" fill="hold">
                                          <p:stCondLst>
                                            <p:cond delay="0"/>
                                          </p:stCondLst>
                                        </p:cTn>
                                        <p:tgtEl>
                                          <p:spTgt spid="675902"/>
                                        </p:tgtEl>
                                        <p:attrNameLst>
                                          <p:attrName>style.visibility</p:attrName>
                                        </p:attrNameLst>
                                      </p:cBhvr>
                                      <p:to>
                                        <p:strVal val="visible"/>
                                      </p:to>
                                    </p:set>
                                    <p:animEffect transition="in" filter="slide(fromBottom)">
                                      <p:cBhvr>
                                        <p:cTn id="77" dur="500"/>
                                        <p:tgtEl>
                                          <p:spTgt spid="67590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675901"/>
                                        </p:tgtEl>
                                        <p:attrNameLst>
                                          <p:attrName>style.visibility</p:attrName>
                                        </p:attrNameLst>
                                      </p:cBhvr>
                                      <p:to>
                                        <p:strVal val="visible"/>
                                      </p:to>
                                    </p:set>
                                    <p:animEffect transition="in" filter="wipe(right)">
                                      <p:cBhvr>
                                        <p:cTn id="82" dur="500"/>
                                        <p:tgtEl>
                                          <p:spTgt spid="675901"/>
                                        </p:tgtEl>
                                      </p:cBhvr>
                                    </p:animEffect>
                                  </p:childTnLst>
                                </p:cTn>
                              </p:par>
                            </p:childTnLst>
                          </p:cTn>
                        </p:par>
                        <p:par>
                          <p:cTn id="83" fill="hold">
                            <p:stCondLst>
                              <p:cond delay="500"/>
                            </p:stCondLst>
                            <p:childTnLst>
                              <p:par>
                                <p:cTn id="84" presetID="12" presetClass="entr" presetSubtype="4"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slide(fromBottom)">
                                      <p:cBhvr>
                                        <p:cTn id="8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8" grpId="0" animBg="1"/>
      <p:bldP spid="675899" grpId="0" animBg="1"/>
      <p:bldP spid="675900" grpId="0" animBg="1"/>
      <p:bldP spid="675903" grpId="0"/>
      <p:bldP spid="675904" grpId="0"/>
      <p:bldP spid="6759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4294967295"/>
          </p:nvPr>
        </p:nvSpPr>
        <p:spPr>
          <a:xfrm>
            <a:off x="0" y="71739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D8CB8717-2419-4C02-8692-60A7833E88C8}" type="slidenum">
              <a:rPr lang="ar-SA" altLang="zh-CN" sz="1000">
                <a:solidFill>
                  <a:srgbClr val="292929"/>
                </a:solidFill>
              </a:rPr>
              <a:pPr eaLnBrk="1" hangingPunct="1"/>
              <a:t>29</a:t>
            </a:fld>
            <a:endParaRPr lang="zh-CN" altLang="en-US" sz="1000">
              <a:solidFill>
                <a:srgbClr val="292929"/>
              </a:solidFill>
            </a:endParaRPr>
          </a:p>
        </p:txBody>
      </p:sp>
      <p:sp>
        <p:nvSpPr>
          <p:cNvPr id="66563" name="Rectangle 2"/>
          <p:cNvSpPr>
            <a:spLocks noGrp="1" noChangeArrowheads="1"/>
          </p:cNvSpPr>
          <p:nvPr>
            <p:ph type="title"/>
          </p:nvPr>
        </p:nvSpPr>
        <p:spPr/>
        <p:txBody>
          <a:bodyPr/>
          <a:lstStyle/>
          <a:p>
            <a:pPr eaLnBrk="1" hangingPunct="1"/>
            <a:r>
              <a:rPr lang="zh-CN" altLang="en-US" smtClean="0">
                <a:ea typeface="宋体" pitchFamily="2" charset="-122"/>
              </a:rPr>
              <a:t>情绪侦测引擎</a:t>
            </a:r>
          </a:p>
        </p:txBody>
      </p:sp>
      <p:sp>
        <p:nvSpPr>
          <p:cNvPr id="66564" name="Rectangle 3"/>
          <p:cNvSpPr>
            <a:spLocks noGrp="1" noChangeArrowheads="1"/>
          </p:cNvSpPr>
          <p:nvPr>
            <p:ph type="body" idx="1"/>
          </p:nvPr>
        </p:nvSpPr>
        <p:spPr>
          <a:xfrm>
            <a:off x="500063" y="1285875"/>
            <a:ext cx="8064500" cy="4319588"/>
          </a:xfrm>
        </p:spPr>
        <p:txBody>
          <a:bodyPr/>
          <a:lstStyle/>
          <a:p>
            <a:pPr eaLnBrk="1" hangingPunct="1"/>
            <a:r>
              <a:rPr lang="zh-CN" altLang="en-US" smtClean="0">
                <a:ea typeface="宋体" pitchFamily="2" charset="-122"/>
              </a:rPr>
              <a:t>能够侦测出情绪激烈的通话</a:t>
            </a:r>
          </a:p>
          <a:p>
            <a:pPr eaLnBrk="1" hangingPunct="1"/>
            <a:r>
              <a:rPr lang="zh-CN" altLang="en-US" smtClean="0">
                <a:ea typeface="宋体" pitchFamily="2" charset="-122"/>
              </a:rPr>
              <a:t>在呼叫中心中，主要用于检测负面情绪的通话，如生气</a:t>
            </a:r>
            <a:endParaRPr lang="en-US" altLang="zh-CN" smtClean="0">
              <a:ea typeface="宋体" pitchFamily="2" charset="-122"/>
            </a:endParaRPr>
          </a:p>
          <a:p>
            <a:pPr eaLnBrk="1" hangingPunct="1"/>
            <a:r>
              <a:rPr lang="zh-CN" altLang="en-US" smtClean="0">
                <a:ea typeface="宋体" pitchFamily="2" charset="-122"/>
              </a:rPr>
              <a:t>可同时检测客户端与座席端的语音语调</a:t>
            </a:r>
          </a:p>
          <a:p>
            <a:pPr eaLnBrk="1" hangingPunct="1"/>
            <a:r>
              <a:rPr lang="zh-CN" altLang="en-US" smtClean="0">
                <a:ea typeface="宋体" pitchFamily="2" charset="-122"/>
              </a:rPr>
              <a:t>情绪侦测主要用于</a:t>
            </a:r>
            <a:r>
              <a:rPr lang="en-US" altLang="zh-CN" smtClean="0">
                <a:ea typeface="宋体" pitchFamily="2" charset="-122"/>
              </a:rPr>
              <a:t>:</a:t>
            </a:r>
          </a:p>
          <a:p>
            <a:pPr lvl="1" eaLnBrk="1" hangingPunct="1"/>
            <a:r>
              <a:rPr lang="zh-CN" altLang="en-US" smtClean="0">
                <a:ea typeface="宋体" pitchFamily="2" charset="-122"/>
              </a:rPr>
              <a:t>了解客户不满意的真实原因</a:t>
            </a:r>
          </a:p>
          <a:p>
            <a:pPr lvl="1" eaLnBrk="1" hangingPunct="1"/>
            <a:r>
              <a:rPr lang="zh-CN" altLang="en-US" smtClean="0">
                <a:ea typeface="宋体" pitchFamily="2" charset="-122"/>
              </a:rPr>
              <a:t>了解客户流失的真正原因</a:t>
            </a:r>
          </a:p>
        </p:txBody>
      </p:sp>
      <p:grpSp>
        <p:nvGrpSpPr>
          <p:cNvPr id="66565" name="Group 4"/>
          <p:cNvGrpSpPr>
            <a:grpSpLocks/>
          </p:cNvGrpSpPr>
          <p:nvPr/>
        </p:nvGrpSpPr>
        <p:grpSpPr bwMode="auto">
          <a:xfrm>
            <a:off x="4357688" y="3571875"/>
            <a:ext cx="4508500" cy="2825750"/>
            <a:chOff x="1364" y="1994"/>
            <a:chExt cx="2840" cy="1780"/>
          </a:xfrm>
        </p:grpSpPr>
        <p:pic>
          <p:nvPicPr>
            <p:cNvPr id="6656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 y="1994"/>
              <a:ext cx="526" cy="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656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 y="2960"/>
              <a:ext cx="537"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656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 y="2082"/>
              <a:ext cx="786" cy="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6656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1" y="2971"/>
              <a:ext cx="540"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6570" name="Freeform 9"/>
            <p:cNvSpPr>
              <a:spLocks/>
            </p:cNvSpPr>
            <p:nvPr/>
          </p:nvSpPr>
          <p:spPr bwMode="auto">
            <a:xfrm>
              <a:off x="2231" y="2103"/>
              <a:ext cx="396" cy="368"/>
            </a:xfrm>
            <a:custGeom>
              <a:avLst/>
              <a:gdLst>
                <a:gd name="T0" fmla="*/ 0 w 216"/>
                <a:gd name="T1" fmla="*/ 0 h 575"/>
                <a:gd name="T2" fmla="*/ 12548228 w 216"/>
                <a:gd name="T3" fmla="*/ 1 h 575"/>
                <a:gd name="T4" fmla="*/ 24690439 w 216"/>
                <a:gd name="T5" fmla="*/ 1 h 575"/>
                <a:gd name="T6" fmla="*/ 24690439 w 216"/>
                <a:gd name="T7" fmla="*/ 1 h 575"/>
                <a:gd name="T8" fmla="*/ 39350436 w 216"/>
                <a:gd name="T9" fmla="*/ 1 h 575"/>
                <a:gd name="T10" fmla="*/ 51895389 w 216"/>
                <a:gd name="T11" fmla="*/ 1 h 575"/>
                <a:gd name="T12" fmla="*/ 64437190 w 216"/>
                <a:gd name="T13" fmla="*/ 0 h 575"/>
                <a:gd name="T14" fmla="*/ 77322615 w 216"/>
                <a:gd name="T15" fmla="*/ 1 h 575"/>
                <a:gd name="T16" fmla="*/ 92156830 w 216"/>
                <a:gd name="T17" fmla="*/ 1 h 575"/>
                <a:gd name="T18" fmla="*/ 106364133 w 216"/>
                <a:gd name="T19" fmla="*/ 1 h 575"/>
                <a:gd name="T20" fmla="*/ 118134833 w 216"/>
                <a:gd name="T21" fmla="*/ 1 h 575"/>
                <a:gd name="T22" fmla="*/ 118134833 w 216"/>
                <a:gd name="T23" fmla="*/ 1 h 575"/>
                <a:gd name="T24" fmla="*/ 130676502 w 216"/>
                <a:gd name="T25" fmla="*/ 1 h 575"/>
                <a:gd name="T26" fmla="*/ 145374258 w 216"/>
                <a:gd name="T27" fmla="*/ 1 h 575"/>
                <a:gd name="T28" fmla="*/ 157516611 w 216"/>
                <a:gd name="T29" fmla="*/ 1 h 575"/>
                <a:gd name="T30" fmla="*/ 170023520 w 216"/>
                <a:gd name="T31" fmla="*/ 1 h 575"/>
                <a:gd name="T32" fmla="*/ 170023520 w 216"/>
                <a:gd name="T33" fmla="*/ 1 h 575"/>
                <a:gd name="T34" fmla="*/ 182571378 w 216"/>
                <a:gd name="T35" fmla="*/ 1 h 575"/>
                <a:gd name="T36" fmla="*/ 197412046 w 216"/>
                <a:gd name="T37" fmla="*/ 1 h 575"/>
                <a:gd name="T38" fmla="*/ 212199679 w 216"/>
                <a:gd name="T39" fmla="*/ 1 h 575"/>
                <a:gd name="T40" fmla="*/ 212199679 w 216"/>
                <a:gd name="T41" fmla="*/ 1 h 575"/>
                <a:gd name="T42" fmla="*/ 224737798 w 216"/>
                <a:gd name="T43" fmla="*/ 1 h 575"/>
                <a:gd name="T44" fmla="*/ 236890477 w 216"/>
                <a:gd name="T45" fmla="*/ 1 h 575"/>
                <a:gd name="T46" fmla="*/ 251727684 w 216"/>
                <a:gd name="T47" fmla="*/ 1 h 575"/>
                <a:gd name="T48" fmla="*/ 251727684 w 216"/>
                <a:gd name="T49" fmla="*/ 1 h 575"/>
                <a:gd name="T50" fmla="*/ 264269440 w 216"/>
                <a:gd name="T51" fmla="*/ 1 h 575"/>
                <a:gd name="T52" fmla="*/ 276423762 w 216"/>
                <a:gd name="T53" fmla="*/ 1 h 575"/>
                <a:gd name="T54" fmla="*/ 288780366 w 216"/>
                <a:gd name="T55" fmla="*/ 1 h 575"/>
                <a:gd name="T56" fmla="*/ 288780366 w 216"/>
                <a:gd name="T57" fmla="*/ 1 h 575"/>
                <a:gd name="T58" fmla="*/ 302038325 w 216"/>
                <a:gd name="T59" fmla="*/ 1 h 575"/>
                <a:gd name="T60" fmla="*/ 318477425 w 216"/>
                <a:gd name="T61" fmla="*/ 1 h 575"/>
                <a:gd name="T62" fmla="*/ 330842008 w 216"/>
                <a:gd name="T63" fmla="*/ 1 h 575"/>
                <a:gd name="T64" fmla="*/ 343757354 w 216"/>
                <a:gd name="T65" fmla="*/ 1 h 575"/>
                <a:gd name="T66" fmla="*/ 356177553 w 216"/>
                <a:gd name="T67" fmla="*/ 1 h 575"/>
                <a:gd name="T68" fmla="*/ 356177553 w 216"/>
                <a:gd name="T69" fmla="*/ 1 h 575"/>
                <a:gd name="T70" fmla="*/ 369655629 w 216"/>
                <a:gd name="T71" fmla="*/ 1 h 575"/>
                <a:gd name="T72" fmla="*/ 382165471 w 216"/>
                <a:gd name="T73" fmla="*/ 1 h 575"/>
                <a:gd name="T74" fmla="*/ 394703707 w 216"/>
                <a:gd name="T75" fmla="*/ 1 h 575"/>
                <a:gd name="T76" fmla="*/ 394703707 w 216"/>
                <a:gd name="T77" fmla="*/ 1 h 575"/>
                <a:gd name="T78" fmla="*/ 406856621 w 216"/>
                <a:gd name="T79" fmla="*/ 1 h 575"/>
                <a:gd name="T80" fmla="*/ 424330835 w 216"/>
                <a:gd name="T81" fmla="*/ 1 h 575"/>
                <a:gd name="T82" fmla="*/ 436485157 w 216"/>
                <a:gd name="T83" fmla="*/ 1 h 5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575"/>
                <a:gd name="T128" fmla="*/ 216 w 216"/>
                <a:gd name="T129" fmla="*/ 575 h 5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575">
                  <a:moveTo>
                    <a:pt x="0" y="344"/>
                  </a:moveTo>
                  <a:lnTo>
                    <a:pt x="0" y="575"/>
                  </a:lnTo>
                  <a:lnTo>
                    <a:pt x="0" y="0"/>
                  </a:lnTo>
                  <a:lnTo>
                    <a:pt x="0" y="270"/>
                  </a:lnTo>
                  <a:lnTo>
                    <a:pt x="6" y="377"/>
                  </a:lnTo>
                  <a:lnTo>
                    <a:pt x="6" y="547"/>
                  </a:lnTo>
                  <a:lnTo>
                    <a:pt x="6" y="68"/>
                  </a:lnTo>
                  <a:lnTo>
                    <a:pt x="6" y="238"/>
                  </a:lnTo>
                  <a:lnTo>
                    <a:pt x="12" y="270"/>
                  </a:lnTo>
                  <a:lnTo>
                    <a:pt x="12" y="506"/>
                  </a:lnTo>
                  <a:lnTo>
                    <a:pt x="12" y="0"/>
                  </a:lnTo>
                  <a:lnTo>
                    <a:pt x="12" y="54"/>
                  </a:lnTo>
                  <a:lnTo>
                    <a:pt x="19" y="131"/>
                  </a:lnTo>
                  <a:lnTo>
                    <a:pt x="19" y="575"/>
                  </a:lnTo>
                  <a:lnTo>
                    <a:pt x="19" y="90"/>
                  </a:lnTo>
                  <a:lnTo>
                    <a:pt x="25" y="152"/>
                  </a:lnTo>
                  <a:lnTo>
                    <a:pt x="25" y="386"/>
                  </a:lnTo>
                  <a:lnTo>
                    <a:pt x="25" y="242"/>
                  </a:lnTo>
                  <a:lnTo>
                    <a:pt x="31" y="259"/>
                  </a:lnTo>
                  <a:lnTo>
                    <a:pt x="31" y="533"/>
                  </a:lnTo>
                  <a:lnTo>
                    <a:pt x="31" y="0"/>
                  </a:lnTo>
                  <a:lnTo>
                    <a:pt x="31" y="145"/>
                  </a:lnTo>
                  <a:lnTo>
                    <a:pt x="37" y="118"/>
                  </a:lnTo>
                  <a:lnTo>
                    <a:pt x="37" y="506"/>
                  </a:lnTo>
                  <a:lnTo>
                    <a:pt x="37" y="98"/>
                  </a:lnTo>
                  <a:lnTo>
                    <a:pt x="37" y="229"/>
                  </a:lnTo>
                  <a:lnTo>
                    <a:pt x="44" y="235"/>
                  </a:lnTo>
                  <a:lnTo>
                    <a:pt x="44" y="429"/>
                  </a:lnTo>
                  <a:lnTo>
                    <a:pt x="44" y="98"/>
                  </a:lnTo>
                  <a:lnTo>
                    <a:pt x="51" y="68"/>
                  </a:lnTo>
                  <a:lnTo>
                    <a:pt x="51" y="520"/>
                  </a:lnTo>
                  <a:lnTo>
                    <a:pt x="51" y="254"/>
                  </a:lnTo>
                  <a:lnTo>
                    <a:pt x="57" y="190"/>
                  </a:lnTo>
                  <a:lnTo>
                    <a:pt x="57" y="357"/>
                  </a:lnTo>
                  <a:lnTo>
                    <a:pt x="57" y="131"/>
                  </a:lnTo>
                  <a:lnTo>
                    <a:pt x="57" y="307"/>
                  </a:lnTo>
                  <a:lnTo>
                    <a:pt x="63" y="297"/>
                  </a:lnTo>
                  <a:lnTo>
                    <a:pt x="63" y="495"/>
                  </a:lnTo>
                  <a:lnTo>
                    <a:pt x="63" y="68"/>
                  </a:lnTo>
                  <a:lnTo>
                    <a:pt x="63" y="390"/>
                  </a:lnTo>
                  <a:lnTo>
                    <a:pt x="70" y="336"/>
                  </a:lnTo>
                  <a:lnTo>
                    <a:pt x="70" y="436"/>
                  </a:lnTo>
                  <a:lnTo>
                    <a:pt x="70" y="165"/>
                  </a:lnTo>
                  <a:lnTo>
                    <a:pt x="70" y="349"/>
                  </a:lnTo>
                  <a:lnTo>
                    <a:pt x="76" y="338"/>
                  </a:lnTo>
                  <a:lnTo>
                    <a:pt x="76" y="351"/>
                  </a:lnTo>
                  <a:lnTo>
                    <a:pt x="76" y="190"/>
                  </a:lnTo>
                  <a:lnTo>
                    <a:pt x="82" y="172"/>
                  </a:lnTo>
                  <a:lnTo>
                    <a:pt x="82" y="422"/>
                  </a:lnTo>
                  <a:lnTo>
                    <a:pt x="82" y="159"/>
                  </a:lnTo>
                  <a:lnTo>
                    <a:pt x="82" y="327"/>
                  </a:lnTo>
                  <a:lnTo>
                    <a:pt x="88" y="338"/>
                  </a:lnTo>
                  <a:lnTo>
                    <a:pt x="88" y="349"/>
                  </a:lnTo>
                  <a:lnTo>
                    <a:pt x="88" y="209"/>
                  </a:lnTo>
                  <a:lnTo>
                    <a:pt x="88" y="313"/>
                  </a:lnTo>
                  <a:lnTo>
                    <a:pt x="95" y="301"/>
                  </a:lnTo>
                  <a:lnTo>
                    <a:pt x="95" y="359"/>
                  </a:lnTo>
                  <a:lnTo>
                    <a:pt x="95" y="244"/>
                  </a:lnTo>
                  <a:lnTo>
                    <a:pt x="95" y="315"/>
                  </a:lnTo>
                  <a:lnTo>
                    <a:pt x="102" y="315"/>
                  </a:lnTo>
                  <a:lnTo>
                    <a:pt x="102" y="329"/>
                  </a:lnTo>
                  <a:lnTo>
                    <a:pt x="102" y="277"/>
                  </a:lnTo>
                  <a:lnTo>
                    <a:pt x="102" y="292"/>
                  </a:lnTo>
                  <a:lnTo>
                    <a:pt x="108" y="285"/>
                  </a:lnTo>
                  <a:lnTo>
                    <a:pt x="108" y="329"/>
                  </a:lnTo>
                  <a:lnTo>
                    <a:pt x="108" y="259"/>
                  </a:lnTo>
                  <a:lnTo>
                    <a:pt x="108" y="288"/>
                  </a:lnTo>
                  <a:lnTo>
                    <a:pt x="114" y="294"/>
                  </a:lnTo>
                  <a:lnTo>
                    <a:pt x="114" y="357"/>
                  </a:lnTo>
                  <a:lnTo>
                    <a:pt x="114" y="222"/>
                  </a:lnTo>
                  <a:lnTo>
                    <a:pt x="114" y="285"/>
                  </a:lnTo>
                  <a:lnTo>
                    <a:pt x="121" y="279"/>
                  </a:lnTo>
                  <a:lnTo>
                    <a:pt x="121" y="327"/>
                  </a:lnTo>
                  <a:lnTo>
                    <a:pt x="121" y="222"/>
                  </a:lnTo>
                  <a:lnTo>
                    <a:pt x="121" y="294"/>
                  </a:lnTo>
                  <a:lnTo>
                    <a:pt x="127" y="297"/>
                  </a:lnTo>
                  <a:lnTo>
                    <a:pt x="127" y="394"/>
                  </a:lnTo>
                  <a:lnTo>
                    <a:pt x="127" y="165"/>
                  </a:lnTo>
                  <a:lnTo>
                    <a:pt x="127" y="229"/>
                  </a:lnTo>
                  <a:lnTo>
                    <a:pt x="133" y="244"/>
                  </a:lnTo>
                  <a:lnTo>
                    <a:pt x="133" y="422"/>
                  </a:lnTo>
                  <a:lnTo>
                    <a:pt x="133" y="229"/>
                  </a:lnTo>
                  <a:lnTo>
                    <a:pt x="133" y="268"/>
                  </a:lnTo>
                  <a:lnTo>
                    <a:pt x="139" y="265"/>
                  </a:lnTo>
                  <a:lnTo>
                    <a:pt x="139" y="329"/>
                  </a:lnTo>
                  <a:lnTo>
                    <a:pt x="139" y="222"/>
                  </a:lnTo>
                  <a:lnTo>
                    <a:pt x="139" y="294"/>
                  </a:lnTo>
                  <a:lnTo>
                    <a:pt x="145" y="297"/>
                  </a:lnTo>
                  <a:lnTo>
                    <a:pt x="145" y="429"/>
                  </a:lnTo>
                  <a:lnTo>
                    <a:pt x="145" y="83"/>
                  </a:lnTo>
                  <a:lnTo>
                    <a:pt x="145" y="218"/>
                  </a:lnTo>
                  <a:lnTo>
                    <a:pt x="153" y="211"/>
                  </a:lnTo>
                  <a:lnTo>
                    <a:pt x="153" y="383"/>
                  </a:lnTo>
                  <a:lnTo>
                    <a:pt x="153" y="179"/>
                  </a:lnTo>
                  <a:lnTo>
                    <a:pt x="153" y="338"/>
                  </a:lnTo>
                  <a:lnTo>
                    <a:pt x="159" y="329"/>
                  </a:lnTo>
                  <a:lnTo>
                    <a:pt x="159" y="409"/>
                  </a:lnTo>
                  <a:lnTo>
                    <a:pt x="159" y="54"/>
                  </a:lnTo>
                  <a:lnTo>
                    <a:pt x="165" y="159"/>
                  </a:lnTo>
                  <a:lnTo>
                    <a:pt x="165" y="449"/>
                  </a:lnTo>
                  <a:lnTo>
                    <a:pt x="165" y="238"/>
                  </a:lnTo>
                  <a:lnTo>
                    <a:pt x="171" y="235"/>
                  </a:lnTo>
                  <a:lnTo>
                    <a:pt x="171" y="329"/>
                  </a:lnTo>
                  <a:lnTo>
                    <a:pt x="171" y="215"/>
                  </a:lnTo>
                  <a:lnTo>
                    <a:pt x="171" y="313"/>
                  </a:lnTo>
                  <a:lnTo>
                    <a:pt x="178" y="309"/>
                  </a:lnTo>
                  <a:lnTo>
                    <a:pt x="178" y="416"/>
                  </a:lnTo>
                  <a:lnTo>
                    <a:pt x="178" y="79"/>
                  </a:lnTo>
                  <a:lnTo>
                    <a:pt x="178" y="283"/>
                  </a:lnTo>
                  <a:lnTo>
                    <a:pt x="184" y="294"/>
                  </a:lnTo>
                  <a:lnTo>
                    <a:pt x="184" y="409"/>
                  </a:lnTo>
                  <a:lnTo>
                    <a:pt x="184" y="194"/>
                  </a:lnTo>
                  <a:lnTo>
                    <a:pt x="184" y="311"/>
                  </a:lnTo>
                  <a:lnTo>
                    <a:pt x="190" y="309"/>
                  </a:lnTo>
                  <a:lnTo>
                    <a:pt x="190" y="386"/>
                  </a:lnTo>
                  <a:lnTo>
                    <a:pt x="190" y="68"/>
                  </a:lnTo>
                  <a:lnTo>
                    <a:pt x="190" y="235"/>
                  </a:lnTo>
                  <a:lnTo>
                    <a:pt x="196" y="320"/>
                  </a:lnTo>
                  <a:lnTo>
                    <a:pt x="196" y="436"/>
                  </a:lnTo>
                  <a:lnTo>
                    <a:pt x="196" y="198"/>
                  </a:lnTo>
                  <a:lnTo>
                    <a:pt x="204" y="211"/>
                  </a:lnTo>
                  <a:lnTo>
                    <a:pt x="204" y="336"/>
                  </a:lnTo>
                  <a:lnTo>
                    <a:pt x="204" y="309"/>
                  </a:lnTo>
                  <a:lnTo>
                    <a:pt x="210" y="318"/>
                  </a:lnTo>
                  <a:lnTo>
                    <a:pt x="210" y="429"/>
                  </a:lnTo>
                  <a:lnTo>
                    <a:pt x="210" y="98"/>
                  </a:lnTo>
                  <a:lnTo>
                    <a:pt x="210" y="329"/>
                  </a:lnTo>
                  <a:lnTo>
                    <a:pt x="216" y="349"/>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1" name="Freeform 10"/>
            <p:cNvSpPr>
              <a:spLocks/>
            </p:cNvSpPr>
            <p:nvPr/>
          </p:nvSpPr>
          <p:spPr bwMode="auto">
            <a:xfrm>
              <a:off x="2611" y="2051"/>
              <a:ext cx="260" cy="409"/>
            </a:xfrm>
            <a:custGeom>
              <a:avLst/>
              <a:gdLst>
                <a:gd name="T0" fmla="*/ 435 w 217"/>
                <a:gd name="T1" fmla="*/ 1 h 640"/>
                <a:gd name="T2" fmla="*/ 435 w 217"/>
                <a:gd name="T3" fmla="*/ 1 h 640"/>
                <a:gd name="T4" fmla="*/ 1074 w 217"/>
                <a:gd name="T5" fmla="*/ 1 h 640"/>
                <a:gd name="T6" fmla="*/ 1542 w 217"/>
                <a:gd name="T7" fmla="*/ 1 h 640"/>
                <a:gd name="T8" fmla="*/ 1979 w 217"/>
                <a:gd name="T9" fmla="*/ 1 h 640"/>
                <a:gd name="T10" fmla="*/ 1979 w 217"/>
                <a:gd name="T11" fmla="*/ 1 h 640"/>
                <a:gd name="T12" fmla="*/ 2466 w 217"/>
                <a:gd name="T13" fmla="*/ 1 h 640"/>
                <a:gd name="T14" fmla="*/ 2976 w 217"/>
                <a:gd name="T15" fmla="*/ 1 h 640"/>
                <a:gd name="T16" fmla="*/ 3440 w 217"/>
                <a:gd name="T17" fmla="*/ 1 h 640"/>
                <a:gd name="T18" fmla="*/ 3899 w 217"/>
                <a:gd name="T19" fmla="*/ 1 h 640"/>
                <a:gd name="T20" fmla="*/ 4334 w 217"/>
                <a:gd name="T21" fmla="*/ 1 h 640"/>
                <a:gd name="T22" fmla="*/ 4334 w 217"/>
                <a:gd name="T23" fmla="*/ 1 h 640"/>
                <a:gd name="T24" fmla="*/ 4939 w 217"/>
                <a:gd name="T25" fmla="*/ 1 h 640"/>
                <a:gd name="T26" fmla="*/ 5449 w 217"/>
                <a:gd name="T27" fmla="*/ 1 h 640"/>
                <a:gd name="T28" fmla="*/ 5855 w 217"/>
                <a:gd name="T29" fmla="*/ 1 h 640"/>
                <a:gd name="T30" fmla="*/ 6366 w 217"/>
                <a:gd name="T31" fmla="*/ 1 h 640"/>
                <a:gd name="T32" fmla="*/ 6366 w 217"/>
                <a:gd name="T33" fmla="*/ 1 h 640"/>
                <a:gd name="T34" fmla="*/ 6918 w 217"/>
                <a:gd name="T35" fmla="*/ 1 h 640"/>
                <a:gd name="T36" fmla="*/ 7351 w 217"/>
                <a:gd name="T37" fmla="*/ 1 h 640"/>
                <a:gd name="T38" fmla="*/ 7823 w 217"/>
                <a:gd name="T39" fmla="*/ 1 h 640"/>
                <a:gd name="T40" fmla="*/ 7823 w 217"/>
                <a:gd name="T41" fmla="*/ 1 h 640"/>
                <a:gd name="T42" fmla="*/ 8289 w 217"/>
                <a:gd name="T43" fmla="*/ 1 h 640"/>
                <a:gd name="T44" fmla="*/ 8808 w 217"/>
                <a:gd name="T45" fmla="*/ 1 h 640"/>
                <a:gd name="T46" fmla="*/ 9373 w 217"/>
                <a:gd name="T47" fmla="*/ 1 h 640"/>
                <a:gd name="T48" fmla="*/ 9373 w 217"/>
                <a:gd name="T49" fmla="*/ 1 h 640"/>
                <a:gd name="T50" fmla="*/ 9746 w 217"/>
                <a:gd name="T51" fmla="*/ 1 h 640"/>
                <a:gd name="T52" fmla="*/ 10321 w 217"/>
                <a:gd name="T53" fmla="*/ 1 h 640"/>
                <a:gd name="T54" fmla="*/ 10771 w 217"/>
                <a:gd name="T55" fmla="*/ 1 h 640"/>
                <a:gd name="T56" fmla="*/ 10771 w 217"/>
                <a:gd name="T57" fmla="*/ 1 h 640"/>
                <a:gd name="T58" fmla="*/ 11270 w 217"/>
                <a:gd name="T59" fmla="*/ 1 h 640"/>
                <a:gd name="T60" fmla="*/ 11677 w 217"/>
                <a:gd name="T61" fmla="*/ 1 h 640"/>
                <a:gd name="T62" fmla="*/ 12197 w 217"/>
                <a:gd name="T63" fmla="*/ 1 h 640"/>
                <a:gd name="T64" fmla="*/ 12682 w 217"/>
                <a:gd name="T65" fmla="*/ 1 h 640"/>
                <a:gd name="T66" fmla="*/ 13231 w 217"/>
                <a:gd name="T67" fmla="*/ 1 h 640"/>
                <a:gd name="T68" fmla="*/ 13231 w 217"/>
                <a:gd name="T69" fmla="*/ 1 h 640"/>
                <a:gd name="T70" fmla="*/ 13672 w 217"/>
                <a:gd name="T71" fmla="*/ 1 h 640"/>
                <a:gd name="T72" fmla="*/ 14219 w 217"/>
                <a:gd name="T73" fmla="*/ 1 h 640"/>
                <a:gd name="T74" fmla="*/ 14762 w 217"/>
                <a:gd name="T75" fmla="*/ 1 h 640"/>
                <a:gd name="T76" fmla="*/ 15149 w 217"/>
                <a:gd name="T77" fmla="*/ 1 h 640"/>
                <a:gd name="T78" fmla="*/ 15569 w 217"/>
                <a:gd name="T79" fmla="*/ 0 h 640"/>
                <a:gd name="T80" fmla="*/ 16121 w 217"/>
                <a:gd name="T81" fmla="*/ 1 h 640"/>
                <a:gd name="T82" fmla="*/ 16658 w 217"/>
                <a:gd name="T83" fmla="*/ 1 h 6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640"/>
                <a:gd name="T128" fmla="*/ 217 w 217"/>
                <a:gd name="T129" fmla="*/ 640 h 6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640">
                  <a:moveTo>
                    <a:pt x="0" y="343"/>
                  </a:moveTo>
                  <a:lnTo>
                    <a:pt x="0" y="372"/>
                  </a:lnTo>
                  <a:lnTo>
                    <a:pt x="6" y="374"/>
                  </a:lnTo>
                  <a:lnTo>
                    <a:pt x="6" y="393"/>
                  </a:lnTo>
                  <a:lnTo>
                    <a:pt x="6" y="365"/>
                  </a:lnTo>
                  <a:lnTo>
                    <a:pt x="6" y="372"/>
                  </a:lnTo>
                  <a:lnTo>
                    <a:pt x="14" y="370"/>
                  </a:lnTo>
                  <a:lnTo>
                    <a:pt x="14" y="387"/>
                  </a:lnTo>
                  <a:lnTo>
                    <a:pt x="14" y="363"/>
                  </a:lnTo>
                  <a:lnTo>
                    <a:pt x="14" y="370"/>
                  </a:lnTo>
                  <a:lnTo>
                    <a:pt x="20" y="365"/>
                  </a:lnTo>
                  <a:lnTo>
                    <a:pt x="20" y="389"/>
                  </a:lnTo>
                  <a:lnTo>
                    <a:pt x="20" y="361"/>
                  </a:lnTo>
                  <a:lnTo>
                    <a:pt x="20" y="379"/>
                  </a:lnTo>
                  <a:lnTo>
                    <a:pt x="26" y="384"/>
                  </a:lnTo>
                  <a:lnTo>
                    <a:pt x="26" y="387"/>
                  </a:lnTo>
                  <a:lnTo>
                    <a:pt x="26" y="361"/>
                  </a:lnTo>
                  <a:lnTo>
                    <a:pt x="26" y="377"/>
                  </a:lnTo>
                  <a:lnTo>
                    <a:pt x="32" y="374"/>
                  </a:lnTo>
                  <a:lnTo>
                    <a:pt x="32" y="384"/>
                  </a:lnTo>
                  <a:lnTo>
                    <a:pt x="32" y="368"/>
                  </a:lnTo>
                  <a:lnTo>
                    <a:pt x="32" y="374"/>
                  </a:lnTo>
                  <a:lnTo>
                    <a:pt x="39" y="377"/>
                  </a:lnTo>
                  <a:lnTo>
                    <a:pt x="39" y="387"/>
                  </a:lnTo>
                  <a:lnTo>
                    <a:pt x="39" y="368"/>
                  </a:lnTo>
                  <a:lnTo>
                    <a:pt x="39" y="374"/>
                  </a:lnTo>
                  <a:lnTo>
                    <a:pt x="45" y="372"/>
                  </a:lnTo>
                  <a:lnTo>
                    <a:pt x="45" y="393"/>
                  </a:lnTo>
                  <a:lnTo>
                    <a:pt x="45" y="359"/>
                  </a:lnTo>
                  <a:lnTo>
                    <a:pt x="51" y="361"/>
                  </a:lnTo>
                  <a:lnTo>
                    <a:pt x="51" y="393"/>
                  </a:lnTo>
                  <a:lnTo>
                    <a:pt x="51" y="377"/>
                  </a:lnTo>
                  <a:lnTo>
                    <a:pt x="57" y="365"/>
                  </a:lnTo>
                  <a:lnTo>
                    <a:pt x="57" y="387"/>
                  </a:lnTo>
                  <a:lnTo>
                    <a:pt x="57" y="359"/>
                  </a:lnTo>
                  <a:lnTo>
                    <a:pt x="57" y="361"/>
                  </a:lnTo>
                  <a:lnTo>
                    <a:pt x="65" y="363"/>
                  </a:lnTo>
                  <a:lnTo>
                    <a:pt x="65" y="384"/>
                  </a:lnTo>
                  <a:lnTo>
                    <a:pt x="65" y="372"/>
                  </a:lnTo>
                  <a:lnTo>
                    <a:pt x="71" y="374"/>
                  </a:lnTo>
                  <a:lnTo>
                    <a:pt x="71" y="389"/>
                  </a:lnTo>
                  <a:lnTo>
                    <a:pt x="71" y="359"/>
                  </a:lnTo>
                  <a:lnTo>
                    <a:pt x="71" y="372"/>
                  </a:lnTo>
                  <a:lnTo>
                    <a:pt x="77" y="365"/>
                  </a:lnTo>
                  <a:lnTo>
                    <a:pt x="77" y="404"/>
                  </a:lnTo>
                  <a:lnTo>
                    <a:pt x="77" y="343"/>
                  </a:lnTo>
                  <a:lnTo>
                    <a:pt x="77" y="365"/>
                  </a:lnTo>
                  <a:lnTo>
                    <a:pt x="83" y="363"/>
                  </a:lnTo>
                  <a:lnTo>
                    <a:pt x="83" y="395"/>
                  </a:lnTo>
                  <a:lnTo>
                    <a:pt x="83" y="361"/>
                  </a:lnTo>
                  <a:lnTo>
                    <a:pt x="83" y="389"/>
                  </a:lnTo>
                  <a:lnTo>
                    <a:pt x="90" y="377"/>
                  </a:lnTo>
                  <a:lnTo>
                    <a:pt x="90" y="393"/>
                  </a:lnTo>
                  <a:lnTo>
                    <a:pt x="90" y="359"/>
                  </a:lnTo>
                  <a:lnTo>
                    <a:pt x="90" y="374"/>
                  </a:lnTo>
                  <a:lnTo>
                    <a:pt x="96" y="377"/>
                  </a:lnTo>
                  <a:lnTo>
                    <a:pt x="96" y="384"/>
                  </a:lnTo>
                  <a:lnTo>
                    <a:pt x="96" y="359"/>
                  </a:lnTo>
                  <a:lnTo>
                    <a:pt x="96" y="377"/>
                  </a:lnTo>
                  <a:lnTo>
                    <a:pt x="102" y="372"/>
                  </a:lnTo>
                  <a:lnTo>
                    <a:pt x="102" y="389"/>
                  </a:lnTo>
                  <a:lnTo>
                    <a:pt x="102" y="365"/>
                  </a:lnTo>
                  <a:lnTo>
                    <a:pt x="102" y="374"/>
                  </a:lnTo>
                  <a:lnTo>
                    <a:pt x="108" y="359"/>
                  </a:lnTo>
                  <a:lnTo>
                    <a:pt x="108" y="395"/>
                  </a:lnTo>
                  <a:lnTo>
                    <a:pt x="108" y="354"/>
                  </a:lnTo>
                  <a:lnTo>
                    <a:pt x="108" y="361"/>
                  </a:lnTo>
                  <a:lnTo>
                    <a:pt x="115" y="359"/>
                  </a:lnTo>
                  <a:lnTo>
                    <a:pt x="115" y="391"/>
                  </a:lnTo>
                  <a:lnTo>
                    <a:pt x="115" y="354"/>
                  </a:lnTo>
                  <a:lnTo>
                    <a:pt x="115" y="381"/>
                  </a:lnTo>
                  <a:lnTo>
                    <a:pt x="122" y="377"/>
                  </a:lnTo>
                  <a:lnTo>
                    <a:pt x="122" y="404"/>
                  </a:lnTo>
                  <a:lnTo>
                    <a:pt x="122" y="343"/>
                  </a:lnTo>
                  <a:lnTo>
                    <a:pt x="122" y="389"/>
                  </a:lnTo>
                  <a:lnTo>
                    <a:pt x="128" y="402"/>
                  </a:lnTo>
                  <a:lnTo>
                    <a:pt x="128" y="404"/>
                  </a:lnTo>
                  <a:lnTo>
                    <a:pt x="128" y="337"/>
                  </a:lnTo>
                  <a:lnTo>
                    <a:pt x="128" y="352"/>
                  </a:lnTo>
                  <a:lnTo>
                    <a:pt x="134" y="363"/>
                  </a:lnTo>
                  <a:lnTo>
                    <a:pt x="134" y="391"/>
                  </a:lnTo>
                  <a:lnTo>
                    <a:pt x="134" y="359"/>
                  </a:lnTo>
                  <a:lnTo>
                    <a:pt x="134" y="377"/>
                  </a:lnTo>
                  <a:lnTo>
                    <a:pt x="141" y="372"/>
                  </a:lnTo>
                  <a:lnTo>
                    <a:pt x="141" y="395"/>
                  </a:lnTo>
                  <a:lnTo>
                    <a:pt x="141" y="359"/>
                  </a:lnTo>
                  <a:lnTo>
                    <a:pt x="141" y="377"/>
                  </a:lnTo>
                  <a:lnTo>
                    <a:pt x="147" y="365"/>
                  </a:lnTo>
                  <a:lnTo>
                    <a:pt x="147" y="400"/>
                  </a:lnTo>
                  <a:lnTo>
                    <a:pt x="147" y="282"/>
                  </a:lnTo>
                  <a:lnTo>
                    <a:pt x="153" y="284"/>
                  </a:lnTo>
                  <a:lnTo>
                    <a:pt x="153" y="416"/>
                  </a:lnTo>
                  <a:lnTo>
                    <a:pt x="153" y="377"/>
                  </a:lnTo>
                  <a:lnTo>
                    <a:pt x="159" y="368"/>
                  </a:lnTo>
                  <a:lnTo>
                    <a:pt x="159" y="404"/>
                  </a:lnTo>
                  <a:lnTo>
                    <a:pt x="159" y="343"/>
                  </a:lnTo>
                  <a:lnTo>
                    <a:pt x="159" y="377"/>
                  </a:lnTo>
                  <a:lnTo>
                    <a:pt x="166" y="374"/>
                  </a:lnTo>
                  <a:lnTo>
                    <a:pt x="166" y="474"/>
                  </a:lnTo>
                  <a:lnTo>
                    <a:pt x="166" y="178"/>
                  </a:lnTo>
                  <a:lnTo>
                    <a:pt x="166" y="439"/>
                  </a:lnTo>
                  <a:lnTo>
                    <a:pt x="173" y="431"/>
                  </a:lnTo>
                  <a:lnTo>
                    <a:pt x="173" y="481"/>
                  </a:lnTo>
                  <a:lnTo>
                    <a:pt x="173" y="332"/>
                  </a:lnTo>
                  <a:lnTo>
                    <a:pt x="173" y="359"/>
                  </a:lnTo>
                  <a:lnTo>
                    <a:pt x="179" y="368"/>
                  </a:lnTo>
                  <a:lnTo>
                    <a:pt x="179" y="424"/>
                  </a:lnTo>
                  <a:lnTo>
                    <a:pt x="179" y="334"/>
                  </a:lnTo>
                  <a:lnTo>
                    <a:pt x="179" y="395"/>
                  </a:lnTo>
                  <a:lnTo>
                    <a:pt x="185" y="379"/>
                  </a:lnTo>
                  <a:lnTo>
                    <a:pt x="185" y="557"/>
                  </a:lnTo>
                  <a:lnTo>
                    <a:pt x="185" y="106"/>
                  </a:lnTo>
                  <a:lnTo>
                    <a:pt x="185" y="270"/>
                  </a:lnTo>
                  <a:lnTo>
                    <a:pt x="192" y="239"/>
                  </a:lnTo>
                  <a:lnTo>
                    <a:pt x="192" y="457"/>
                  </a:lnTo>
                  <a:lnTo>
                    <a:pt x="192" y="429"/>
                  </a:lnTo>
                  <a:lnTo>
                    <a:pt x="198" y="409"/>
                  </a:lnTo>
                  <a:lnTo>
                    <a:pt x="198" y="536"/>
                  </a:lnTo>
                  <a:lnTo>
                    <a:pt x="198" y="14"/>
                  </a:lnTo>
                  <a:lnTo>
                    <a:pt x="204" y="0"/>
                  </a:lnTo>
                  <a:lnTo>
                    <a:pt x="204" y="640"/>
                  </a:lnTo>
                  <a:lnTo>
                    <a:pt x="204" y="557"/>
                  </a:lnTo>
                  <a:lnTo>
                    <a:pt x="210" y="516"/>
                  </a:lnTo>
                  <a:lnTo>
                    <a:pt x="210" y="134"/>
                  </a:lnTo>
                  <a:lnTo>
                    <a:pt x="210" y="409"/>
                  </a:lnTo>
                  <a:lnTo>
                    <a:pt x="217" y="416"/>
                  </a:lnTo>
                  <a:lnTo>
                    <a:pt x="217" y="52"/>
                  </a:lnTo>
                  <a:lnTo>
                    <a:pt x="217" y="640"/>
                  </a:lnTo>
                </a:path>
              </a:pathLst>
            </a:cu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2" name="Freeform 11"/>
            <p:cNvSpPr>
              <a:spLocks/>
            </p:cNvSpPr>
            <p:nvPr/>
          </p:nvSpPr>
          <p:spPr bwMode="auto">
            <a:xfrm>
              <a:off x="2680" y="2120"/>
              <a:ext cx="277" cy="341"/>
            </a:xfrm>
            <a:custGeom>
              <a:avLst/>
              <a:gdLst>
                <a:gd name="T0" fmla="*/ 692 w 229"/>
                <a:gd name="T1" fmla="*/ 1 h 534"/>
                <a:gd name="T2" fmla="*/ 1250 w 229"/>
                <a:gd name="T3" fmla="*/ 1 h 534"/>
                <a:gd name="T4" fmla="*/ 1829 w 229"/>
                <a:gd name="T5" fmla="*/ 1 h 534"/>
                <a:gd name="T6" fmla="*/ 2424 w 229"/>
                <a:gd name="T7" fmla="*/ 1 h 534"/>
                <a:gd name="T8" fmla="*/ 2424 w 229"/>
                <a:gd name="T9" fmla="*/ 1 h 534"/>
                <a:gd name="T10" fmla="*/ 3066 w 229"/>
                <a:gd name="T11" fmla="*/ 1 h 534"/>
                <a:gd name="T12" fmla="*/ 3680 w 229"/>
                <a:gd name="T13" fmla="*/ 1 h 534"/>
                <a:gd name="T14" fmla="*/ 4127 w 229"/>
                <a:gd name="T15" fmla="*/ 1 h 534"/>
                <a:gd name="T16" fmla="*/ 4127 w 229"/>
                <a:gd name="T17" fmla="*/ 1 h 534"/>
                <a:gd name="T18" fmla="*/ 4950 w 229"/>
                <a:gd name="T19" fmla="*/ 1 h 534"/>
                <a:gd name="T20" fmla="*/ 5608 w 229"/>
                <a:gd name="T21" fmla="*/ 1 h 534"/>
                <a:gd name="T22" fmla="*/ 6038 w 229"/>
                <a:gd name="T23" fmla="*/ 1 h 534"/>
                <a:gd name="T24" fmla="*/ 6783 w 229"/>
                <a:gd name="T25" fmla="*/ 1 h 534"/>
                <a:gd name="T26" fmla="*/ 7304 w 229"/>
                <a:gd name="T27" fmla="*/ 1 h 534"/>
                <a:gd name="T28" fmla="*/ 7939 w 229"/>
                <a:gd name="T29" fmla="*/ 1 h 534"/>
                <a:gd name="T30" fmla="*/ 8579 w 229"/>
                <a:gd name="T31" fmla="*/ 1 h 534"/>
                <a:gd name="T32" fmla="*/ 9128 w 229"/>
                <a:gd name="T33" fmla="*/ 1 h 534"/>
                <a:gd name="T34" fmla="*/ 9725 w 229"/>
                <a:gd name="T35" fmla="*/ 1 h 534"/>
                <a:gd name="T36" fmla="*/ 9725 w 229"/>
                <a:gd name="T37" fmla="*/ 1 h 534"/>
                <a:gd name="T38" fmla="*/ 10547 w 229"/>
                <a:gd name="T39" fmla="*/ 1 h 534"/>
                <a:gd name="T40" fmla="*/ 11041 w 229"/>
                <a:gd name="T41" fmla="*/ 1 h 534"/>
                <a:gd name="T42" fmla="*/ 11616 w 229"/>
                <a:gd name="T43" fmla="*/ 1 h 534"/>
                <a:gd name="T44" fmla="*/ 12225 w 229"/>
                <a:gd name="T45" fmla="*/ 1 h 534"/>
                <a:gd name="T46" fmla="*/ 12225 w 229"/>
                <a:gd name="T47" fmla="*/ 1 h 534"/>
                <a:gd name="T48" fmla="*/ 12900 w 229"/>
                <a:gd name="T49" fmla="*/ 1 h 534"/>
                <a:gd name="T50" fmla="*/ 13439 w 229"/>
                <a:gd name="T51" fmla="*/ 1 h 534"/>
                <a:gd name="T52" fmla="*/ 14715 w 229"/>
                <a:gd name="T53" fmla="*/ 1 h 534"/>
                <a:gd name="T54" fmla="*/ 14715 w 229"/>
                <a:gd name="T55" fmla="*/ 1 h 534"/>
                <a:gd name="T56" fmla="*/ 15432 w 229"/>
                <a:gd name="T57" fmla="*/ 1 h 534"/>
                <a:gd name="T58" fmla="*/ 16019 w 229"/>
                <a:gd name="T59" fmla="*/ 1 h 534"/>
                <a:gd name="T60" fmla="*/ 16573 w 229"/>
                <a:gd name="T61" fmla="*/ 1 h 534"/>
                <a:gd name="T62" fmla="*/ 17097 w 229"/>
                <a:gd name="T63" fmla="*/ 1 h 534"/>
                <a:gd name="T64" fmla="*/ 17843 w 229"/>
                <a:gd name="T65" fmla="*/ 1 h 534"/>
                <a:gd name="T66" fmla="*/ 17843 w 229"/>
                <a:gd name="T67" fmla="*/ 1 h 534"/>
                <a:gd name="T68" fmla="*/ 18365 w 229"/>
                <a:gd name="T69" fmla="*/ 1 h 534"/>
                <a:gd name="T70" fmla="*/ 18915 w 229"/>
                <a:gd name="T71" fmla="*/ 1 h 534"/>
                <a:gd name="T72" fmla="*/ 19540 w 229"/>
                <a:gd name="T73" fmla="*/ 1 h 534"/>
                <a:gd name="T74" fmla="*/ 19540 w 229"/>
                <a:gd name="T75" fmla="*/ 1 h 534"/>
                <a:gd name="T76" fmla="*/ 20275 w 229"/>
                <a:gd name="T77" fmla="*/ 1 h 534"/>
                <a:gd name="T78" fmla="*/ 20819 w 229"/>
                <a:gd name="T79" fmla="*/ 1 h 534"/>
                <a:gd name="T80" fmla="*/ 21530 w 229"/>
                <a:gd name="T81" fmla="*/ 1 h 534"/>
                <a:gd name="T82" fmla="*/ 21530 w 229"/>
                <a:gd name="T83" fmla="*/ 1 h 5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9"/>
                <a:gd name="T127" fmla="*/ 0 h 534"/>
                <a:gd name="T128" fmla="*/ 229 w 229"/>
                <a:gd name="T129" fmla="*/ 534 h 5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9" h="534">
                  <a:moveTo>
                    <a:pt x="0" y="534"/>
                  </a:moveTo>
                  <a:lnTo>
                    <a:pt x="7" y="507"/>
                  </a:lnTo>
                  <a:lnTo>
                    <a:pt x="7" y="72"/>
                  </a:lnTo>
                  <a:lnTo>
                    <a:pt x="7" y="198"/>
                  </a:lnTo>
                  <a:lnTo>
                    <a:pt x="13" y="218"/>
                  </a:lnTo>
                  <a:lnTo>
                    <a:pt x="13" y="198"/>
                  </a:lnTo>
                  <a:lnTo>
                    <a:pt x="13" y="430"/>
                  </a:lnTo>
                  <a:lnTo>
                    <a:pt x="19" y="357"/>
                  </a:lnTo>
                  <a:lnTo>
                    <a:pt x="19" y="521"/>
                  </a:lnTo>
                  <a:lnTo>
                    <a:pt x="19" y="0"/>
                  </a:lnTo>
                  <a:lnTo>
                    <a:pt x="19" y="196"/>
                  </a:lnTo>
                  <a:lnTo>
                    <a:pt x="26" y="196"/>
                  </a:lnTo>
                  <a:lnTo>
                    <a:pt x="26" y="423"/>
                  </a:lnTo>
                  <a:lnTo>
                    <a:pt x="26" y="133"/>
                  </a:lnTo>
                  <a:lnTo>
                    <a:pt x="26" y="310"/>
                  </a:lnTo>
                  <a:lnTo>
                    <a:pt x="32" y="323"/>
                  </a:lnTo>
                  <a:lnTo>
                    <a:pt x="32" y="375"/>
                  </a:lnTo>
                  <a:lnTo>
                    <a:pt x="32" y="119"/>
                  </a:lnTo>
                  <a:lnTo>
                    <a:pt x="32" y="214"/>
                  </a:lnTo>
                  <a:lnTo>
                    <a:pt x="38" y="233"/>
                  </a:lnTo>
                  <a:lnTo>
                    <a:pt x="38" y="444"/>
                  </a:lnTo>
                  <a:lnTo>
                    <a:pt x="38" y="157"/>
                  </a:lnTo>
                  <a:lnTo>
                    <a:pt x="38" y="310"/>
                  </a:lnTo>
                  <a:lnTo>
                    <a:pt x="44" y="333"/>
                  </a:lnTo>
                  <a:lnTo>
                    <a:pt x="44" y="339"/>
                  </a:lnTo>
                  <a:lnTo>
                    <a:pt x="44" y="196"/>
                  </a:lnTo>
                  <a:lnTo>
                    <a:pt x="44" y="235"/>
                  </a:lnTo>
                  <a:lnTo>
                    <a:pt x="51" y="226"/>
                  </a:lnTo>
                  <a:lnTo>
                    <a:pt x="51" y="218"/>
                  </a:lnTo>
                  <a:lnTo>
                    <a:pt x="51" y="318"/>
                  </a:lnTo>
                  <a:lnTo>
                    <a:pt x="58" y="318"/>
                  </a:lnTo>
                  <a:lnTo>
                    <a:pt x="58" y="246"/>
                  </a:lnTo>
                  <a:lnTo>
                    <a:pt x="58" y="259"/>
                  </a:lnTo>
                  <a:lnTo>
                    <a:pt x="64" y="262"/>
                  </a:lnTo>
                  <a:lnTo>
                    <a:pt x="64" y="278"/>
                  </a:lnTo>
                  <a:lnTo>
                    <a:pt x="64" y="275"/>
                  </a:lnTo>
                  <a:lnTo>
                    <a:pt x="70" y="271"/>
                  </a:lnTo>
                  <a:lnTo>
                    <a:pt x="70" y="262"/>
                  </a:lnTo>
                  <a:lnTo>
                    <a:pt x="70" y="275"/>
                  </a:lnTo>
                  <a:lnTo>
                    <a:pt x="77" y="278"/>
                  </a:lnTo>
                  <a:lnTo>
                    <a:pt x="77" y="283"/>
                  </a:lnTo>
                  <a:lnTo>
                    <a:pt x="77" y="262"/>
                  </a:lnTo>
                  <a:lnTo>
                    <a:pt x="77" y="268"/>
                  </a:lnTo>
                  <a:lnTo>
                    <a:pt x="83" y="271"/>
                  </a:lnTo>
                  <a:lnTo>
                    <a:pt x="83" y="273"/>
                  </a:lnTo>
                  <a:lnTo>
                    <a:pt x="83" y="264"/>
                  </a:lnTo>
                  <a:lnTo>
                    <a:pt x="83" y="268"/>
                  </a:lnTo>
                  <a:lnTo>
                    <a:pt x="89" y="266"/>
                  </a:lnTo>
                  <a:lnTo>
                    <a:pt x="89" y="273"/>
                  </a:lnTo>
                  <a:lnTo>
                    <a:pt x="89" y="266"/>
                  </a:lnTo>
                  <a:lnTo>
                    <a:pt x="95" y="264"/>
                  </a:lnTo>
                  <a:lnTo>
                    <a:pt x="95" y="273"/>
                  </a:lnTo>
                  <a:lnTo>
                    <a:pt x="95" y="268"/>
                  </a:lnTo>
                  <a:lnTo>
                    <a:pt x="101" y="271"/>
                  </a:lnTo>
                  <a:lnTo>
                    <a:pt x="101" y="264"/>
                  </a:lnTo>
                  <a:lnTo>
                    <a:pt x="101" y="268"/>
                  </a:lnTo>
                  <a:lnTo>
                    <a:pt x="109" y="266"/>
                  </a:lnTo>
                  <a:lnTo>
                    <a:pt x="109" y="271"/>
                  </a:lnTo>
                  <a:lnTo>
                    <a:pt x="115" y="268"/>
                  </a:lnTo>
                  <a:lnTo>
                    <a:pt x="115" y="273"/>
                  </a:lnTo>
                  <a:lnTo>
                    <a:pt x="115" y="264"/>
                  </a:lnTo>
                  <a:lnTo>
                    <a:pt x="115" y="271"/>
                  </a:lnTo>
                  <a:lnTo>
                    <a:pt x="121" y="268"/>
                  </a:lnTo>
                  <a:lnTo>
                    <a:pt x="121" y="271"/>
                  </a:lnTo>
                  <a:lnTo>
                    <a:pt x="121" y="264"/>
                  </a:lnTo>
                  <a:lnTo>
                    <a:pt x="121" y="268"/>
                  </a:lnTo>
                  <a:lnTo>
                    <a:pt x="127" y="271"/>
                  </a:lnTo>
                  <a:lnTo>
                    <a:pt x="127" y="266"/>
                  </a:lnTo>
                  <a:lnTo>
                    <a:pt x="127" y="268"/>
                  </a:lnTo>
                  <a:lnTo>
                    <a:pt x="134" y="266"/>
                  </a:lnTo>
                  <a:lnTo>
                    <a:pt x="134" y="271"/>
                  </a:lnTo>
                  <a:lnTo>
                    <a:pt x="134" y="268"/>
                  </a:lnTo>
                  <a:lnTo>
                    <a:pt x="140" y="266"/>
                  </a:lnTo>
                  <a:lnTo>
                    <a:pt x="140" y="271"/>
                  </a:lnTo>
                  <a:lnTo>
                    <a:pt x="140" y="268"/>
                  </a:lnTo>
                  <a:lnTo>
                    <a:pt x="146" y="266"/>
                  </a:lnTo>
                  <a:lnTo>
                    <a:pt x="146" y="271"/>
                  </a:lnTo>
                  <a:lnTo>
                    <a:pt x="152" y="268"/>
                  </a:lnTo>
                  <a:lnTo>
                    <a:pt x="152" y="271"/>
                  </a:lnTo>
                  <a:lnTo>
                    <a:pt x="152" y="264"/>
                  </a:lnTo>
                  <a:lnTo>
                    <a:pt x="152" y="268"/>
                  </a:lnTo>
                  <a:lnTo>
                    <a:pt x="160" y="271"/>
                  </a:lnTo>
                  <a:lnTo>
                    <a:pt x="160" y="285"/>
                  </a:lnTo>
                  <a:lnTo>
                    <a:pt x="160" y="218"/>
                  </a:lnTo>
                  <a:lnTo>
                    <a:pt x="166" y="226"/>
                  </a:lnTo>
                  <a:lnTo>
                    <a:pt x="166" y="325"/>
                  </a:lnTo>
                  <a:lnTo>
                    <a:pt x="166" y="271"/>
                  </a:lnTo>
                  <a:lnTo>
                    <a:pt x="172" y="259"/>
                  </a:lnTo>
                  <a:lnTo>
                    <a:pt x="172" y="316"/>
                  </a:lnTo>
                  <a:lnTo>
                    <a:pt x="172" y="189"/>
                  </a:lnTo>
                  <a:lnTo>
                    <a:pt x="172" y="255"/>
                  </a:lnTo>
                  <a:lnTo>
                    <a:pt x="178" y="281"/>
                  </a:lnTo>
                  <a:lnTo>
                    <a:pt x="178" y="307"/>
                  </a:lnTo>
                  <a:lnTo>
                    <a:pt x="178" y="198"/>
                  </a:lnTo>
                  <a:lnTo>
                    <a:pt x="178" y="259"/>
                  </a:lnTo>
                  <a:lnTo>
                    <a:pt x="185" y="264"/>
                  </a:lnTo>
                  <a:lnTo>
                    <a:pt x="185" y="285"/>
                  </a:lnTo>
                  <a:lnTo>
                    <a:pt x="185" y="255"/>
                  </a:lnTo>
                  <a:lnTo>
                    <a:pt x="185" y="264"/>
                  </a:lnTo>
                  <a:lnTo>
                    <a:pt x="191" y="278"/>
                  </a:lnTo>
                  <a:lnTo>
                    <a:pt x="191" y="287"/>
                  </a:lnTo>
                  <a:lnTo>
                    <a:pt x="191" y="246"/>
                  </a:lnTo>
                  <a:lnTo>
                    <a:pt x="191" y="281"/>
                  </a:lnTo>
                  <a:lnTo>
                    <a:pt x="197" y="287"/>
                  </a:lnTo>
                  <a:lnTo>
                    <a:pt x="197" y="307"/>
                  </a:lnTo>
                  <a:lnTo>
                    <a:pt x="197" y="233"/>
                  </a:lnTo>
                  <a:lnTo>
                    <a:pt x="197" y="268"/>
                  </a:lnTo>
                  <a:lnTo>
                    <a:pt x="203" y="275"/>
                  </a:lnTo>
                  <a:lnTo>
                    <a:pt x="203" y="281"/>
                  </a:lnTo>
                  <a:lnTo>
                    <a:pt x="203" y="257"/>
                  </a:lnTo>
                  <a:lnTo>
                    <a:pt x="203" y="271"/>
                  </a:lnTo>
                  <a:lnTo>
                    <a:pt x="211" y="275"/>
                  </a:lnTo>
                  <a:lnTo>
                    <a:pt x="211" y="278"/>
                  </a:lnTo>
                  <a:lnTo>
                    <a:pt x="211" y="259"/>
                  </a:lnTo>
                  <a:lnTo>
                    <a:pt x="211" y="264"/>
                  </a:lnTo>
                  <a:lnTo>
                    <a:pt x="217" y="262"/>
                  </a:lnTo>
                  <a:lnTo>
                    <a:pt x="217" y="275"/>
                  </a:lnTo>
                  <a:lnTo>
                    <a:pt x="217" y="259"/>
                  </a:lnTo>
                  <a:lnTo>
                    <a:pt x="217" y="266"/>
                  </a:lnTo>
                  <a:lnTo>
                    <a:pt x="223" y="273"/>
                  </a:lnTo>
                  <a:lnTo>
                    <a:pt x="223" y="323"/>
                  </a:lnTo>
                  <a:lnTo>
                    <a:pt x="223" y="218"/>
                  </a:lnTo>
                  <a:lnTo>
                    <a:pt x="223" y="318"/>
                  </a:lnTo>
                  <a:lnTo>
                    <a:pt x="229" y="316"/>
                  </a:lnTo>
                  <a:lnTo>
                    <a:pt x="229" y="233"/>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3" name="Freeform 12"/>
            <p:cNvSpPr>
              <a:spLocks/>
            </p:cNvSpPr>
            <p:nvPr/>
          </p:nvSpPr>
          <p:spPr bwMode="auto">
            <a:xfrm>
              <a:off x="2946" y="2243"/>
              <a:ext cx="260" cy="105"/>
            </a:xfrm>
            <a:custGeom>
              <a:avLst/>
              <a:gdLst>
                <a:gd name="T0" fmla="*/ 468 w 216"/>
                <a:gd name="T1" fmla="*/ 1 h 164"/>
                <a:gd name="T2" fmla="*/ 468 w 216"/>
                <a:gd name="T3" fmla="*/ 1 h 164"/>
                <a:gd name="T4" fmla="*/ 982 w 216"/>
                <a:gd name="T5" fmla="*/ 1 h 164"/>
                <a:gd name="T6" fmla="*/ 1648 w 216"/>
                <a:gd name="T7" fmla="*/ 1 h 164"/>
                <a:gd name="T8" fmla="*/ 2125 w 216"/>
                <a:gd name="T9" fmla="*/ 1 h 164"/>
                <a:gd name="T10" fmla="*/ 2639 w 216"/>
                <a:gd name="T11" fmla="*/ 1 h 164"/>
                <a:gd name="T12" fmla="*/ 3177 w 216"/>
                <a:gd name="T13" fmla="*/ 1 h 164"/>
                <a:gd name="T14" fmla="*/ 3811 w 216"/>
                <a:gd name="T15" fmla="*/ 1 h 164"/>
                <a:gd name="T16" fmla="*/ 3811 w 216"/>
                <a:gd name="T17" fmla="*/ 1 h 164"/>
                <a:gd name="T18" fmla="*/ 4330 w 216"/>
                <a:gd name="T19" fmla="*/ 1 h 164"/>
                <a:gd name="T20" fmla="*/ 4864 w 216"/>
                <a:gd name="T21" fmla="*/ 1 h 164"/>
                <a:gd name="T22" fmla="*/ 5370 w 216"/>
                <a:gd name="T23" fmla="*/ 1 h 164"/>
                <a:gd name="T24" fmla="*/ 5370 w 216"/>
                <a:gd name="T25" fmla="*/ 1 h 164"/>
                <a:gd name="T26" fmla="*/ 5991 w 216"/>
                <a:gd name="T27" fmla="*/ 1 h 164"/>
                <a:gd name="T28" fmla="*/ 6464 w 216"/>
                <a:gd name="T29" fmla="*/ 1 h 164"/>
                <a:gd name="T30" fmla="*/ 7030 w 216"/>
                <a:gd name="T31" fmla="*/ 1 h 164"/>
                <a:gd name="T32" fmla="*/ 7030 w 216"/>
                <a:gd name="T33" fmla="*/ 1 h 164"/>
                <a:gd name="T34" fmla="*/ 7552 w 216"/>
                <a:gd name="T35" fmla="*/ 1 h 164"/>
                <a:gd name="T36" fmla="*/ 8142 w 216"/>
                <a:gd name="T37" fmla="*/ 1 h 164"/>
                <a:gd name="T38" fmla="*/ 8741 w 216"/>
                <a:gd name="T39" fmla="*/ 1 h 164"/>
                <a:gd name="T40" fmla="*/ 8741 w 216"/>
                <a:gd name="T41" fmla="*/ 1 h 164"/>
                <a:gd name="T42" fmla="*/ 9213 w 216"/>
                <a:gd name="T43" fmla="*/ 1 h 164"/>
                <a:gd name="T44" fmla="*/ 9801 w 216"/>
                <a:gd name="T45" fmla="*/ 1 h 164"/>
                <a:gd name="T46" fmla="*/ 10405 w 216"/>
                <a:gd name="T47" fmla="*/ 1 h 164"/>
                <a:gd name="T48" fmla="*/ 10804 w 216"/>
                <a:gd name="T49" fmla="*/ 1 h 164"/>
                <a:gd name="T50" fmla="*/ 11359 w 216"/>
                <a:gd name="T51" fmla="*/ 1 h 164"/>
                <a:gd name="T52" fmla="*/ 11850 w 216"/>
                <a:gd name="T53" fmla="*/ 1 h 164"/>
                <a:gd name="T54" fmla="*/ 12525 w 216"/>
                <a:gd name="T55" fmla="*/ 1 h 164"/>
                <a:gd name="T56" fmla="*/ 13005 w 216"/>
                <a:gd name="T57" fmla="*/ 1 h 164"/>
                <a:gd name="T58" fmla="*/ 13005 w 216"/>
                <a:gd name="T59" fmla="*/ 1 h 164"/>
                <a:gd name="T60" fmla="*/ 13571 w 216"/>
                <a:gd name="T61" fmla="*/ 1 h 164"/>
                <a:gd name="T62" fmla="*/ 14201 w 216"/>
                <a:gd name="T63" fmla="*/ 1 h 164"/>
                <a:gd name="T64" fmla="*/ 14759 w 216"/>
                <a:gd name="T65" fmla="*/ 1 h 164"/>
                <a:gd name="T66" fmla="*/ 14759 w 216"/>
                <a:gd name="T67" fmla="*/ 1 h 164"/>
                <a:gd name="T68" fmla="*/ 15245 w 216"/>
                <a:gd name="T69" fmla="*/ 1 h 164"/>
                <a:gd name="T70" fmla="*/ 15654 w 216"/>
                <a:gd name="T71" fmla="*/ 1 h 164"/>
                <a:gd name="T72" fmla="*/ 16302 w 216"/>
                <a:gd name="T73" fmla="*/ 1 h 164"/>
                <a:gd name="T74" fmla="*/ 16857 w 216"/>
                <a:gd name="T75" fmla="*/ 1 h 164"/>
                <a:gd name="T76" fmla="*/ 16857 w 216"/>
                <a:gd name="T77" fmla="*/ 1 h 164"/>
                <a:gd name="T78" fmla="*/ 17483 w 216"/>
                <a:gd name="T79" fmla="*/ 1 h 164"/>
                <a:gd name="T80" fmla="*/ 17997 w 216"/>
                <a:gd name="T81" fmla="*/ 1 h 164"/>
                <a:gd name="T82" fmla="*/ 18488 w 216"/>
                <a:gd name="T83" fmla="*/ 1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64"/>
                <a:gd name="T128" fmla="*/ 216 w 2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64">
                  <a:moveTo>
                    <a:pt x="0" y="75"/>
                  </a:moveTo>
                  <a:lnTo>
                    <a:pt x="0" y="82"/>
                  </a:lnTo>
                  <a:lnTo>
                    <a:pt x="6" y="79"/>
                  </a:lnTo>
                  <a:lnTo>
                    <a:pt x="6" y="82"/>
                  </a:lnTo>
                  <a:lnTo>
                    <a:pt x="6" y="77"/>
                  </a:lnTo>
                  <a:lnTo>
                    <a:pt x="6" y="79"/>
                  </a:lnTo>
                  <a:lnTo>
                    <a:pt x="12" y="77"/>
                  </a:lnTo>
                  <a:lnTo>
                    <a:pt x="12" y="82"/>
                  </a:lnTo>
                  <a:lnTo>
                    <a:pt x="12" y="75"/>
                  </a:lnTo>
                  <a:lnTo>
                    <a:pt x="19" y="77"/>
                  </a:lnTo>
                  <a:lnTo>
                    <a:pt x="19" y="92"/>
                  </a:lnTo>
                  <a:lnTo>
                    <a:pt x="19" y="53"/>
                  </a:lnTo>
                  <a:lnTo>
                    <a:pt x="19" y="79"/>
                  </a:lnTo>
                  <a:lnTo>
                    <a:pt x="25" y="107"/>
                  </a:lnTo>
                  <a:lnTo>
                    <a:pt x="25" y="57"/>
                  </a:lnTo>
                  <a:lnTo>
                    <a:pt x="25" y="70"/>
                  </a:lnTo>
                  <a:lnTo>
                    <a:pt x="31" y="73"/>
                  </a:lnTo>
                  <a:lnTo>
                    <a:pt x="31" y="94"/>
                  </a:lnTo>
                  <a:lnTo>
                    <a:pt x="31" y="64"/>
                  </a:lnTo>
                  <a:lnTo>
                    <a:pt x="31" y="73"/>
                  </a:lnTo>
                  <a:lnTo>
                    <a:pt x="37" y="68"/>
                  </a:lnTo>
                  <a:lnTo>
                    <a:pt x="37" y="96"/>
                  </a:lnTo>
                  <a:lnTo>
                    <a:pt x="37" y="70"/>
                  </a:lnTo>
                  <a:lnTo>
                    <a:pt x="44" y="68"/>
                  </a:lnTo>
                  <a:lnTo>
                    <a:pt x="44" y="86"/>
                  </a:lnTo>
                  <a:lnTo>
                    <a:pt x="44" y="66"/>
                  </a:lnTo>
                  <a:lnTo>
                    <a:pt x="44" y="79"/>
                  </a:lnTo>
                  <a:lnTo>
                    <a:pt x="51" y="82"/>
                  </a:lnTo>
                  <a:lnTo>
                    <a:pt x="51" y="89"/>
                  </a:lnTo>
                  <a:lnTo>
                    <a:pt x="51" y="70"/>
                  </a:lnTo>
                  <a:lnTo>
                    <a:pt x="51" y="79"/>
                  </a:lnTo>
                  <a:lnTo>
                    <a:pt x="57" y="73"/>
                  </a:lnTo>
                  <a:lnTo>
                    <a:pt x="57" y="86"/>
                  </a:lnTo>
                  <a:lnTo>
                    <a:pt x="57" y="70"/>
                  </a:lnTo>
                  <a:lnTo>
                    <a:pt x="57" y="79"/>
                  </a:lnTo>
                  <a:lnTo>
                    <a:pt x="63" y="73"/>
                  </a:lnTo>
                  <a:lnTo>
                    <a:pt x="63" y="100"/>
                  </a:lnTo>
                  <a:lnTo>
                    <a:pt x="63" y="64"/>
                  </a:lnTo>
                  <a:lnTo>
                    <a:pt x="63" y="89"/>
                  </a:lnTo>
                  <a:lnTo>
                    <a:pt x="70" y="73"/>
                  </a:lnTo>
                  <a:lnTo>
                    <a:pt x="70" y="94"/>
                  </a:lnTo>
                  <a:lnTo>
                    <a:pt x="70" y="57"/>
                  </a:lnTo>
                  <a:lnTo>
                    <a:pt x="70" y="86"/>
                  </a:lnTo>
                  <a:lnTo>
                    <a:pt x="76" y="82"/>
                  </a:lnTo>
                  <a:lnTo>
                    <a:pt x="76" y="92"/>
                  </a:lnTo>
                  <a:lnTo>
                    <a:pt x="76" y="64"/>
                  </a:lnTo>
                  <a:lnTo>
                    <a:pt x="76" y="82"/>
                  </a:lnTo>
                  <a:lnTo>
                    <a:pt x="82" y="73"/>
                  </a:lnTo>
                  <a:lnTo>
                    <a:pt x="82" y="100"/>
                  </a:lnTo>
                  <a:lnTo>
                    <a:pt x="82" y="66"/>
                  </a:lnTo>
                  <a:lnTo>
                    <a:pt x="82" y="89"/>
                  </a:lnTo>
                  <a:lnTo>
                    <a:pt x="88" y="84"/>
                  </a:lnTo>
                  <a:lnTo>
                    <a:pt x="88" y="86"/>
                  </a:lnTo>
                  <a:lnTo>
                    <a:pt x="88" y="70"/>
                  </a:lnTo>
                  <a:lnTo>
                    <a:pt x="88" y="79"/>
                  </a:lnTo>
                  <a:lnTo>
                    <a:pt x="95" y="73"/>
                  </a:lnTo>
                  <a:lnTo>
                    <a:pt x="95" y="94"/>
                  </a:lnTo>
                  <a:lnTo>
                    <a:pt x="95" y="68"/>
                  </a:lnTo>
                  <a:lnTo>
                    <a:pt x="95" y="79"/>
                  </a:lnTo>
                  <a:lnTo>
                    <a:pt x="102" y="73"/>
                  </a:lnTo>
                  <a:lnTo>
                    <a:pt x="102" y="94"/>
                  </a:lnTo>
                  <a:lnTo>
                    <a:pt x="102" y="66"/>
                  </a:lnTo>
                  <a:lnTo>
                    <a:pt x="102" y="86"/>
                  </a:lnTo>
                  <a:lnTo>
                    <a:pt x="108" y="84"/>
                  </a:lnTo>
                  <a:lnTo>
                    <a:pt x="108" y="70"/>
                  </a:lnTo>
                  <a:lnTo>
                    <a:pt x="108" y="77"/>
                  </a:lnTo>
                  <a:lnTo>
                    <a:pt x="114" y="73"/>
                  </a:lnTo>
                  <a:lnTo>
                    <a:pt x="114" y="136"/>
                  </a:lnTo>
                  <a:lnTo>
                    <a:pt x="114" y="34"/>
                  </a:lnTo>
                  <a:lnTo>
                    <a:pt x="114" y="112"/>
                  </a:lnTo>
                  <a:lnTo>
                    <a:pt x="121" y="98"/>
                  </a:lnTo>
                  <a:lnTo>
                    <a:pt x="121" y="46"/>
                  </a:lnTo>
                  <a:lnTo>
                    <a:pt x="121" y="64"/>
                  </a:lnTo>
                  <a:lnTo>
                    <a:pt x="127" y="70"/>
                  </a:lnTo>
                  <a:lnTo>
                    <a:pt x="127" y="105"/>
                  </a:lnTo>
                  <a:lnTo>
                    <a:pt x="127" y="84"/>
                  </a:lnTo>
                  <a:lnTo>
                    <a:pt x="133" y="77"/>
                  </a:lnTo>
                  <a:lnTo>
                    <a:pt x="133" y="164"/>
                  </a:lnTo>
                  <a:lnTo>
                    <a:pt x="133" y="0"/>
                  </a:lnTo>
                  <a:lnTo>
                    <a:pt x="133" y="116"/>
                  </a:lnTo>
                  <a:lnTo>
                    <a:pt x="139" y="114"/>
                  </a:lnTo>
                  <a:lnTo>
                    <a:pt x="139" y="37"/>
                  </a:lnTo>
                  <a:lnTo>
                    <a:pt x="139" y="50"/>
                  </a:lnTo>
                  <a:lnTo>
                    <a:pt x="146" y="50"/>
                  </a:lnTo>
                  <a:lnTo>
                    <a:pt x="146" y="107"/>
                  </a:lnTo>
                  <a:lnTo>
                    <a:pt x="146" y="79"/>
                  </a:lnTo>
                  <a:lnTo>
                    <a:pt x="153" y="77"/>
                  </a:lnTo>
                  <a:lnTo>
                    <a:pt x="153" y="164"/>
                  </a:lnTo>
                  <a:lnTo>
                    <a:pt x="153" y="0"/>
                  </a:lnTo>
                  <a:lnTo>
                    <a:pt x="153" y="142"/>
                  </a:lnTo>
                  <a:lnTo>
                    <a:pt x="159" y="134"/>
                  </a:lnTo>
                  <a:lnTo>
                    <a:pt x="159" y="136"/>
                  </a:lnTo>
                  <a:lnTo>
                    <a:pt x="159" y="29"/>
                  </a:lnTo>
                  <a:lnTo>
                    <a:pt x="159" y="68"/>
                  </a:lnTo>
                  <a:lnTo>
                    <a:pt x="165" y="50"/>
                  </a:lnTo>
                  <a:lnTo>
                    <a:pt x="165" y="114"/>
                  </a:lnTo>
                  <a:lnTo>
                    <a:pt x="165" y="42"/>
                  </a:lnTo>
                  <a:lnTo>
                    <a:pt x="165" y="79"/>
                  </a:lnTo>
                  <a:lnTo>
                    <a:pt x="172" y="84"/>
                  </a:lnTo>
                  <a:lnTo>
                    <a:pt x="172" y="123"/>
                  </a:lnTo>
                  <a:lnTo>
                    <a:pt x="172" y="16"/>
                  </a:lnTo>
                  <a:lnTo>
                    <a:pt x="172" y="79"/>
                  </a:lnTo>
                  <a:lnTo>
                    <a:pt x="178" y="100"/>
                  </a:lnTo>
                  <a:lnTo>
                    <a:pt x="178" y="142"/>
                  </a:lnTo>
                  <a:lnTo>
                    <a:pt x="178" y="34"/>
                  </a:lnTo>
                  <a:lnTo>
                    <a:pt x="178" y="100"/>
                  </a:lnTo>
                  <a:lnTo>
                    <a:pt x="184" y="96"/>
                  </a:lnTo>
                  <a:lnTo>
                    <a:pt x="184" y="107"/>
                  </a:lnTo>
                  <a:lnTo>
                    <a:pt x="184" y="57"/>
                  </a:lnTo>
                  <a:lnTo>
                    <a:pt x="184" y="68"/>
                  </a:lnTo>
                  <a:lnTo>
                    <a:pt x="190" y="66"/>
                  </a:lnTo>
                  <a:lnTo>
                    <a:pt x="190" y="116"/>
                  </a:lnTo>
                  <a:lnTo>
                    <a:pt x="190" y="48"/>
                  </a:lnTo>
                  <a:lnTo>
                    <a:pt x="197" y="29"/>
                  </a:lnTo>
                  <a:lnTo>
                    <a:pt x="197" y="129"/>
                  </a:lnTo>
                  <a:lnTo>
                    <a:pt x="197" y="23"/>
                  </a:lnTo>
                  <a:lnTo>
                    <a:pt x="197" y="57"/>
                  </a:lnTo>
                  <a:lnTo>
                    <a:pt x="204" y="64"/>
                  </a:lnTo>
                  <a:lnTo>
                    <a:pt x="204" y="105"/>
                  </a:lnTo>
                  <a:lnTo>
                    <a:pt x="204" y="55"/>
                  </a:lnTo>
                  <a:lnTo>
                    <a:pt x="204" y="92"/>
                  </a:lnTo>
                  <a:lnTo>
                    <a:pt x="210" y="94"/>
                  </a:lnTo>
                  <a:lnTo>
                    <a:pt x="210" y="73"/>
                  </a:lnTo>
                  <a:lnTo>
                    <a:pt x="210" y="98"/>
                  </a:lnTo>
                  <a:lnTo>
                    <a:pt x="216" y="107"/>
                  </a:lnTo>
                  <a:lnTo>
                    <a:pt x="216" y="127"/>
                  </a:lnTo>
                  <a:lnTo>
                    <a:pt x="216" y="37"/>
                  </a:lnTo>
                  <a:lnTo>
                    <a:pt x="216" y="84"/>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4" name="Freeform 13"/>
            <p:cNvSpPr>
              <a:spLocks/>
            </p:cNvSpPr>
            <p:nvPr/>
          </p:nvSpPr>
          <p:spPr bwMode="auto">
            <a:xfrm>
              <a:off x="3031" y="2094"/>
              <a:ext cx="254" cy="341"/>
            </a:xfrm>
            <a:custGeom>
              <a:avLst/>
              <a:gdLst>
                <a:gd name="T0" fmla="*/ 692 w 210"/>
                <a:gd name="T1" fmla="*/ 1 h 534"/>
                <a:gd name="T2" fmla="*/ 1249 w 210"/>
                <a:gd name="T3" fmla="*/ 1 h 534"/>
                <a:gd name="T4" fmla="*/ 1249 w 210"/>
                <a:gd name="T5" fmla="*/ 1 h 534"/>
                <a:gd name="T6" fmla="*/ 1828 w 210"/>
                <a:gd name="T7" fmla="*/ 1 h 534"/>
                <a:gd name="T8" fmla="*/ 2332 w 210"/>
                <a:gd name="T9" fmla="*/ 1 h 534"/>
                <a:gd name="T10" fmla="*/ 2932 w 210"/>
                <a:gd name="T11" fmla="*/ 1 h 534"/>
                <a:gd name="T12" fmla="*/ 2932 w 210"/>
                <a:gd name="T13" fmla="*/ 1 h 534"/>
                <a:gd name="T14" fmla="*/ 3708 w 210"/>
                <a:gd name="T15" fmla="*/ 1 h 534"/>
                <a:gd name="T16" fmla="*/ 4289 w 210"/>
                <a:gd name="T17" fmla="*/ 1 h 534"/>
                <a:gd name="T18" fmla="*/ 4946 w 210"/>
                <a:gd name="T19" fmla="*/ 1 h 534"/>
                <a:gd name="T20" fmla="*/ 4946 w 210"/>
                <a:gd name="T21" fmla="*/ 1 h 534"/>
                <a:gd name="T22" fmla="*/ 5425 w 210"/>
                <a:gd name="T23" fmla="*/ 1 h 534"/>
                <a:gd name="T24" fmla="*/ 6038 w 210"/>
                <a:gd name="T25" fmla="*/ 1 h 534"/>
                <a:gd name="T26" fmla="*/ 6781 w 210"/>
                <a:gd name="T27" fmla="*/ 1 h 534"/>
                <a:gd name="T28" fmla="*/ 6781 w 210"/>
                <a:gd name="T29" fmla="*/ 1 h 534"/>
                <a:gd name="T30" fmla="*/ 7287 w 210"/>
                <a:gd name="T31" fmla="*/ 1 h 534"/>
                <a:gd name="T32" fmla="*/ 7869 w 210"/>
                <a:gd name="T33" fmla="*/ 1 h 534"/>
                <a:gd name="T34" fmla="*/ 8709 w 210"/>
                <a:gd name="T35" fmla="*/ 1 h 534"/>
                <a:gd name="T36" fmla="*/ 8709 w 210"/>
                <a:gd name="T37" fmla="*/ 1 h 534"/>
                <a:gd name="T38" fmla="*/ 9180 w 210"/>
                <a:gd name="T39" fmla="*/ 1 h 534"/>
                <a:gd name="T40" fmla="*/ 9789 w 210"/>
                <a:gd name="T41" fmla="*/ 1 h 534"/>
                <a:gd name="T42" fmla="*/ 10339 w 210"/>
                <a:gd name="T43" fmla="*/ 1 h 534"/>
                <a:gd name="T44" fmla="*/ 10339 w 210"/>
                <a:gd name="T45" fmla="*/ 1 h 534"/>
                <a:gd name="T46" fmla="*/ 11031 w 210"/>
                <a:gd name="T47" fmla="*/ 1 h 534"/>
                <a:gd name="T48" fmla="*/ 11611 w 210"/>
                <a:gd name="T49" fmla="*/ 1 h 534"/>
                <a:gd name="T50" fmla="*/ 12220 w 210"/>
                <a:gd name="T51" fmla="*/ 1 h 534"/>
                <a:gd name="T52" fmla="*/ 12220 w 210"/>
                <a:gd name="T53" fmla="*/ 1 h 534"/>
                <a:gd name="T54" fmla="*/ 12803 w 210"/>
                <a:gd name="T55" fmla="*/ 1 h 534"/>
                <a:gd name="T56" fmla="*/ 13532 w 210"/>
                <a:gd name="T57" fmla="*/ 1 h 534"/>
                <a:gd name="T58" fmla="*/ 14096 w 210"/>
                <a:gd name="T59" fmla="*/ 1 h 534"/>
                <a:gd name="T60" fmla="*/ 14096 w 210"/>
                <a:gd name="T61" fmla="*/ 1 h 534"/>
                <a:gd name="T62" fmla="*/ 14737 w 210"/>
                <a:gd name="T63" fmla="*/ 1 h 534"/>
                <a:gd name="T64" fmla="*/ 15252 w 210"/>
                <a:gd name="T65" fmla="*/ 1 h 534"/>
                <a:gd name="T66" fmla="*/ 16001 w 210"/>
                <a:gd name="T67" fmla="*/ 0 h 534"/>
                <a:gd name="T68" fmla="*/ 16555 w 210"/>
                <a:gd name="T69" fmla="*/ 1 h 534"/>
                <a:gd name="T70" fmla="*/ 17049 w 210"/>
                <a:gd name="T71" fmla="*/ 1 h 534"/>
                <a:gd name="T72" fmla="*/ 17770 w 210"/>
                <a:gd name="T73" fmla="*/ 1 h 534"/>
                <a:gd name="T74" fmla="*/ 18448 w 210"/>
                <a:gd name="T75" fmla="*/ 1 h 534"/>
                <a:gd name="T76" fmla="*/ 18448 w 210"/>
                <a:gd name="T77" fmla="*/ 1 h 534"/>
                <a:gd name="T78" fmla="*/ 19019 w 210"/>
                <a:gd name="T79" fmla="*/ 1 h 534"/>
                <a:gd name="T80" fmla="*/ 19646 w 210"/>
                <a:gd name="T81" fmla="*/ 1 h 534"/>
                <a:gd name="T82" fmla="*/ 20201 w 210"/>
                <a:gd name="T83" fmla="*/ 1 h 5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0"/>
                <a:gd name="T127" fmla="*/ 0 h 534"/>
                <a:gd name="T128" fmla="*/ 210 w 210"/>
                <a:gd name="T129" fmla="*/ 534 h 5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0" h="534">
                  <a:moveTo>
                    <a:pt x="0" y="313"/>
                  </a:moveTo>
                  <a:lnTo>
                    <a:pt x="7" y="297"/>
                  </a:lnTo>
                  <a:lnTo>
                    <a:pt x="7" y="323"/>
                  </a:lnTo>
                  <a:lnTo>
                    <a:pt x="7" y="279"/>
                  </a:lnTo>
                  <a:lnTo>
                    <a:pt x="7" y="308"/>
                  </a:lnTo>
                  <a:lnTo>
                    <a:pt x="13" y="306"/>
                  </a:lnTo>
                  <a:lnTo>
                    <a:pt x="13" y="321"/>
                  </a:lnTo>
                  <a:lnTo>
                    <a:pt x="13" y="304"/>
                  </a:lnTo>
                  <a:lnTo>
                    <a:pt x="13" y="311"/>
                  </a:lnTo>
                  <a:lnTo>
                    <a:pt x="19" y="306"/>
                  </a:lnTo>
                  <a:lnTo>
                    <a:pt x="19" y="338"/>
                  </a:lnTo>
                  <a:lnTo>
                    <a:pt x="19" y="266"/>
                  </a:lnTo>
                  <a:lnTo>
                    <a:pt x="19" y="308"/>
                  </a:lnTo>
                  <a:lnTo>
                    <a:pt x="25" y="323"/>
                  </a:lnTo>
                  <a:lnTo>
                    <a:pt x="25" y="356"/>
                  </a:lnTo>
                  <a:lnTo>
                    <a:pt x="25" y="286"/>
                  </a:lnTo>
                  <a:lnTo>
                    <a:pt x="25" y="311"/>
                  </a:lnTo>
                  <a:lnTo>
                    <a:pt x="31" y="304"/>
                  </a:lnTo>
                  <a:lnTo>
                    <a:pt x="31" y="325"/>
                  </a:lnTo>
                  <a:lnTo>
                    <a:pt x="31" y="295"/>
                  </a:lnTo>
                  <a:lnTo>
                    <a:pt x="31" y="313"/>
                  </a:lnTo>
                  <a:lnTo>
                    <a:pt x="39" y="306"/>
                  </a:lnTo>
                  <a:lnTo>
                    <a:pt x="39" y="343"/>
                  </a:lnTo>
                  <a:lnTo>
                    <a:pt x="39" y="286"/>
                  </a:lnTo>
                  <a:lnTo>
                    <a:pt x="39" y="291"/>
                  </a:lnTo>
                  <a:lnTo>
                    <a:pt x="45" y="282"/>
                  </a:lnTo>
                  <a:lnTo>
                    <a:pt x="45" y="371"/>
                  </a:lnTo>
                  <a:lnTo>
                    <a:pt x="45" y="258"/>
                  </a:lnTo>
                  <a:lnTo>
                    <a:pt x="45" y="291"/>
                  </a:lnTo>
                  <a:lnTo>
                    <a:pt x="51" y="304"/>
                  </a:lnTo>
                  <a:lnTo>
                    <a:pt x="51" y="332"/>
                  </a:lnTo>
                  <a:lnTo>
                    <a:pt x="51" y="286"/>
                  </a:lnTo>
                  <a:lnTo>
                    <a:pt x="51" y="318"/>
                  </a:lnTo>
                  <a:lnTo>
                    <a:pt x="57" y="302"/>
                  </a:lnTo>
                  <a:lnTo>
                    <a:pt x="57" y="323"/>
                  </a:lnTo>
                  <a:lnTo>
                    <a:pt x="57" y="295"/>
                  </a:lnTo>
                  <a:lnTo>
                    <a:pt x="57" y="315"/>
                  </a:lnTo>
                  <a:lnTo>
                    <a:pt x="64" y="341"/>
                  </a:lnTo>
                  <a:lnTo>
                    <a:pt x="64" y="386"/>
                  </a:lnTo>
                  <a:lnTo>
                    <a:pt x="64" y="236"/>
                  </a:lnTo>
                  <a:lnTo>
                    <a:pt x="64" y="286"/>
                  </a:lnTo>
                  <a:lnTo>
                    <a:pt x="70" y="261"/>
                  </a:lnTo>
                  <a:lnTo>
                    <a:pt x="70" y="356"/>
                  </a:lnTo>
                  <a:lnTo>
                    <a:pt x="70" y="258"/>
                  </a:lnTo>
                  <a:lnTo>
                    <a:pt x="70" y="334"/>
                  </a:lnTo>
                  <a:lnTo>
                    <a:pt x="76" y="347"/>
                  </a:lnTo>
                  <a:lnTo>
                    <a:pt x="76" y="350"/>
                  </a:lnTo>
                  <a:lnTo>
                    <a:pt x="76" y="282"/>
                  </a:lnTo>
                  <a:lnTo>
                    <a:pt x="76" y="297"/>
                  </a:lnTo>
                  <a:lnTo>
                    <a:pt x="82" y="299"/>
                  </a:lnTo>
                  <a:lnTo>
                    <a:pt x="82" y="400"/>
                  </a:lnTo>
                  <a:lnTo>
                    <a:pt x="82" y="218"/>
                  </a:lnTo>
                  <a:lnTo>
                    <a:pt x="82" y="336"/>
                  </a:lnTo>
                  <a:lnTo>
                    <a:pt x="90" y="293"/>
                  </a:lnTo>
                  <a:lnTo>
                    <a:pt x="90" y="358"/>
                  </a:lnTo>
                  <a:lnTo>
                    <a:pt x="90" y="249"/>
                  </a:lnTo>
                  <a:lnTo>
                    <a:pt x="90" y="291"/>
                  </a:lnTo>
                  <a:lnTo>
                    <a:pt x="96" y="323"/>
                  </a:lnTo>
                  <a:lnTo>
                    <a:pt x="96" y="345"/>
                  </a:lnTo>
                  <a:lnTo>
                    <a:pt x="96" y="286"/>
                  </a:lnTo>
                  <a:lnTo>
                    <a:pt x="96" y="302"/>
                  </a:lnTo>
                  <a:lnTo>
                    <a:pt x="102" y="299"/>
                  </a:lnTo>
                  <a:lnTo>
                    <a:pt x="102" y="456"/>
                  </a:lnTo>
                  <a:lnTo>
                    <a:pt x="102" y="159"/>
                  </a:lnTo>
                  <a:lnTo>
                    <a:pt x="102" y="386"/>
                  </a:lnTo>
                  <a:lnTo>
                    <a:pt x="108" y="336"/>
                  </a:lnTo>
                  <a:lnTo>
                    <a:pt x="108" y="373"/>
                  </a:lnTo>
                  <a:lnTo>
                    <a:pt x="108" y="212"/>
                  </a:lnTo>
                  <a:lnTo>
                    <a:pt x="108" y="304"/>
                  </a:lnTo>
                  <a:lnTo>
                    <a:pt x="115" y="329"/>
                  </a:lnTo>
                  <a:lnTo>
                    <a:pt x="115" y="377"/>
                  </a:lnTo>
                  <a:lnTo>
                    <a:pt x="115" y="245"/>
                  </a:lnTo>
                  <a:lnTo>
                    <a:pt x="115" y="308"/>
                  </a:lnTo>
                  <a:lnTo>
                    <a:pt x="121" y="313"/>
                  </a:lnTo>
                  <a:lnTo>
                    <a:pt x="121" y="415"/>
                  </a:lnTo>
                  <a:lnTo>
                    <a:pt x="121" y="104"/>
                  </a:lnTo>
                  <a:lnTo>
                    <a:pt x="121" y="386"/>
                  </a:lnTo>
                  <a:lnTo>
                    <a:pt x="127" y="470"/>
                  </a:lnTo>
                  <a:lnTo>
                    <a:pt x="127" y="504"/>
                  </a:lnTo>
                  <a:lnTo>
                    <a:pt x="127" y="212"/>
                  </a:lnTo>
                  <a:lnTo>
                    <a:pt x="127" y="273"/>
                  </a:lnTo>
                  <a:lnTo>
                    <a:pt x="133" y="323"/>
                  </a:lnTo>
                  <a:lnTo>
                    <a:pt x="133" y="386"/>
                  </a:lnTo>
                  <a:lnTo>
                    <a:pt x="133" y="249"/>
                  </a:lnTo>
                  <a:lnTo>
                    <a:pt x="133" y="321"/>
                  </a:lnTo>
                  <a:lnTo>
                    <a:pt x="141" y="329"/>
                  </a:lnTo>
                  <a:lnTo>
                    <a:pt x="141" y="470"/>
                  </a:lnTo>
                  <a:lnTo>
                    <a:pt x="141" y="27"/>
                  </a:lnTo>
                  <a:lnTo>
                    <a:pt x="141" y="40"/>
                  </a:lnTo>
                  <a:lnTo>
                    <a:pt x="147" y="145"/>
                  </a:lnTo>
                  <a:lnTo>
                    <a:pt x="147" y="534"/>
                  </a:lnTo>
                  <a:lnTo>
                    <a:pt x="147" y="125"/>
                  </a:lnTo>
                  <a:lnTo>
                    <a:pt x="147" y="193"/>
                  </a:lnTo>
                  <a:lnTo>
                    <a:pt x="153" y="145"/>
                  </a:lnTo>
                  <a:lnTo>
                    <a:pt x="153" y="408"/>
                  </a:lnTo>
                  <a:lnTo>
                    <a:pt x="153" y="286"/>
                  </a:lnTo>
                  <a:lnTo>
                    <a:pt x="159" y="266"/>
                  </a:lnTo>
                  <a:lnTo>
                    <a:pt x="159" y="336"/>
                  </a:lnTo>
                  <a:lnTo>
                    <a:pt x="159" y="334"/>
                  </a:lnTo>
                  <a:lnTo>
                    <a:pt x="166" y="384"/>
                  </a:lnTo>
                  <a:lnTo>
                    <a:pt x="166" y="484"/>
                  </a:lnTo>
                  <a:lnTo>
                    <a:pt x="166" y="0"/>
                  </a:lnTo>
                  <a:lnTo>
                    <a:pt x="166" y="436"/>
                  </a:lnTo>
                  <a:lnTo>
                    <a:pt x="172" y="404"/>
                  </a:lnTo>
                  <a:lnTo>
                    <a:pt x="172" y="132"/>
                  </a:lnTo>
                  <a:lnTo>
                    <a:pt x="172" y="397"/>
                  </a:lnTo>
                  <a:lnTo>
                    <a:pt x="178" y="393"/>
                  </a:lnTo>
                  <a:lnTo>
                    <a:pt x="178" y="279"/>
                  </a:lnTo>
                  <a:lnTo>
                    <a:pt x="178" y="293"/>
                  </a:lnTo>
                  <a:lnTo>
                    <a:pt x="184" y="302"/>
                  </a:lnTo>
                  <a:lnTo>
                    <a:pt x="184" y="470"/>
                  </a:lnTo>
                  <a:lnTo>
                    <a:pt x="184" y="14"/>
                  </a:lnTo>
                  <a:lnTo>
                    <a:pt x="184" y="208"/>
                  </a:lnTo>
                  <a:lnTo>
                    <a:pt x="192" y="118"/>
                  </a:lnTo>
                  <a:lnTo>
                    <a:pt x="192" y="484"/>
                  </a:lnTo>
                  <a:lnTo>
                    <a:pt x="192" y="97"/>
                  </a:lnTo>
                  <a:lnTo>
                    <a:pt x="192" y="291"/>
                  </a:lnTo>
                  <a:lnTo>
                    <a:pt x="198" y="279"/>
                  </a:lnTo>
                  <a:lnTo>
                    <a:pt x="198" y="415"/>
                  </a:lnTo>
                  <a:lnTo>
                    <a:pt x="198" y="223"/>
                  </a:lnTo>
                  <a:lnTo>
                    <a:pt x="198" y="291"/>
                  </a:lnTo>
                  <a:lnTo>
                    <a:pt x="204" y="297"/>
                  </a:lnTo>
                  <a:lnTo>
                    <a:pt x="204" y="27"/>
                  </a:lnTo>
                  <a:lnTo>
                    <a:pt x="204" y="463"/>
                  </a:lnTo>
                  <a:lnTo>
                    <a:pt x="210" y="430"/>
                  </a:lnTo>
                  <a:lnTo>
                    <a:pt x="210" y="497"/>
                  </a:lnTo>
                  <a:lnTo>
                    <a:pt x="210" y="118"/>
                  </a:lnTo>
                  <a:lnTo>
                    <a:pt x="210" y="341"/>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5" name="Freeform 14"/>
            <p:cNvSpPr>
              <a:spLocks/>
            </p:cNvSpPr>
            <p:nvPr/>
          </p:nvSpPr>
          <p:spPr bwMode="auto">
            <a:xfrm>
              <a:off x="3106" y="2129"/>
              <a:ext cx="260" cy="283"/>
            </a:xfrm>
            <a:custGeom>
              <a:avLst/>
              <a:gdLst>
                <a:gd name="T0" fmla="*/ 521 w 217"/>
                <a:gd name="T1" fmla="*/ 1 h 442"/>
                <a:gd name="T2" fmla="*/ 1071 w 217"/>
                <a:gd name="T3" fmla="*/ 1 h 442"/>
                <a:gd name="T4" fmla="*/ 1537 w 217"/>
                <a:gd name="T5" fmla="*/ 1 h 442"/>
                <a:gd name="T6" fmla="*/ 1537 w 217"/>
                <a:gd name="T7" fmla="*/ 1 h 442"/>
                <a:gd name="T8" fmla="*/ 1915 w 217"/>
                <a:gd name="T9" fmla="*/ 1 h 442"/>
                <a:gd name="T10" fmla="*/ 2578 w 217"/>
                <a:gd name="T11" fmla="*/ 1 h 442"/>
                <a:gd name="T12" fmla="*/ 2976 w 217"/>
                <a:gd name="T13" fmla="*/ 1 h 442"/>
                <a:gd name="T14" fmla="*/ 2976 w 217"/>
                <a:gd name="T15" fmla="*/ 1 h 442"/>
                <a:gd name="T16" fmla="*/ 3440 w 217"/>
                <a:gd name="T17" fmla="*/ 1 h 442"/>
                <a:gd name="T18" fmla="*/ 3899 w 217"/>
                <a:gd name="T19" fmla="*/ 1 h 442"/>
                <a:gd name="T20" fmla="*/ 4434 w 217"/>
                <a:gd name="T21" fmla="*/ 1 h 442"/>
                <a:gd name="T22" fmla="*/ 4434 w 217"/>
                <a:gd name="T23" fmla="*/ 1 h 442"/>
                <a:gd name="T24" fmla="*/ 4887 w 217"/>
                <a:gd name="T25" fmla="*/ 1 h 442"/>
                <a:gd name="T26" fmla="*/ 5385 w 217"/>
                <a:gd name="T27" fmla="*/ 1 h 442"/>
                <a:gd name="T28" fmla="*/ 5834 w 217"/>
                <a:gd name="T29" fmla="*/ 1 h 442"/>
                <a:gd name="T30" fmla="*/ 5834 w 217"/>
                <a:gd name="T31" fmla="*/ 1 h 442"/>
                <a:gd name="T32" fmla="*/ 6452 w 217"/>
                <a:gd name="T33" fmla="*/ 1 h 442"/>
                <a:gd name="T34" fmla="*/ 6918 w 217"/>
                <a:gd name="T35" fmla="*/ 1 h 442"/>
                <a:gd name="T36" fmla="*/ 7351 w 217"/>
                <a:gd name="T37" fmla="*/ 1 h 442"/>
                <a:gd name="T38" fmla="*/ 7351 w 217"/>
                <a:gd name="T39" fmla="*/ 1 h 442"/>
                <a:gd name="T40" fmla="*/ 7823 w 217"/>
                <a:gd name="T41" fmla="*/ 1 h 442"/>
                <a:gd name="T42" fmla="*/ 8375 w 217"/>
                <a:gd name="T43" fmla="*/ 1 h 442"/>
                <a:gd name="T44" fmla="*/ 8808 w 217"/>
                <a:gd name="T45" fmla="*/ 1 h 442"/>
                <a:gd name="T46" fmla="*/ 8808 w 217"/>
                <a:gd name="T47" fmla="*/ 1 h 442"/>
                <a:gd name="T48" fmla="*/ 9263 w 217"/>
                <a:gd name="T49" fmla="*/ 1 h 442"/>
                <a:gd name="T50" fmla="*/ 9706 w 217"/>
                <a:gd name="T51" fmla="*/ 1 h 442"/>
                <a:gd name="T52" fmla="*/ 10335 w 217"/>
                <a:gd name="T53" fmla="*/ 1 h 442"/>
                <a:gd name="T54" fmla="*/ 10335 w 217"/>
                <a:gd name="T55" fmla="*/ 1 h 442"/>
                <a:gd name="T56" fmla="*/ 10771 w 217"/>
                <a:gd name="T57" fmla="*/ 1 h 442"/>
                <a:gd name="T58" fmla="*/ 11270 w 217"/>
                <a:gd name="T59" fmla="*/ 1 h 442"/>
                <a:gd name="T60" fmla="*/ 11677 w 217"/>
                <a:gd name="T61" fmla="*/ 1 h 442"/>
                <a:gd name="T62" fmla="*/ 12321 w 217"/>
                <a:gd name="T63" fmla="*/ 1 h 442"/>
                <a:gd name="T64" fmla="*/ 12321 w 217"/>
                <a:gd name="T65" fmla="*/ 1 h 442"/>
                <a:gd name="T66" fmla="*/ 12682 w 217"/>
                <a:gd name="T67" fmla="*/ 1 h 442"/>
                <a:gd name="T68" fmla="*/ 13198 w 217"/>
                <a:gd name="T69" fmla="*/ 1 h 442"/>
                <a:gd name="T70" fmla="*/ 13643 w 217"/>
                <a:gd name="T71" fmla="*/ 1 h 442"/>
                <a:gd name="T72" fmla="*/ 14219 w 217"/>
                <a:gd name="T73" fmla="*/ 1 h 442"/>
                <a:gd name="T74" fmla="*/ 14762 w 217"/>
                <a:gd name="T75" fmla="*/ 1 h 442"/>
                <a:gd name="T76" fmla="*/ 15149 w 217"/>
                <a:gd name="T77" fmla="*/ 1 h 442"/>
                <a:gd name="T78" fmla="*/ 15149 w 217"/>
                <a:gd name="T79" fmla="*/ 1 h 442"/>
                <a:gd name="T80" fmla="*/ 15569 w 217"/>
                <a:gd name="T81" fmla="*/ 1 h 442"/>
                <a:gd name="T82" fmla="*/ 16179 w 217"/>
                <a:gd name="T83" fmla="*/ 1 h 4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442"/>
                <a:gd name="T128" fmla="*/ 217 w 217"/>
                <a:gd name="T129" fmla="*/ 442 h 4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442">
                  <a:moveTo>
                    <a:pt x="0" y="286"/>
                  </a:moveTo>
                  <a:lnTo>
                    <a:pt x="7" y="353"/>
                  </a:lnTo>
                  <a:lnTo>
                    <a:pt x="7" y="368"/>
                  </a:lnTo>
                  <a:lnTo>
                    <a:pt x="7" y="181"/>
                  </a:lnTo>
                  <a:lnTo>
                    <a:pt x="7" y="260"/>
                  </a:lnTo>
                  <a:lnTo>
                    <a:pt x="13" y="253"/>
                  </a:lnTo>
                  <a:lnTo>
                    <a:pt x="13" y="353"/>
                  </a:lnTo>
                  <a:lnTo>
                    <a:pt x="13" y="104"/>
                  </a:lnTo>
                  <a:lnTo>
                    <a:pt x="19" y="13"/>
                  </a:lnTo>
                  <a:lnTo>
                    <a:pt x="19" y="442"/>
                  </a:lnTo>
                  <a:lnTo>
                    <a:pt x="19" y="0"/>
                  </a:lnTo>
                  <a:lnTo>
                    <a:pt x="19" y="208"/>
                  </a:lnTo>
                  <a:lnTo>
                    <a:pt x="25" y="224"/>
                  </a:lnTo>
                  <a:lnTo>
                    <a:pt x="25" y="353"/>
                  </a:lnTo>
                  <a:lnTo>
                    <a:pt x="25" y="161"/>
                  </a:lnTo>
                  <a:lnTo>
                    <a:pt x="25" y="260"/>
                  </a:lnTo>
                  <a:lnTo>
                    <a:pt x="33" y="238"/>
                  </a:lnTo>
                  <a:lnTo>
                    <a:pt x="33" y="286"/>
                  </a:lnTo>
                  <a:lnTo>
                    <a:pt x="33" y="218"/>
                  </a:lnTo>
                  <a:lnTo>
                    <a:pt x="33" y="260"/>
                  </a:lnTo>
                  <a:lnTo>
                    <a:pt x="39" y="274"/>
                  </a:lnTo>
                  <a:lnTo>
                    <a:pt x="39" y="388"/>
                  </a:lnTo>
                  <a:lnTo>
                    <a:pt x="39" y="49"/>
                  </a:lnTo>
                  <a:lnTo>
                    <a:pt x="39" y="286"/>
                  </a:lnTo>
                  <a:lnTo>
                    <a:pt x="45" y="360"/>
                  </a:lnTo>
                  <a:lnTo>
                    <a:pt x="45" y="388"/>
                  </a:lnTo>
                  <a:lnTo>
                    <a:pt x="45" y="183"/>
                  </a:lnTo>
                  <a:lnTo>
                    <a:pt x="45" y="274"/>
                  </a:lnTo>
                  <a:lnTo>
                    <a:pt x="51" y="272"/>
                  </a:lnTo>
                  <a:lnTo>
                    <a:pt x="51" y="281"/>
                  </a:lnTo>
                  <a:lnTo>
                    <a:pt x="51" y="231"/>
                  </a:lnTo>
                  <a:lnTo>
                    <a:pt x="51" y="244"/>
                  </a:lnTo>
                  <a:lnTo>
                    <a:pt x="58" y="251"/>
                  </a:lnTo>
                  <a:lnTo>
                    <a:pt x="58" y="388"/>
                  </a:lnTo>
                  <a:lnTo>
                    <a:pt x="58" y="49"/>
                  </a:lnTo>
                  <a:lnTo>
                    <a:pt x="58" y="281"/>
                  </a:lnTo>
                  <a:lnTo>
                    <a:pt x="64" y="279"/>
                  </a:lnTo>
                  <a:lnTo>
                    <a:pt x="64" y="388"/>
                  </a:lnTo>
                  <a:lnTo>
                    <a:pt x="64" y="149"/>
                  </a:lnTo>
                  <a:lnTo>
                    <a:pt x="64" y="288"/>
                  </a:lnTo>
                  <a:lnTo>
                    <a:pt x="70" y="258"/>
                  </a:lnTo>
                  <a:lnTo>
                    <a:pt x="70" y="279"/>
                  </a:lnTo>
                  <a:lnTo>
                    <a:pt x="70" y="190"/>
                  </a:lnTo>
                  <a:lnTo>
                    <a:pt x="70" y="240"/>
                  </a:lnTo>
                  <a:lnTo>
                    <a:pt x="76" y="247"/>
                  </a:lnTo>
                  <a:lnTo>
                    <a:pt x="76" y="329"/>
                  </a:lnTo>
                  <a:lnTo>
                    <a:pt x="76" y="63"/>
                  </a:lnTo>
                  <a:lnTo>
                    <a:pt x="76" y="266"/>
                  </a:lnTo>
                  <a:lnTo>
                    <a:pt x="84" y="349"/>
                  </a:lnTo>
                  <a:lnTo>
                    <a:pt x="84" y="388"/>
                  </a:lnTo>
                  <a:lnTo>
                    <a:pt x="84" y="163"/>
                  </a:lnTo>
                  <a:lnTo>
                    <a:pt x="84" y="236"/>
                  </a:lnTo>
                  <a:lnTo>
                    <a:pt x="90" y="229"/>
                  </a:lnTo>
                  <a:lnTo>
                    <a:pt x="90" y="295"/>
                  </a:lnTo>
                  <a:lnTo>
                    <a:pt x="90" y="188"/>
                  </a:lnTo>
                  <a:lnTo>
                    <a:pt x="90" y="249"/>
                  </a:lnTo>
                  <a:lnTo>
                    <a:pt x="96" y="263"/>
                  </a:lnTo>
                  <a:lnTo>
                    <a:pt x="96" y="318"/>
                  </a:lnTo>
                  <a:lnTo>
                    <a:pt x="96" y="238"/>
                  </a:lnTo>
                  <a:lnTo>
                    <a:pt x="96" y="286"/>
                  </a:lnTo>
                  <a:lnTo>
                    <a:pt x="102" y="227"/>
                  </a:lnTo>
                  <a:lnTo>
                    <a:pt x="102" y="388"/>
                  </a:lnTo>
                  <a:lnTo>
                    <a:pt x="102" y="77"/>
                  </a:lnTo>
                  <a:lnTo>
                    <a:pt x="102" y="272"/>
                  </a:lnTo>
                  <a:lnTo>
                    <a:pt x="109" y="222"/>
                  </a:lnTo>
                  <a:lnTo>
                    <a:pt x="109" y="301"/>
                  </a:lnTo>
                  <a:lnTo>
                    <a:pt x="109" y="194"/>
                  </a:lnTo>
                  <a:lnTo>
                    <a:pt x="109" y="251"/>
                  </a:lnTo>
                  <a:lnTo>
                    <a:pt x="115" y="253"/>
                  </a:lnTo>
                  <a:lnTo>
                    <a:pt x="115" y="274"/>
                  </a:lnTo>
                  <a:lnTo>
                    <a:pt x="115" y="240"/>
                  </a:lnTo>
                  <a:lnTo>
                    <a:pt x="115" y="258"/>
                  </a:lnTo>
                  <a:lnTo>
                    <a:pt x="121" y="260"/>
                  </a:lnTo>
                  <a:lnTo>
                    <a:pt x="121" y="375"/>
                  </a:lnTo>
                  <a:lnTo>
                    <a:pt x="121" y="97"/>
                  </a:lnTo>
                  <a:lnTo>
                    <a:pt x="121" y="203"/>
                  </a:lnTo>
                  <a:lnTo>
                    <a:pt x="127" y="233"/>
                  </a:lnTo>
                  <a:lnTo>
                    <a:pt x="127" y="353"/>
                  </a:lnTo>
                  <a:lnTo>
                    <a:pt x="127" y="199"/>
                  </a:lnTo>
                  <a:lnTo>
                    <a:pt x="127" y="231"/>
                  </a:lnTo>
                  <a:lnTo>
                    <a:pt x="135" y="256"/>
                  </a:lnTo>
                  <a:lnTo>
                    <a:pt x="135" y="288"/>
                  </a:lnTo>
                  <a:lnTo>
                    <a:pt x="135" y="247"/>
                  </a:lnTo>
                  <a:lnTo>
                    <a:pt x="135" y="253"/>
                  </a:lnTo>
                  <a:lnTo>
                    <a:pt x="141" y="256"/>
                  </a:lnTo>
                  <a:lnTo>
                    <a:pt x="141" y="342"/>
                  </a:lnTo>
                  <a:lnTo>
                    <a:pt x="141" y="111"/>
                  </a:lnTo>
                  <a:lnTo>
                    <a:pt x="141" y="270"/>
                  </a:lnTo>
                  <a:lnTo>
                    <a:pt x="147" y="268"/>
                  </a:lnTo>
                  <a:lnTo>
                    <a:pt x="147" y="338"/>
                  </a:lnTo>
                  <a:lnTo>
                    <a:pt x="147" y="203"/>
                  </a:lnTo>
                  <a:lnTo>
                    <a:pt x="147" y="270"/>
                  </a:lnTo>
                  <a:lnTo>
                    <a:pt x="153" y="274"/>
                  </a:lnTo>
                  <a:lnTo>
                    <a:pt x="153" y="216"/>
                  </a:lnTo>
                  <a:lnTo>
                    <a:pt x="153" y="258"/>
                  </a:lnTo>
                  <a:lnTo>
                    <a:pt x="160" y="253"/>
                  </a:lnTo>
                  <a:lnTo>
                    <a:pt x="160" y="316"/>
                  </a:lnTo>
                  <a:lnTo>
                    <a:pt x="160" y="131"/>
                  </a:lnTo>
                  <a:lnTo>
                    <a:pt x="160" y="174"/>
                  </a:lnTo>
                  <a:lnTo>
                    <a:pt x="166" y="231"/>
                  </a:lnTo>
                  <a:lnTo>
                    <a:pt x="166" y="318"/>
                  </a:lnTo>
                  <a:lnTo>
                    <a:pt x="166" y="203"/>
                  </a:lnTo>
                  <a:lnTo>
                    <a:pt x="166" y="244"/>
                  </a:lnTo>
                  <a:lnTo>
                    <a:pt x="172" y="240"/>
                  </a:lnTo>
                  <a:lnTo>
                    <a:pt x="172" y="274"/>
                  </a:lnTo>
                  <a:lnTo>
                    <a:pt x="172" y="211"/>
                  </a:lnTo>
                  <a:lnTo>
                    <a:pt x="172" y="268"/>
                  </a:lnTo>
                  <a:lnTo>
                    <a:pt x="178" y="263"/>
                  </a:lnTo>
                  <a:lnTo>
                    <a:pt x="178" y="242"/>
                  </a:lnTo>
                  <a:lnTo>
                    <a:pt x="178" y="286"/>
                  </a:lnTo>
                  <a:lnTo>
                    <a:pt x="185" y="297"/>
                  </a:lnTo>
                  <a:lnTo>
                    <a:pt x="185" y="161"/>
                  </a:lnTo>
                  <a:lnTo>
                    <a:pt x="185" y="286"/>
                  </a:lnTo>
                  <a:lnTo>
                    <a:pt x="192" y="288"/>
                  </a:lnTo>
                  <a:lnTo>
                    <a:pt x="192" y="213"/>
                  </a:lnTo>
                  <a:lnTo>
                    <a:pt x="192" y="263"/>
                  </a:lnTo>
                  <a:lnTo>
                    <a:pt x="198" y="256"/>
                  </a:lnTo>
                  <a:lnTo>
                    <a:pt x="198" y="268"/>
                  </a:lnTo>
                  <a:lnTo>
                    <a:pt x="198" y="240"/>
                  </a:lnTo>
                  <a:lnTo>
                    <a:pt x="198" y="251"/>
                  </a:lnTo>
                  <a:lnTo>
                    <a:pt x="204" y="258"/>
                  </a:lnTo>
                  <a:lnTo>
                    <a:pt x="204" y="290"/>
                  </a:lnTo>
                  <a:lnTo>
                    <a:pt x="204" y="194"/>
                  </a:lnTo>
                  <a:lnTo>
                    <a:pt x="204" y="288"/>
                  </a:lnTo>
                  <a:lnTo>
                    <a:pt x="211" y="279"/>
                  </a:lnTo>
                  <a:lnTo>
                    <a:pt x="211" y="236"/>
                  </a:lnTo>
                  <a:lnTo>
                    <a:pt x="211" y="242"/>
                  </a:lnTo>
                  <a:lnTo>
                    <a:pt x="217" y="240"/>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6" name="Freeform 15"/>
            <p:cNvSpPr>
              <a:spLocks/>
            </p:cNvSpPr>
            <p:nvPr/>
          </p:nvSpPr>
          <p:spPr bwMode="auto">
            <a:xfrm>
              <a:off x="3174" y="2278"/>
              <a:ext cx="279" cy="44"/>
            </a:xfrm>
            <a:custGeom>
              <a:avLst/>
              <a:gdLst>
                <a:gd name="T0" fmla="*/ 0 w 230"/>
                <a:gd name="T1" fmla="*/ 20 h 43"/>
                <a:gd name="T2" fmla="*/ 602 w 230"/>
                <a:gd name="T3" fmla="*/ 0 h 43"/>
                <a:gd name="T4" fmla="*/ 1304 w 230"/>
                <a:gd name="T5" fmla="*/ 63 h 43"/>
                <a:gd name="T6" fmla="*/ 1963 w 230"/>
                <a:gd name="T7" fmla="*/ 18 h 43"/>
                <a:gd name="T8" fmla="*/ 2722 w 230"/>
                <a:gd name="T9" fmla="*/ 58 h 43"/>
                <a:gd name="T10" fmla="*/ 3302 w 230"/>
                <a:gd name="T11" fmla="*/ 48 h 43"/>
                <a:gd name="T12" fmla="*/ 3302 w 230"/>
                <a:gd name="T13" fmla="*/ 20 h 43"/>
                <a:gd name="T14" fmla="*/ 3904 w 230"/>
                <a:gd name="T15" fmla="*/ 53 h 43"/>
                <a:gd name="T16" fmla="*/ 4664 w 230"/>
                <a:gd name="T17" fmla="*/ 18 h 43"/>
                <a:gd name="T18" fmla="*/ 5193 w 230"/>
                <a:gd name="T19" fmla="*/ 61 h 43"/>
                <a:gd name="T20" fmla="*/ 5893 w 230"/>
                <a:gd name="T21" fmla="*/ 20 h 43"/>
                <a:gd name="T22" fmla="*/ 6476 w 230"/>
                <a:gd name="T23" fmla="*/ 48 h 43"/>
                <a:gd name="T24" fmla="*/ 7233 w 230"/>
                <a:gd name="T25" fmla="*/ 18 h 43"/>
                <a:gd name="T26" fmla="*/ 7869 w 230"/>
                <a:gd name="T27" fmla="*/ 58 h 43"/>
                <a:gd name="T28" fmla="*/ 8649 w 230"/>
                <a:gd name="T29" fmla="*/ 15 h 43"/>
                <a:gd name="T30" fmla="*/ 9197 w 230"/>
                <a:gd name="T31" fmla="*/ 15 h 43"/>
                <a:gd name="T32" fmla="*/ 9829 w 230"/>
                <a:gd name="T33" fmla="*/ 18 h 43"/>
                <a:gd name="T34" fmla="*/ 10518 w 230"/>
                <a:gd name="T35" fmla="*/ 15 h 43"/>
                <a:gd name="T36" fmla="*/ 11156 w 230"/>
                <a:gd name="T37" fmla="*/ 58 h 43"/>
                <a:gd name="T38" fmla="*/ 11665 w 230"/>
                <a:gd name="T39" fmla="*/ 20 h 43"/>
                <a:gd name="T40" fmla="*/ 11665 w 230"/>
                <a:gd name="T41" fmla="*/ 48 h 43"/>
                <a:gd name="T42" fmla="*/ 12492 w 230"/>
                <a:gd name="T43" fmla="*/ 20 h 43"/>
                <a:gd name="T44" fmla="*/ 13189 w 230"/>
                <a:gd name="T45" fmla="*/ 15 h 43"/>
                <a:gd name="T46" fmla="*/ 13830 w 230"/>
                <a:gd name="T47" fmla="*/ 55 h 43"/>
                <a:gd name="T48" fmla="*/ 14441 w 230"/>
                <a:gd name="T49" fmla="*/ 48 h 43"/>
                <a:gd name="T50" fmla="*/ 14441 w 230"/>
                <a:gd name="T51" fmla="*/ 48 h 43"/>
                <a:gd name="T52" fmla="*/ 15153 w 230"/>
                <a:gd name="T53" fmla="*/ 46 h 43"/>
                <a:gd name="T54" fmla="*/ 15795 w 230"/>
                <a:gd name="T55" fmla="*/ 20 h 43"/>
                <a:gd name="T56" fmla="*/ 16416 w 230"/>
                <a:gd name="T57" fmla="*/ 53 h 43"/>
                <a:gd name="T58" fmla="*/ 17011 w 230"/>
                <a:gd name="T59" fmla="*/ 55 h 43"/>
                <a:gd name="T60" fmla="*/ 17011 w 230"/>
                <a:gd name="T61" fmla="*/ 55 h 43"/>
                <a:gd name="T62" fmla="*/ 17804 w 230"/>
                <a:gd name="T63" fmla="*/ 48 h 43"/>
                <a:gd name="T64" fmla="*/ 18392 w 230"/>
                <a:gd name="T65" fmla="*/ 20 h 43"/>
                <a:gd name="T66" fmla="*/ 19008 w 230"/>
                <a:gd name="T67" fmla="*/ 53 h 43"/>
                <a:gd name="T68" fmla="*/ 19713 w 230"/>
                <a:gd name="T69" fmla="*/ 55 h 43"/>
                <a:gd name="T70" fmla="*/ 20350 w 230"/>
                <a:gd name="T71" fmla="*/ 48 h 43"/>
                <a:gd name="T72" fmla="*/ 21018 w 230"/>
                <a:gd name="T73" fmla="*/ 48 h 43"/>
                <a:gd name="T74" fmla="*/ 21018 w 230"/>
                <a:gd name="T75" fmla="*/ 51 h 43"/>
                <a:gd name="T76" fmla="*/ 21675 w 230"/>
                <a:gd name="T77" fmla="*/ 20 h 43"/>
                <a:gd name="T78" fmla="*/ 22297 w 230"/>
                <a:gd name="T79" fmla="*/ 53 h 43"/>
                <a:gd name="T80" fmla="*/ 23043 w 230"/>
                <a:gd name="T81" fmla="*/ 46 h 43"/>
                <a:gd name="T82" fmla="*/ 23043 w 230"/>
                <a:gd name="T83" fmla="*/ 51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0"/>
                <a:gd name="T127" fmla="*/ 0 h 43"/>
                <a:gd name="T128" fmla="*/ 230 w 23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0" h="43">
                  <a:moveTo>
                    <a:pt x="0" y="11"/>
                  </a:moveTo>
                  <a:lnTo>
                    <a:pt x="0" y="34"/>
                  </a:lnTo>
                  <a:lnTo>
                    <a:pt x="0" y="20"/>
                  </a:lnTo>
                  <a:lnTo>
                    <a:pt x="6" y="18"/>
                  </a:lnTo>
                  <a:lnTo>
                    <a:pt x="6" y="43"/>
                  </a:lnTo>
                  <a:lnTo>
                    <a:pt x="6" y="0"/>
                  </a:lnTo>
                  <a:lnTo>
                    <a:pt x="6" y="24"/>
                  </a:lnTo>
                  <a:lnTo>
                    <a:pt x="12" y="18"/>
                  </a:lnTo>
                  <a:lnTo>
                    <a:pt x="12" y="39"/>
                  </a:lnTo>
                  <a:lnTo>
                    <a:pt x="12" y="18"/>
                  </a:lnTo>
                  <a:lnTo>
                    <a:pt x="12" y="20"/>
                  </a:lnTo>
                  <a:lnTo>
                    <a:pt x="19" y="18"/>
                  </a:lnTo>
                  <a:lnTo>
                    <a:pt x="19" y="15"/>
                  </a:lnTo>
                  <a:lnTo>
                    <a:pt x="19" y="37"/>
                  </a:lnTo>
                  <a:lnTo>
                    <a:pt x="26" y="34"/>
                  </a:lnTo>
                  <a:lnTo>
                    <a:pt x="26" y="18"/>
                  </a:lnTo>
                  <a:lnTo>
                    <a:pt x="26" y="29"/>
                  </a:lnTo>
                  <a:lnTo>
                    <a:pt x="32" y="24"/>
                  </a:lnTo>
                  <a:lnTo>
                    <a:pt x="32" y="39"/>
                  </a:lnTo>
                  <a:lnTo>
                    <a:pt x="32" y="13"/>
                  </a:lnTo>
                  <a:lnTo>
                    <a:pt x="32" y="20"/>
                  </a:lnTo>
                  <a:lnTo>
                    <a:pt x="38" y="22"/>
                  </a:lnTo>
                  <a:lnTo>
                    <a:pt x="38" y="11"/>
                  </a:lnTo>
                  <a:lnTo>
                    <a:pt x="38" y="29"/>
                  </a:lnTo>
                  <a:lnTo>
                    <a:pt x="45" y="31"/>
                  </a:lnTo>
                  <a:lnTo>
                    <a:pt x="45" y="37"/>
                  </a:lnTo>
                  <a:lnTo>
                    <a:pt x="45" y="18"/>
                  </a:lnTo>
                  <a:lnTo>
                    <a:pt x="51" y="20"/>
                  </a:lnTo>
                  <a:lnTo>
                    <a:pt x="51" y="15"/>
                  </a:lnTo>
                  <a:lnTo>
                    <a:pt x="51" y="37"/>
                  </a:lnTo>
                  <a:lnTo>
                    <a:pt x="57" y="39"/>
                  </a:lnTo>
                  <a:lnTo>
                    <a:pt x="57" y="11"/>
                  </a:lnTo>
                  <a:lnTo>
                    <a:pt x="57" y="20"/>
                  </a:lnTo>
                  <a:lnTo>
                    <a:pt x="63" y="18"/>
                  </a:lnTo>
                  <a:lnTo>
                    <a:pt x="63" y="37"/>
                  </a:lnTo>
                  <a:lnTo>
                    <a:pt x="63" y="24"/>
                  </a:lnTo>
                  <a:lnTo>
                    <a:pt x="70" y="22"/>
                  </a:lnTo>
                  <a:lnTo>
                    <a:pt x="70" y="31"/>
                  </a:lnTo>
                  <a:lnTo>
                    <a:pt x="70" y="18"/>
                  </a:lnTo>
                  <a:lnTo>
                    <a:pt x="70" y="20"/>
                  </a:lnTo>
                  <a:lnTo>
                    <a:pt x="77" y="18"/>
                  </a:lnTo>
                  <a:lnTo>
                    <a:pt x="77" y="34"/>
                  </a:lnTo>
                  <a:lnTo>
                    <a:pt x="77" y="18"/>
                  </a:lnTo>
                  <a:lnTo>
                    <a:pt x="83" y="15"/>
                  </a:lnTo>
                  <a:lnTo>
                    <a:pt x="83" y="29"/>
                  </a:lnTo>
                  <a:lnTo>
                    <a:pt x="89" y="31"/>
                  </a:lnTo>
                  <a:lnTo>
                    <a:pt x="89" y="15"/>
                  </a:lnTo>
                  <a:lnTo>
                    <a:pt x="89" y="27"/>
                  </a:lnTo>
                  <a:lnTo>
                    <a:pt x="96" y="29"/>
                  </a:lnTo>
                  <a:lnTo>
                    <a:pt x="96" y="18"/>
                  </a:lnTo>
                  <a:lnTo>
                    <a:pt x="96" y="31"/>
                  </a:lnTo>
                  <a:lnTo>
                    <a:pt x="102" y="29"/>
                  </a:lnTo>
                  <a:lnTo>
                    <a:pt x="102" y="15"/>
                  </a:lnTo>
                  <a:lnTo>
                    <a:pt x="102" y="22"/>
                  </a:lnTo>
                  <a:lnTo>
                    <a:pt x="108" y="24"/>
                  </a:lnTo>
                  <a:lnTo>
                    <a:pt x="108" y="34"/>
                  </a:lnTo>
                  <a:lnTo>
                    <a:pt x="108" y="22"/>
                  </a:lnTo>
                  <a:lnTo>
                    <a:pt x="114" y="20"/>
                  </a:lnTo>
                  <a:lnTo>
                    <a:pt x="114" y="27"/>
                  </a:lnTo>
                  <a:lnTo>
                    <a:pt x="114" y="20"/>
                  </a:lnTo>
                  <a:lnTo>
                    <a:pt x="114" y="24"/>
                  </a:lnTo>
                  <a:lnTo>
                    <a:pt x="121" y="22"/>
                  </a:lnTo>
                  <a:lnTo>
                    <a:pt x="121" y="29"/>
                  </a:lnTo>
                  <a:lnTo>
                    <a:pt x="121" y="20"/>
                  </a:lnTo>
                  <a:lnTo>
                    <a:pt x="121" y="24"/>
                  </a:lnTo>
                  <a:lnTo>
                    <a:pt x="128" y="22"/>
                  </a:lnTo>
                  <a:lnTo>
                    <a:pt x="128" y="15"/>
                  </a:lnTo>
                  <a:lnTo>
                    <a:pt x="128" y="31"/>
                  </a:lnTo>
                  <a:lnTo>
                    <a:pt x="134" y="27"/>
                  </a:lnTo>
                  <a:lnTo>
                    <a:pt x="134" y="31"/>
                  </a:lnTo>
                  <a:lnTo>
                    <a:pt x="134" y="22"/>
                  </a:lnTo>
                  <a:lnTo>
                    <a:pt x="134" y="27"/>
                  </a:lnTo>
                  <a:lnTo>
                    <a:pt x="140" y="24"/>
                  </a:lnTo>
                  <a:lnTo>
                    <a:pt x="140" y="27"/>
                  </a:lnTo>
                  <a:lnTo>
                    <a:pt x="140" y="20"/>
                  </a:lnTo>
                  <a:lnTo>
                    <a:pt x="140" y="24"/>
                  </a:lnTo>
                  <a:lnTo>
                    <a:pt x="147" y="22"/>
                  </a:lnTo>
                  <a:lnTo>
                    <a:pt x="147" y="27"/>
                  </a:lnTo>
                  <a:lnTo>
                    <a:pt x="147" y="22"/>
                  </a:lnTo>
                  <a:lnTo>
                    <a:pt x="153" y="24"/>
                  </a:lnTo>
                  <a:lnTo>
                    <a:pt x="153" y="27"/>
                  </a:lnTo>
                  <a:lnTo>
                    <a:pt x="153" y="20"/>
                  </a:lnTo>
                  <a:lnTo>
                    <a:pt x="153" y="27"/>
                  </a:lnTo>
                  <a:lnTo>
                    <a:pt x="159" y="24"/>
                  </a:lnTo>
                  <a:lnTo>
                    <a:pt x="159" y="29"/>
                  </a:lnTo>
                  <a:lnTo>
                    <a:pt x="159" y="18"/>
                  </a:lnTo>
                  <a:lnTo>
                    <a:pt x="159" y="24"/>
                  </a:lnTo>
                  <a:lnTo>
                    <a:pt x="165" y="31"/>
                  </a:lnTo>
                  <a:lnTo>
                    <a:pt x="165" y="39"/>
                  </a:lnTo>
                  <a:lnTo>
                    <a:pt x="165" y="11"/>
                  </a:lnTo>
                  <a:lnTo>
                    <a:pt x="165" y="31"/>
                  </a:lnTo>
                  <a:lnTo>
                    <a:pt x="172" y="29"/>
                  </a:lnTo>
                  <a:lnTo>
                    <a:pt x="172" y="20"/>
                  </a:lnTo>
                  <a:lnTo>
                    <a:pt x="172" y="24"/>
                  </a:lnTo>
                  <a:lnTo>
                    <a:pt x="179" y="22"/>
                  </a:lnTo>
                  <a:lnTo>
                    <a:pt x="179" y="27"/>
                  </a:lnTo>
                  <a:lnTo>
                    <a:pt x="179" y="20"/>
                  </a:lnTo>
                  <a:lnTo>
                    <a:pt x="179" y="24"/>
                  </a:lnTo>
                  <a:lnTo>
                    <a:pt x="185" y="22"/>
                  </a:lnTo>
                  <a:lnTo>
                    <a:pt x="185" y="29"/>
                  </a:lnTo>
                  <a:lnTo>
                    <a:pt x="185" y="15"/>
                  </a:lnTo>
                  <a:lnTo>
                    <a:pt x="185" y="27"/>
                  </a:lnTo>
                  <a:lnTo>
                    <a:pt x="191" y="31"/>
                  </a:lnTo>
                  <a:lnTo>
                    <a:pt x="191" y="18"/>
                  </a:lnTo>
                  <a:lnTo>
                    <a:pt x="191" y="22"/>
                  </a:lnTo>
                  <a:lnTo>
                    <a:pt x="198" y="24"/>
                  </a:lnTo>
                  <a:lnTo>
                    <a:pt x="198" y="29"/>
                  </a:lnTo>
                  <a:lnTo>
                    <a:pt x="198" y="20"/>
                  </a:lnTo>
                  <a:lnTo>
                    <a:pt x="204" y="24"/>
                  </a:lnTo>
                  <a:lnTo>
                    <a:pt x="204" y="29"/>
                  </a:lnTo>
                  <a:lnTo>
                    <a:pt x="204" y="20"/>
                  </a:lnTo>
                  <a:lnTo>
                    <a:pt x="204" y="27"/>
                  </a:lnTo>
                  <a:lnTo>
                    <a:pt x="210" y="22"/>
                  </a:lnTo>
                  <a:lnTo>
                    <a:pt x="210" y="29"/>
                  </a:lnTo>
                  <a:lnTo>
                    <a:pt x="210" y="20"/>
                  </a:lnTo>
                  <a:lnTo>
                    <a:pt x="210" y="24"/>
                  </a:lnTo>
                  <a:lnTo>
                    <a:pt x="216" y="22"/>
                  </a:lnTo>
                  <a:lnTo>
                    <a:pt x="216" y="29"/>
                  </a:lnTo>
                  <a:lnTo>
                    <a:pt x="216" y="20"/>
                  </a:lnTo>
                  <a:lnTo>
                    <a:pt x="216" y="24"/>
                  </a:lnTo>
                  <a:lnTo>
                    <a:pt x="223" y="22"/>
                  </a:lnTo>
                  <a:lnTo>
                    <a:pt x="223" y="27"/>
                  </a:lnTo>
                  <a:lnTo>
                    <a:pt x="223" y="20"/>
                  </a:lnTo>
                  <a:lnTo>
                    <a:pt x="223" y="27"/>
                  </a:lnTo>
                  <a:lnTo>
                    <a:pt x="230" y="24"/>
                  </a:lnTo>
                  <a:lnTo>
                    <a:pt x="230" y="27"/>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7" name="Freeform 16"/>
            <p:cNvSpPr>
              <a:spLocks/>
            </p:cNvSpPr>
            <p:nvPr/>
          </p:nvSpPr>
          <p:spPr bwMode="auto">
            <a:xfrm>
              <a:off x="3363" y="2267"/>
              <a:ext cx="92" cy="44"/>
            </a:xfrm>
            <a:custGeom>
              <a:avLst/>
              <a:gdLst>
                <a:gd name="T0" fmla="*/ 0 w 6"/>
                <a:gd name="T1" fmla="*/ 2147483647 h 7"/>
                <a:gd name="T2" fmla="*/ 0 w 6"/>
                <a:gd name="T3" fmla="*/ 0 h 7"/>
                <a:gd name="T4" fmla="*/ 0 w 6"/>
                <a:gd name="T5" fmla="*/ 2147483647 h 7"/>
                <a:gd name="T6" fmla="*/ 2147483647 w 6"/>
                <a:gd name="T7" fmla="*/ 2147483647 h 7"/>
                <a:gd name="T8" fmla="*/ 2147483647 w 6"/>
                <a:gd name="T9" fmla="*/ 2147483647 h 7"/>
                <a:gd name="T10" fmla="*/ 2147483647 w 6"/>
                <a:gd name="T11" fmla="*/ 2147483647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7"/>
                  </a:moveTo>
                  <a:lnTo>
                    <a:pt x="0" y="0"/>
                  </a:lnTo>
                  <a:lnTo>
                    <a:pt x="0" y="7"/>
                  </a:lnTo>
                  <a:lnTo>
                    <a:pt x="6" y="4"/>
                  </a:lnTo>
                  <a:lnTo>
                    <a:pt x="6" y="7"/>
                  </a:lnTo>
                  <a:lnTo>
                    <a:pt x="6" y="2"/>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8" name="Freeform 17"/>
            <p:cNvSpPr>
              <a:spLocks/>
            </p:cNvSpPr>
            <p:nvPr/>
          </p:nvSpPr>
          <p:spPr bwMode="auto">
            <a:xfrm>
              <a:off x="2453" y="2114"/>
              <a:ext cx="262" cy="292"/>
            </a:xfrm>
            <a:custGeom>
              <a:avLst/>
              <a:gdLst>
                <a:gd name="T0" fmla="*/ 0 w 217"/>
                <a:gd name="T1" fmla="*/ 1 h 457"/>
                <a:gd name="T2" fmla="*/ 503 w 217"/>
                <a:gd name="T3" fmla="*/ 1 h 457"/>
                <a:gd name="T4" fmla="*/ 1213 w 217"/>
                <a:gd name="T5" fmla="*/ 1 h 457"/>
                <a:gd name="T6" fmla="*/ 1769 w 217"/>
                <a:gd name="T7" fmla="*/ 1 h 457"/>
                <a:gd name="T8" fmla="*/ 2272 w 217"/>
                <a:gd name="T9" fmla="*/ 1 h 457"/>
                <a:gd name="T10" fmla="*/ 2272 w 217"/>
                <a:gd name="T11" fmla="*/ 1 h 457"/>
                <a:gd name="T12" fmla="*/ 2767 w 217"/>
                <a:gd name="T13" fmla="*/ 1 h 457"/>
                <a:gd name="T14" fmla="*/ 3574 w 217"/>
                <a:gd name="T15" fmla="*/ 1 h 457"/>
                <a:gd name="T16" fmla="*/ 4034 w 217"/>
                <a:gd name="T17" fmla="*/ 1 h 457"/>
                <a:gd name="T18" fmla="*/ 4786 w 217"/>
                <a:gd name="T19" fmla="*/ 1 h 457"/>
                <a:gd name="T20" fmla="*/ 4786 w 217"/>
                <a:gd name="T21" fmla="*/ 1 h 457"/>
                <a:gd name="T22" fmla="*/ 5210 w 217"/>
                <a:gd name="T23" fmla="*/ 1 h 457"/>
                <a:gd name="T24" fmla="*/ 5864 w 217"/>
                <a:gd name="T25" fmla="*/ 1 h 457"/>
                <a:gd name="T26" fmla="*/ 6487 w 217"/>
                <a:gd name="T27" fmla="*/ 1 h 457"/>
                <a:gd name="T28" fmla="*/ 7038 w 217"/>
                <a:gd name="T29" fmla="*/ 1 h 457"/>
                <a:gd name="T30" fmla="*/ 7038 w 217"/>
                <a:gd name="T31" fmla="*/ 1 h 457"/>
                <a:gd name="T32" fmla="*/ 7580 w 217"/>
                <a:gd name="T33" fmla="*/ 1 h 457"/>
                <a:gd name="T34" fmla="*/ 8318 w 217"/>
                <a:gd name="T35" fmla="*/ 1 h 457"/>
                <a:gd name="T36" fmla="*/ 8825 w 217"/>
                <a:gd name="T37" fmla="*/ 1 h 457"/>
                <a:gd name="T38" fmla="*/ 8825 w 217"/>
                <a:gd name="T39" fmla="*/ 1 h 457"/>
                <a:gd name="T40" fmla="*/ 9428 w 217"/>
                <a:gd name="T41" fmla="*/ 1 h 457"/>
                <a:gd name="T42" fmla="*/ 9903 w 217"/>
                <a:gd name="T43" fmla="*/ 1 h 457"/>
                <a:gd name="T44" fmla="*/ 10603 w 217"/>
                <a:gd name="T45" fmla="*/ 1 h 457"/>
                <a:gd name="T46" fmla="*/ 11070 w 217"/>
                <a:gd name="T47" fmla="*/ 1 h 457"/>
                <a:gd name="T48" fmla="*/ 11648 w 217"/>
                <a:gd name="T49" fmla="*/ 1 h 457"/>
                <a:gd name="T50" fmla="*/ 12279 w 217"/>
                <a:gd name="T51" fmla="*/ 1 h 457"/>
                <a:gd name="T52" fmla="*/ 12954 w 217"/>
                <a:gd name="T53" fmla="*/ 1 h 457"/>
                <a:gd name="T54" fmla="*/ 12954 w 217"/>
                <a:gd name="T55" fmla="*/ 1 h 457"/>
                <a:gd name="T56" fmla="*/ 13515 w 217"/>
                <a:gd name="T57" fmla="*/ 1 h 457"/>
                <a:gd name="T58" fmla="*/ 14063 w 217"/>
                <a:gd name="T59" fmla="*/ 1 h 457"/>
                <a:gd name="T60" fmla="*/ 14641 w 217"/>
                <a:gd name="T61" fmla="*/ 1 h 457"/>
                <a:gd name="T62" fmla="*/ 15219 w 217"/>
                <a:gd name="T63" fmla="*/ 1 h 457"/>
                <a:gd name="T64" fmla="*/ 15906 w 217"/>
                <a:gd name="T65" fmla="*/ 1 h 457"/>
                <a:gd name="T66" fmla="*/ 16443 w 217"/>
                <a:gd name="T67" fmla="*/ 1 h 457"/>
                <a:gd name="T68" fmla="*/ 16443 w 217"/>
                <a:gd name="T69" fmla="*/ 1 h 457"/>
                <a:gd name="T70" fmla="*/ 16939 w 217"/>
                <a:gd name="T71" fmla="*/ 1 h 457"/>
                <a:gd name="T72" fmla="*/ 17677 w 217"/>
                <a:gd name="T73" fmla="*/ 1 h 457"/>
                <a:gd name="T74" fmla="*/ 18220 w 217"/>
                <a:gd name="T75" fmla="*/ 1 h 457"/>
                <a:gd name="T76" fmla="*/ 18754 w 217"/>
                <a:gd name="T77" fmla="*/ 1 h 457"/>
                <a:gd name="T78" fmla="*/ 18754 w 217"/>
                <a:gd name="T79" fmla="*/ 1 h 457"/>
                <a:gd name="T80" fmla="*/ 19387 w 217"/>
                <a:gd name="T81" fmla="*/ 1 h 457"/>
                <a:gd name="T82" fmla="*/ 20035 w 217"/>
                <a:gd name="T83" fmla="*/ 1 h 4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457"/>
                <a:gd name="T128" fmla="*/ 217 w 217"/>
                <a:gd name="T129" fmla="*/ 457 h 4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457">
                  <a:moveTo>
                    <a:pt x="0" y="336"/>
                  </a:moveTo>
                  <a:lnTo>
                    <a:pt x="0" y="350"/>
                  </a:lnTo>
                  <a:lnTo>
                    <a:pt x="0" y="189"/>
                  </a:lnTo>
                  <a:lnTo>
                    <a:pt x="0" y="268"/>
                  </a:lnTo>
                  <a:lnTo>
                    <a:pt x="6" y="279"/>
                  </a:lnTo>
                  <a:lnTo>
                    <a:pt x="6" y="364"/>
                  </a:lnTo>
                  <a:lnTo>
                    <a:pt x="6" y="85"/>
                  </a:lnTo>
                  <a:lnTo>
                    <a:pt x="6" y="275"/>
                  </a:lnTo>
                  <a:lnTo>
                    <a:pt x="13" y="338"/>
                  </a:lnTo>
                  <a:lnTo>
                    <a:pt x="13" y="409"/>
                  </a:lnTo>
                  <a:lnTo>
                    <a:pt x="13" y="202"/>
                  </a:lnTo>
                  <a:lnTo>
                    <a:pt x="19" y="198"/>
                  </a:lnTo>
                  <a:lnTo>
                    <a:pt x="19" y="331"/>
                  </a:lnTo>
                  <a:lnTo>
                    <a:pt x="19" y="286"/>
                  </a:lnTo>
                  <a:lnTo>
                    <a:pt x="25" y="302"/>
                  </a:lnTo>
                  <a:lnTo>
                    <a:pt x="25" y="429"/>
                  </a:lnTo>
                  <a:lnTo>
                    <a:pt x="25" y="85"/>
                  </a:lnTo>
                  <a:lnTo>
                    <a:pt x="25" y="364"/>
                  </a:lnTo>
                  <a:lnTo>
                    <a:pt x="31" y="370"/>
                  </a:lnTo>
                  <a:lnTo>
                    <a:pt x="31" y="198"/>
                  </a:lnTo>
                  <a:lnTo>
                    <a:pt x="31" y="257"/>
                  </a:lnTo>
                  <a:lnTo>
                    <a:pt x="39" y="284"/>
                  </a:lnTo>
                  <a:lnTo>
                    <a:pt x="39" y="370"/>
                  </a:lnTo>
                  <a:lnTo>
                    <a:pt x="39" y="66"/>
                  </a:lnTo>
                  <a:lnTo>
                    <a:pt x="39" y="281"/>
                  </a:lnTo>
                  <a:lnTo>
                    <a:pt x="45" y="352"/>
                  </a:lnTo>
                  <a:lnTo>
                    <a:pt x="45" y="436"/>
                  </a:lnTo>
                  <a:lnTo>
                    <a:pt x="45" y="191"/>
                  </a:lnTo>
                  <a:lnTo>
                    <a:pt x="45" y="211"/>
                  </a:lnTo>
                  <a:lnTo>
                    <a:pt x="51" y="246"/>
                  </a:lnTo>
                  <a:lnTo>
                    <a:pt x="51" y="336"/>
                  </a:lnTo>
                  <a:lnTo>
                    <a:pt x="51" y="202"/>
                  </a:lnTo>
                  <a:lnTo>
                    <a:pt x="51" y="296"/>
                  </a:lnTo>
                  <a:lnTo>
                    <a:pt x="57" y="311"/>
                  </a:lnTo>
                  <a:lnTo>
                    <a:pt x="57" y="457"/>
                  </a:lnTo>
                  <a:lnTo>
                    <a:pt x="57" y="28"/>
                  </a:lnTo>
                  <a:lnTo>
                    <a:pt x="57" y="409"/>
                  </a:lnTo>
                  <a:lnTo>
                    <a:pt x="64" y="388"/>
                  </a:lnTo>
                  <a:lnTo>
                    <a:pt x="64" y="177"/>
                  </a:lnTo>
                  <a:lnTo>
                    <a:pt x="64" y="325"/>
                  </a:lnTo>
                  <a:lnTo>
                    <a:pt x="70" y="305"/>
                  </a:lnTo>
                  <a:lnTo>
                    <a:pt x="70" y="416"/>
                  </a:lnTo>
                  <a:lnTo>
                    <a:pt x="70" y="0"/>
                  </a:lnTo>
                  <a:lnTo>
                    <a:pt x="70" y="325"/>
                  </a:lnTo>
                  <a:lnTo>
                    <a:pt x="76" y="423"/>
                  </a:lnTo>
                  <a:lnTo>
                    <a:pt x="76" y="457"/>
                  </a:lnTo>
                  <a:lnTo>
                    <a:pt x="76" y="181"/>
                  </a:lnTo>
                  <a:lnTo>
                    <a:pt x="76" y="320"/>
                  </a:lnTo>
                  <a:lnTo>
                    <a:pt x="82" y="311"/>
                  </a:lnTo>
                  <a:lnTo>
                    <a:pt x="82" y="325"/>
                  </a:lnTo>
                  <a:lnTo>
                    <a:pt x="82" y="191"/>
                  </a:lnTo>
                  <a:lnTo>
                    <a:pt x="82" y="279"/>
                  </a:lnTo>
                  <a:lnTo>
                    <a:pt x="90" y="284"/>
                  </a:lnTo>
                  <a:lnTo>
                    <a:pt x="90" y="457"/>
                  </a:lnTo>
                  <a:lnTo>
                    <a:pt x="90" y="28"/>
                  </a:lnTo>
                  <a:lnTo>
                    <a:pt x="90" y="346"/>
                  </a:lnTo>
                  <a:lnTo>
                    <a:pt x="96" y="336"/>
                  </a:lnTo>
                  <a:lnTo>
                    <a:pt x="96" y="366"/>
                  </a:lnTo>
                  <a:lnTo>
                    <a:pt x="96" y="181"/>
                  </a:lnTo>
                  <a:lnTo>
                    <a:pt x="96" y="250"/>
                  </a:lnTo>
                  <a:lnTo>
                    <a:pt x="102" y="281"/>
                  </a:lnTo>
                  <a:lnTo>
                    <a:pt x="102" y="381"/>
                  </a:lnTo>
                  <a:lnTo>
                    <a:pt x="102" y="28"/>
                  </a:lnTo>
                  <a:lnTo>
                    <a:pt x="108" y="70"/>
                  </a:lnTo>
                  <a:lnTo>
                    <a:pt x="108" y="429"/>
                  </a:lnTo>
                  <a:lnTo>
                    <a:pt x="108" y="346"/>
                  </a:lnTo>
                  <a:lnTo>
                    <a:pt x="115" y="331"/>
                  </a:lnTo>
                  <a:lnTo>
                    <a:pt x="115" y="198"/>
                  </a:lnTo>
                  <a:lnTo>
                    <a:pt x="115" y="298"/>
                  </a:lnTo>
                  <a:lnTo>
                    <a:pt x="121" y="309"/>
                  </a:lnTo>
                  <a:lnTo>
                    <a:pt x="121" y="396"/>
                  </a:lnTo>
                  <a:lnTo>
                    <a:pt x="121" y="55"/>
                  </a:lnTo>
                  <a:lnTo>
                    <a:pt x="121" y="266"/>
                  </a:lnTo>
                  <a:lnTo>
                    <a:pt x="127" y="286"/>
                  </a:lnTo>
                  <a:lnTo>
                    <a:pt x="127" y="403"/>
                  </a:lnTo>
                  <a:lnTo>
                    <a:pt x="127" y="218"/>
                  </a:lnTo>
                  <a:lnTo>
                    <a:pt x="133" y="236"/>
                  </a:lnTo>
                  <a:lnTo>
                    <a:pt x="133" y="366"/>
                  </a:lnTo>
                  <a:lnTo>
                    <a:pt x="133" y="231"/>
                  </a:lnTo>
                  <a:lnTo>
                    <a:pt x="133" y="316"/>
                  </a:lnTo>
                  <a:lnTo>
                    <a:pt x="141" y="331"/>
                  </a:lnTo>
                  <a:lnTo>
                    <a:pt x="141" y="423"/>
                  </a:lnTo>
                  <a:lnTo>
                    <a:pt x="141" y="28"/>
                  </a:lnTo>
                  <a:lnTo>
                    <a:pt x="141" y="409"/>
                  </a:lnTo>
                  <a:lnTo>
                    <a:pt x="147" y="359"/>
                  </a:lnTo>
                  <a:lnTo>
                    <a:pt x="147" y="222"/>
                  </a:lnTo>
                  <a:lnTo>
                    <a:pt x="147" y="331"/>
                  </a:lnTo>
                  <a:lnTo>
                    <a:pt x="153" y="336"/>
                  </a:lnTo>
                  <a:lnTo>
                    <a:pt x="153" y="423"/>
                  </a:lnTo>
                  <a:lnTo>
                    <a:pt x="153" y="41"/>
                  </a:lnTo>
                  <a:lnTo>
                    <a:pt x="159" y="55"/>
                  </a:lnTo>
                  <a:lnTo>
                    <a:pt x="159" y="409"/>
                  </a:lnTo>
                  <a:lnTo>
                    <a:pt x="159" y="296"/>
                  </a:lnTo>
                  <a:lnTo>
                    <a:pt x="166" y="261"/>
                  </a:lnTo>
                  <a:lnTo>
                    <a:pt x="166" y="325"/>
                  </a:lnTo>
                  <a:lnTo>
                    <a:pt x="166" y="211"/>
                  </a:lnTo>
                  <a:lnTo>
                    <a:pt x="166" y="270"/>
                  </a:lnTo>
                  <a:lnTo>
                    <a:pt x="172" y="272"/>
                  </a:lnTo>
                  <a:lnTo>
                    <a:pt x="172" y="436"/>
                  </a:lnTo>
                  <a:lnTo>
                    <a:pt x="172" y="28"/>
                  </a:lnTo>
                  <a:lnTo>
                    <a:pt x="172" y="270"/>
                  </a:lnTo>
                  <a:lnTo>
                    <a:pt x="178" y="248"/>
                  </a:lnTo>
                  <a:lnTo>
                    <a:pt x="178" y="409"/>
                  </a:lnTo>
                  <a:lnTo>
                    <a:pt x="178" y="191"/>
                  </a:lnTo>
                  <a:lnTo>
                    <a:pt x="178" y="239"/>
                  </a:lnTo>
                  <a:lnTo>
                    <a:pt x="184" y="205"/>
                  </a:lnTo>
                  <a:lnTo>
                    <a:pt x="184" y="329"/>
                  </a:lnTo>
                  <a:lnTo>
                    <a:pt x="184" y="277"/>
                  </a:lnTo>
                  <a:lnTo>
                    <a:pt x="192" y="259"/>
                  </a:lnTo>
                  <a:lnTo>
                    <a:pt x="192" y="443"/>
                  </a:lnTo>
                  <a:lnTo>
                    <a:pt x="192" y="55"/>
                  </a:lnTo>
                  <a:lnTo>
                    <a:pt x="192" y="305"/>
                  </a:lnTo>
                  <a:lnTo>
                    <a:pt x="198" y="288"/>
                  </a:lnTo>
                  <a:lnTo>
                    <a:pt x="198" y="381"/>
                  </a:lnTo>
                  <a:lnTo>
                    <a:pt x="198" y="181"/>
                  </a:lnTo>
                  <a:lnTo>
                    <a:pt x="198" y="275"/>
                  </a:lnTo>
                  <a:lnTo>
                    <a:pt x="204" y="268"/>
                  </a:lnTo>
                  <a:lnTo>
                    <a:pt x="204" y="307"/>
                  </a:lnTo>
                  <a:lnTo>
                    <a:pt x="204" y="248"/>
                  </a:lnTo>
                  <a:lnTo>
                    <a:pt x="204" y="259"/>
                  </a:lnTo>
                  <a:lnTo>
                    <a:pt x="210" y="264"/>
                  </a:lnTo>
                  <a:lnTo>
                    <a:pt x="210" y="396"/>
                  </a:lnTo>
                  <a:lnTo>
                    <a:pt x="210" y="118"/>
                  </a:lnTo>
                  <a:lnTo>
                    <a:pt x="210" y="239"/>
                  </a:lnTo>
                  <a:lnTo>
                    <a:pt x="217" y="270"/>
                  </a:lnTo>
                  <a:lnTo>
                    <a:pt x="217" y="350"/>
                  </a:lnTo>
                  <a:lnTo>
                    <a:pt x="217" y="231"/>
                  </a:lnTo>
                  <a:lnTo>
                    <a:pt x="217" y="255"/>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79" name="Freeform 18"/>
            <p:cNvSpPr>
              <a:spLocks/>
            </p:cNvSpPr>
            <p:nvPr/>
          </p:nvSpPr>
          <p:spPr bwMode="auto">
            <a:xfrm>
              <a:off x="2536" y="2165"/>
              <a:ext cx="260" cy="229"/>
            </a:xfrm>
            <a:custGeom>
              <a:avLst/>
              <a:gdLst>
                <a:gd name="T0" fmla="*/ 468 w 216"/>
                <a:gd name="T1" fmla="*/ 1 h 359"/>
                <a:gd name="T2" fmla="*/ 982 w 216"/>
                <a:gd name="T3" fmla="*/ 1 h 359"/>
                <a:gd name="T4" fmla="*/ 1513 w 216"/>
                <a:gd name="T5" fmla="*/ 1 h 359"/>
                <a:gd name="T6" fmla="*/ 1513 w 216"/>
                <a:gd name="T7" fmla="*/ 1 h 359"/>
                <a:gd name="T8" fmla="*/ 2192 w 216"/>
                <a:gd name="T9" fmla="*/ 1 h 359"/>
                <a:gd name="T10" fmla="*/ 2789 w 216"/>
                <a:gd name="T11" fmla="*/ 1 h 359"/>
                <a:gd name="T12" fmla="*/ 3222 w 216"/>
                <a:gd name="T13" fmla="*/ 1 h 359"/>
                <a:gd name="T14" fmla="*/ 3222 w 216"/>
                <a:gd name="T15" fmla="*/ 1 h 359"/>
                <a:gd name="T16" fmla="*/ 3811 w 216"/>
                <a:gd name="T17" fmla="*/ 1 h 359"/>
                <a:gd name="T18" fmla="*/ 4330 w 216"/>
                <a:gd name="T19" fmla="*/ 1 h 359"/>
                <a:gd name="T20" fmla="*/ 4864 w 216"/>
                <a:gd name="T21" fmla="*/ 1 h 359"/>
                <a:gd name="T22" fmla="*/ 4864 w 216"/>
                <a:gd name="T23" fmla="*/ 1 h 359"/>
                <a:gd name="T24" fmla="*/ 5370 w 216"/>
                <a:gd name="T25" fmla="*/ 1 h 359"/>
                <a:gd name="T26" fmla="*/ 5855 w 216"/>
                <a:gd name="T27" fmla="*/ 1 h 359"/>
                <a:gd name="T28" fmla="*/ 6646 w 216"/>
                <a:gd name="T29" fmla="*/ 1 h 359"/>
                <a:gd name="T30" fmla="*/ 6646 w 216"/>
                <a:gd name="T31" fmla="*/ 1 h 359"/>
                <a:gd name="T32" fmla="*/ 7048 w 216"/>
                <a:gd name="T33" fmla="*/ 1 h 359"/>
                <a:gd name="T34" fmla="*/ 7618 w 216"/>
                <a:gd name="T35" fmla="*/ 1 h 359"/>
                <a:gd name="T36" fmla="*/ 8142 w 216"/>
                <a:gd name="T37" fmla="*/ 1 h 359"/>
                <a:gd name="T38" fmla="*/ 8142 w 216"/>
                <a:gd name="T39" fmla="*/ 1 h 359"/>
                <a:gd name="T40" fmla="*/ 8741 w 216"/>
                <a:gd name="T41" fmla="*/ 1 h 359"/>
                <a:gd name="T42" fmla="*/ 9213 w 216"/>
                <a:gd name="T43" fmla="*/ 0 h 359"/>
                <a:gd name="T44" fmla="*/ 9801 w 216"/>
                <a:gd name="T45" fmla="*/ 1 h 359"/>
                <a:gd name="T46" fmla="*/ 10212 w 216"/>
                <a:gd name="T47" fmla="*/ 1 h 359"/>
                <a:gd name="T48" fmla="*/ 10942 w 216"/>
                <a:gd name="T49" fmla="*/ 1 h 359"/>
                <a:gd name="T50" fmla="*/ 10942 w 216"/>
                <a:gd name="T51" fmla="*/ 1 h 359"/>
                <a:gd name="T52" fmla="*/ 11473 w 216"/>
                <a:gd name="T53" fmla="*/ 1 h 359"/>
                <a:gd name="T54" fmla="*/ 12026 w 216"/>
                <a:gd name="T55" fmla="*/ 1 h 359"/>
                <a:gd name="T56" fmla="*/ 12525 w 216"/>
                <a:gd name="T57" fmla="*/ 1 h 359"/>
                <a:gd name="T58" fmla="*/ 12525 w 216"/>
                <a:gd name="T59" fmla="*/ 1 h 359"/>
                <a:gd name="T60" fmla="*/ 13005 w 216"/>
                <a:gd name="T61" fmla="*/ 1 h 359"/>
                <a:gd name="T62" fmla="*/ 13571 w 216"/>
                <a:gd name="T63" fmla="*/ 1 h 359"/>
                <a:gd name="T64" fmla="*/ 14201 w 216"/>
                <a:gd name="T65" fmla="*/ 1 h 359"/>
                <a:gd name="T66" fmla="*/ 14666 w 216"/>
                <a:gd name="T67" fmla="*/ 1 h 359"/>
                <a:gd name="T68" fmla="*/ 14666 w 216"/>
                <a:gd name="T69" fmla="*/ 1 h 359"/>
                <a:gd name="T70" fmla="*/ 15354 w 216"/>
                <a:gd name="T71" fmla="*/ 1 h 359"/>
                <a:gd name="T72" fmla="*/ 15854 w 216"/>
                <a:gd name="T73" fmla="*/ 1 h 359"/>
                <a:gd name="T74" fmla="*/ 16335 w 216"/>
                <a:gd name="T75" fmla="*/ 1 h 359"/>
                <a:gd name="T76" fmla="*/ 16857 w 216"/>
                <a:gd name="T77" fmla="*/ 1 h 359"/>
                <a:gd name="T78" fmla="*/ 17483 w 216"/>
                <a:gd name="T79" fmla="*/ 1 h 359"/>
                <a:gd name="T80" fmla="*/ 17997 w 216"/>
                <a:gd name="T81" fmla="*/ 1 h 359"/>
                <a:gd name="T82" fmla="*/ 18488 w 216"/>
                <a:gd name="T83" fmla="*/ 1 h 3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359"/>
                <a:gd name="T128" fmla="*/ 216 w 216"/>
                <a:gd name="T129" fmla="*/ 359 h 3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359">
                  <a:moveTo>
                    <a:pt x="0" y="178"/>
                  </a:moveTo>
                  <a:lnTo>
                    <a:pt x="6" y="189"/>
                  </a:lnTo>
                  <a:lnTo>
                    <a:pt x="6" y="228"/>
                  </a:lnTo>
                  <a:lnTo>
                    <a:pt x="6" y="193"/>
                  </a:lnTo>
                  <a:lnTo>
                    <a:pt x="12" y="202"/>
                  </a:lnTo>
                  <a:lnTo>
                    <a:pt x="12" y="300"/>
                  </a:lnTo>
                  <a:lnTo>
                    <a:pt x="12" y="69"/>
                  </a:lnTo>
                  <a:lnTo>
                    <a:pt x="12" y="248"/>
                  </a:lnTo>
                  <a:lnTo>
                    <a:pt x="18" y="259"/>
                  </a:lnTo>
                  <a:lnTo>
                    <a:pt x="18" y="269"/>
                  </a:lnTo>
                  <a:lnTo>
                    <a:pt x="18" y="159"/>
                  </a:lnTo>
                  <a:lnTo>
                    <a:pt x="18" y="207"/>
                  </a:lnTo>
                  <a:lnTo>
                    <a:pt x="26" y="202"/>
                  </a:lnTo>
                  <a:lnTo>
                    <a:pt x="26" y="239"/>
                  </a:lnTo>
                  <a:lnTo>
                    <a:pt x="26" y="180"/>
                  </a:lnTo>
                  <a:lnTo>
                    <a:pt x="26" y="219"/>
                  </a:lnTo>
                  <a:lnTo>
                    <a:pt x="32" y="225"/>
                  </a:lnTo>
                  <a:lnTo>
                    <a:pt x="32" y="319"/>
                  </a:lnTo>
                  <a:lnTo>
                    <a:pt x="32" y="69"/>
                  </a:lnTo>
                  <a:lnTo>
                    <a:pt x="32" y="234"/>
                  </a:lnTo>
                  <a:lnTo>
                    <a:pt x="38" y="217"/>
                  </a:lnTo>
                  <a:lnTo>
                    <a:pt x="38" y="273"/>
                  </a:lnTo>
                  <a:lnTo>
                    <a:pt x="38" y="145"/>
                  </a:lnTo>
                  <a:lnTo>
                    <a:pt x="38" y="204"/>
                  </a:lnTo>
                  <a:lnTo>
                    <a:pt x="44" y="217"/>
                  </a:lnTo>
                  <a:lnTo>
                    <a:pt x="44" y="225"/>
                  </a:lnTo>
                  <a:lnTo>
                    <a:pt x="44" y="195"/>
                  </a:lnTo>
                  <a:lnTo>
                    <a:pt x="44" y="221"/>
                  </a:lnTo>
                  <a:lnTo>
                    <a:pt x="51" y="239"/>
                  </a:lnTo>
                  <a:lnTo>
                    <a:pt x="51" y="339"/>
                  </a:lnTo>
                  <a:lnTo>
                    <a:pt x="51" y="41"/>
                  </a:lnTo>
                  <a:lnTo>
                    <a:pt x="51" y="225"/>
                  </a:lnTo>
                  <a:lnTo>
                    <a:pt x="57" y="232"/>
                  </a:lnTo>
                  <a:lnTo>
                    <a:pt x="57" y="293"/>
                  </a:lnTo>
                  <a:lnTo>
                    <a:pt x="57" y="139"/>
                  </a:lnTo>
                  <a:lnTo>
                    <a:pt x="57" y="214"/>
                  </a:lnTo>
                  <a:lnTo>
                    <a:pt x="63" y="239"/>
                  </a:lnTo>
                  <a:lnTo>
                    <a:pt x="63" y="248"/>
                  </a:lnTo>
                  <a:lnTo>
                    <a:pt x="63" y="182"/>
                  </a:lnTo>
                  <a:lnTo>
                    <a:pt x="63" y="207"/>
                  </a:lnTo>
                  <a:lnTo>
                    <a:pt x="69" y="217"/>
                  </a:lnTo>
                  <a:lnTo>
                    <a:pt x="69" y="352"/>
                  </a:lnTo>
                  <a:lnTo>
                    <a:pt x="69" y="34"/>
                  </a:lnTo>
                  <a:lnTo>
                    <a:pt x="69" y="252"/>
                  </a:lnTo>
                  <a:lnTo>
                    <a:pt x="77" y="230"/>
                  </a:lnTo>
                  <a:lnTo>
                    <a:pt x="77" y="296"/>
                  </a:lnTo>
                  <a:lnTo>
                    <a:pt x="77" y="132"/>
                  </a:lnTo>
                  <a:lnTo>
                    <a:pt x="77" y="180"/>
                  </a:lnTo>
                  <a:lnTo>
                    <a:pt x="83" y="211"/>
                  </a:lnTo>
                  <a:lnTo>
                    <a:pt x="83" y="259"/>
                  </a:lnTo>
                  <a:lnTo>
                    <a:pt x="83" y="180"/>
                  </a:lnTo>
                  <a:lnTo>
                    <a:pt x="83" y="207"/>
                  </a:lnTo>
                  <a:lnTo>
                    <a:pt x="89" y="204"/>
                  </a:lnTo>
                  <a:lnTo>
                    <a:pt x="89" y="359"/>
                  </a:lnTo>
                  <a:lnTo>
                    <a:pt x="89" y="8"/>
                  </a:lnTo>
                  <a:lnTo>
                    <a:pt x="89" y="293"/>
                  </a:lnTo>
                  <a:lnTo>
                    <a:pt x="95" y="259"/>
                  </a:lnTo>
                  <a:lnTo>
                    <a:pt x="95" y="296"/>
                  </a:lnTo>
                  <a:lnTo>
                    <a:pt x="95" y="125"/>
                  </a:lnTo>
                  <a:lnTo>
                    <a:pt x="95" y="145"/>
                  </a:lnTo>
                  <a:lnTo>
                    <a:pt x="102" y="154"/>
                  </a:lnTo>
                  <a:lnTo>
                    <a:pt x="102" y="282"/>
                  </a:lnTo>
                  <a:lnTo>
                    <a:pt x="102" y="200"/>
                  </a:lnTo>
                  <a:lnTo>
                    <a:pt x="108" y="217"/>
                  </a:lnTo>
                  <a:lnTo>
                    <a:pt x="108" y="346"/>
                  </a:lnTo>
                  <a:lnTo>
                    <a:pt x="108" y="0"/>
                  </a:lnTo>
                  <a:lnTo>
                    <a:pt x="108" y="228"/>
                  </a:lnTo>
                  <a:lnTo>
                    <a:pt x="114" y="282"/>
                  </a:lnTo>
                  <a:lnTo>
                    <a:pt x="114" y="304"/>
                  </a:lnTo>
                  <a:lnTo>
                    <a:pt x="114" y="132"/>
                  </a:lnTo>
                  <a:lnTo>
                    <a:pt x="114" y="180"/>
                  </a:lnTo>
                  <a:lnTo>
                    <a:pt x="120" y="169"/>
                  </a:lnTo>
                  <a:lnTo>
                    <a:pt x="120" y="252"/>
                  </a:lnTo>
                  <a:lnTo>
                    <a:pt x="120" y="180"/>
                  </a:lnTo>
                  <a:lnTo>
                    <a:pt x="128" y="198"/>
                  </a:lnTo>
                  <a:lnTo>
                    <a:pt x="128" y="339"/>
                  </a:lnTo>
                  <a:lnTo>
                    <a:pt x="128" y="28"/>
                  </a:lnTo>
                  <a:lnTo>
                    <a:pt x="128" y="154"/>
                  </a:lnTo>
                  <a:lnTo>
                    <a:pt x="134" y="204"/>
                  </a:lnTo>
                  <a:lnTo>
                    <a:pt x="134" y="304"/>
                  </a:lnTo>
                  <a:lnTo>
                    <a:pt x="134" y="139"/>
                  </a:lnTo>
                  <a:lnTo>
                    <a:pt x="134" y="207"/>
                  </a:lnTo>
                  <a:lnTo>
                    <a:pt x="140" y="193"/>
                  </a:lnTo>
                  <a:lnTo>
                    <a:pt x="140" y="248"/>
                  </a:lnTo>
                  <a:lnTo>
                    <a:pt x="140" y="173"/>
                  </a:lnTo>
                  <a:lnTo>
                    <a:pt x="140" y="178"/>
                  </a:lnTo>
                  <a:lnTo>
                    <a:pt x="146" y="184"/>
                  </a:lnTo>
                  <a:lnTo>
                    <a:pt x="146" y="332"/>
                  </a:lnTo>
                  <a:lnTo>
                    <a:pt x="146" y="69"/>
                  </a:lnTo>
                  <a:lnTo>
                    <a:pt x="146" y="148"/>
                  </a:lnTo>
                  <a:lnTo>
                    <a:pt x="153" y="139"/>
                  </a:lnTo>
                  <a:lnTo>
                    <a:pt x="153" y="289"/>
                  </a:lnTo>
                  <a:lnTo>
                    <a:pt x="153" y="184"/>
                  </a:lnTo>
                  <a:lnTo>
                    <a:pt x="159" y="187"/>
                  </a:lnTo>
                  <a:lnTo>
                    <a:pt x="159" y="246"/>
                  </a:lnTo>
                  <a:lnTo>
                    <a:pt x="159" y="162"/>
                  </a:lnTo>
                  <a:lnTo>
                    <a:pt x="159" y="184"/>
                  </a:lnTo>
                  <a:lnTo>
                    <a:pt x="165" y="173"/>
                  </a:lnTo>
                  <a:lnTo>
                    <a:pt x="165" y="293"/>
                  </a:lnTo>
                  <a:lnTo>
                    <a:pt x="165" y="62"/>
                  </a:lnTo>
                  <a:lnTo>
                    <a:pt x="165" y="237"/>
                  </a:lnTo>
                  <a:lnTo>
                    <a:pt x="171" y="275"/>
                  </a:lnTo>
                  <a:lnTo>
                    <a:pt x="171" y="304"/>
                  </a:lnTo>
                  <a:lnTo>
                    <a:pt x="171" y="139"/>
                  </a:lnTo>
                  <a:lnTo>
                    <a:pt x="171" y="154"/>
                  </a:lnTo>
                  <a:lnTo>
                    <a:pt x="179" y="154"/>
                  </a:lnTo>
                  <a:lnTo>
                    <a:pt x="179" y="237"/>
                  </a:lnTo>
                  <a:lnTo>
                    <a:pt x="179" y="195"/>
                  </a:lnTo>
                  <a:lnTo>
                    <a:pt x="185" y="193"/>
                  </a:lnTo>
                  <a:lnTo>
                    <a:pt x="185" y="239"/>
                  </a:lnTo>
                  <a:lnTo>
                    <a:pt x="185" y="154"/>
                  </a:lnTo>
                  <a:lnTo>
                    <a:pt x="191" y="159"/>
                  </a:lnTo>
                  <a:lnTo>
                    <a:pt x="191" y="232"/>
                  </a:lnTo>
                  <a:lnTo>
                    <a:pt x="191" y="193"/>
                  </a:lnTo>
                  <a:lnTo>
                    <a:pt x="197" y="187"/>
                  </a:lnTo>
                  <a:lnTo>
                    <a:pt x="197" y="223"/>
                  </a:lnTo>
                  <a:lnTo>
                    <a:pt x="197" y="180"/>
                  </a:lnTo>
                  <a:lnTo>
                    <a:pt x="197" y="214"/>
                  </a:lnTo>
                  <a:lnTo>
                    <a:pt x="204" y="217"/>
                  </a:lnTo>
                  <a:lnTo>
                    <a:pt x="204" y="195"/>
                  </a:lnTo>
                  <a:lnTo>
                    <a:pt x="204" y="202"/>
                  </a:lnTo>
                  <a:lnTo>
                    <a:pt x="210" y="211"/>
                  </a:lnTo>
                  <a:lnTo>
                    <a:pt x="210" y="180"/>
                  </a:lnTo>
                  <a:lnTo>
                    <a:pt x="210" y="223"/>
                  </a:lnTo>
                  <a:lnTo>
                    <a:pt x="216" y="217"/>
                  </a:lnTo>
                  <a:lnTo>
                    <a:pt x="216" y="219"/>
                  </a:lnTo>
                  <a:lnTo>
                    <a:pt x="216" y="173"/>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0" name="Freeform 19"/>
            <p:cNvSpPr>
              <a:spLocks/>
            </p:cNvSpPr>
            <p:nvPr/>
          </p:nvSpPr>
          <p:spPr bwMode="auto">
            <a:xfrm>
              <a:off x="2777" y="2106"/>
              <a:ext cx="270" cy="368"/>
            </a:xfrm>
            <a:custGeom>
              <a:avLst/>
              <a:gdLst>
                <a:gd name="T0" fmla="*/ 701 w 223"/>
                <a:gd name="T1" fmla="*/ 1 h 575"/>
                <a:gd name="T2" fmla="*/ 701 w 223"/>
                <a:gd name="T3" fmla="*/ 1 h 575"/>
                <a:gd name="T4" fmla="*/ 1316 w 223"/>
                <a:gd name="T5" fmla="*/ 1 h 575"/>
                <a:gd name="T6" fmla="*/ 1929 w 223"/>
                <a:gd name="T7" fmla="*/ 1 h 575"/>
                <a:gd name="T8" fmla="*/ 2408 w 223"/>
                <a:gd name="T9" fmla="*/ 1 h 575"/>
                <a:gd name="T10" fmla="*/ 3240 w 223"/>
                <a:gd name="T11" fmla="*/ 1 h 575"/>
                <a:gd name="T12" fmla="*/ 3851 w 223"/>
                <a:gd name="T13" fmla="*/ 1 h 575"/>
                <a:gd name="T14" fmla="*/ 4381 w 223"/>
                <a:gd name="T15" fmla="*/ 1 h 575"/>
                <a:gd name="T16" fmla="*/ 5036 w 223"/>
                <a:gd name="T17" fmla="*/ 1 h 575"/>
                <a:gd name="T18" fmla="*/ 5751 w 223"/>
                <a:gd name="T19" fmla="*/ 1 h 575"/>
                <a:gd name="T20" fmla="*/ 5751 w 223"/>
                <a:gd name="T21" fmla="*/ 1 h 575"/>
                <a:gd name="T22" fmla="*/ 6267 w 223"/>
                <a:gd name="T23" fmla="*/ 1 h 575"/>
                <a:gd name="T24" fmla="*/ 6963 w 223"/>
                <a:gd name="T25" fmla="*/ 1 h 575"/>
                <a:gd name="T26" fmla="*/ 7400 w 223"/>
                <a:gd name="T27" fmla="*/ 1 h 575"/>
                <a:gd name="T28" fmla="*/ 7400 w 223"/>
                <a:gd name="T29" fmla="*/ 1 h 575"/>
                <a:gd name="T30" fmla="*/ 8277 w 223"/>
                <a:gd name="T31" fmla="*/ 1 h 575"/>
                <a:gd name="T32" fmla="*/ 8910 w 223"/>
                <a:gd name="T33" fmla="*/ 1 h 575"/>
                <a:gd name="T34" fmla="*/ 9415 w 223"/>
                <a:gd name="T35" fmla="*/ 1 h 575"/>
                <a:gd name="T36" fmla="*/ 10021 w 223"/>
                <a:gd name="T37" fmla="*/ 1 h 575"/>
                <a:gd name="T38" fmla="*/ 10021 w 223"/>
                <a:gd name="T39" fmla="*/ 1 h 575"/>
                <a:gd name="T40" fmla="*/ 10788 w 223"/>
                <a:gd name="T41" fmla="*/ 1 h 575"/>
                <a:gd name="T42" fmla="*/ 11270 w 223"/>
                <a:gd name="T43" fmla="*/ 1 h 575"/>
                <a:gd name="T44" fmla="*/ 12014 w 223"/>
                <a:gd name="T45" fmla="*/ 1 h 575"/>
                <a:gd name="T46" fmla="*/ 12445 w 223"/>
                <a:gd name="T47" fmla="*/ 1 h 575"/>
                <a:gd name="T48" fmla="*/ 13234 w 223"/>
                <a:gd name="T49" fmla="*/ 1 h 575"/>
                <a:gd name="T50" fmla="*/ 13234 w 223"/>
                <a:gd name="T51" fmla="*/ 1 h 575"/>
                <a:gd name="T52" fmla="*/ 13952 w 223"/>
                <a:gd name="T53" fmla="*/ 1 h 575"/>
                <a:gd name="T54" fmla="*/ 14546 w 223"/>
                <a:gd name="T55" fmla="*/ 1 h 575"/>
                <a:gd name="T56" fmla="*/ 15051 w 223"/>
                <a:gd name="T57" fmla="*/ 1 h 575"/>
                <a:gd name="T58" fmla="*/ 15815 w 223"/>
                <a:gd name="T59" fmla="*/ 1 h 575"/>
                <a:gd name="T60" fmla="*/ 16305 w 223"/>
                <a:gd name="T61" fmla="*/ 1 h 575"/>
                <a:gd name="T62" fmla="*/ 16908 w 223"/>
                <a:gd name="T63" fmla="*/ 1 h 575"/>
                <a:gd name="T64" fmla="*/ 17612 w 223"/>
                <a:gd name="T65" fmla="*/ 1 h 575"/>
                <a:gd name="T66" fmla="*/ 17612 w 223"/>
                <a:gd name="T67" fmla="*/ 1 h 575"/>
                <a:gd name="T68" fmla="*/ 18244 w 223"/>
                <a:gd name="T69" fmla="*/ 1 h 575"/>
                <a:gd name="T70" fmla="*/ 18890 w 223"/>
                <a:gd name="T71" fmla="*/ 1 h 575"/>
                <a:gd name="T72" fmla="*/ 19553 w 223"/>
                <a:gd name="T73" fmla="*/ 1 h 575"/>
                <a:gd name="T74" fmla="*/ 20068 w 223"/>
                <a:gd name="T75" fmla="*/ 1 h 575"/>
                <a:gd name="T76" fmla="*/ 20727 w 223"/>
                <a:gd name="T77" fmla="*/ 1 h 575"/>
                <a:gd name="T78" fmla="*/ 20727 w 223"/>
                <a:gd name="T79" fmla="*/ 1 h 575"/>
                <a:gd name="T80" fmla="*/ 21334 w 223"/>
                <a:gd name="T81" fmla="*/ 1 h 575"/>
                <a:gd name="T82" fmla="*/ 21949 w 223"/>
                <a:gd name="T83" fmla="*/ 1 h 5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575"/>
                <a:gd name="T128" fmla="*/ 223 w 223"/>
                <a:gd name="T129" fmla="*/ 575 h 5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575">
                  <a:moveTo>
                    <a:pt x="0" y="259"/>
                  </a:moveTo>
                  <a:lnTo>
                    <a:pt x="0" y="277"/>
                  </a:lnTo>
                  <a:lnTo>
                    <a:pt x="7" y="279"/>
                  </a:lnTo>
                  <a:lnTo>
                    <a:pt x="7" y="470"/>
                  </a:lnTo>
                  <a:lnTo>
                    <a:pt x="7" y="131"/>
                  </a:lnTo>
                  <a:lnTo>
                    <a:pt x="7" y="442"/>
                  </a:lnTo>
                  <a:lnTo>
                    <a:pt x="13" y="416"/>
                  </a:lnTo>
                  <a:lnTo>
                    <a:pt x="13" y="198"/>
                  </a:lnTo>
                  <a:lnTo>
                    <a:pt x="13" y="218"/>
                  </a:lnTo>
                  <a:lnTo>
                    <a:pt x="19" y="244"/>
                  </a:lnTo>
                  <a:lnTo>
                    <a:pt x="19" y="416"/>
                  </a:lnTo>
                  <a:lnTo>
                    <a:pt x="19" y="379"/>
                  </a:lnTo>
                  <a:lnTo>
                    <a:pt x="25" y="292"/>
                  </a:lnTo>
                  <a:lnTo>
                    <a:pt x="25" y="463"/>
                  </a:lnTo>
                  <a:lnTo>
                    <a:pt x="25" y="145"/>
                  </a:lnTo>
                  <a:lnTo>
                    <a:pt x="25" y="229"/>
                  </a:lnTo>
                  <a:lnTo>
                    <a:pt x="33" y="240"/>
                  </a:lnTo>
                  <a:lnTo>
                    <a:pt x="33" y="336"/>
                  </a:lnTo>
                  <a:lnTo>
                    <a:pt x="33" y="315"/>
                  </a:lnTo>
                  <a:lnTo>
                    <a:pt x="39" y="311"/>
                  </a:lnTo>
                  <a:lnTo>
                    <a:pt x="39" y="357"/>
                  </a:lnTo>
                  <a:lnTo>
                    <a:pt x="39" y="235"/>
                  </a:lnTo>
                  <a:lnTo>
                    <a:pt x="45" y="238"/>
                  </a:lnTo>
                  <a:lnTo>
                    <a:pt x="45" y="349"/>
                  </a:lnTo>
                  <a:lnTo>
                    <a:pt x="45" y="274"/>
                  </a:lnTo>
                  <a:lnTo>
                    <a:pt x="51" y="285"/>
                  </a:lnTo>
                  <a:lnTo>
                    <a:pt x="51" y="304"/>
                  </a:lnTo>
                  <a:lnTo>
                    <a:pt x="51" y="281"/>
                  </a:lnTo>
                  <a:lnTo>
                    <a:pt x="51" y="297"/>
                  </a:lnTo>
                  <a:lnTo>
                    <a:pt x="58" y="299"/>
                  </a:lnTo>
                  <a:lnTo>
                    <a:pt x="58" y="349"/>
                  </a:lnTo>
                  <a:lnTo>
                    <a:pt x="58" y="240"/>
                  </a:lnTo>
                  <a:lnTo>
                    <a:pt x="58" y="272"/>
                  </a:lnTo>
                  <a:lnTo>
                    <a:pt x="64" y="292"/>
                  </a:lnTo>
                  <a:lnTo>
                    <a:pt x="64" y="342"/>
                  </a:lnTo>
                  <a:lnTo>
                    <a:pt x="64" y="270"/>
                  </a:lnTo>
                  <a:lnTo>
                    <a:pt x="64" y="294"/>
                  </a:lnTo>
                  <a:lnTo>
                    <a:pt x="70" y="281"/>
                  </a:lnTo>
                  <a:lnTo>
                    <a:pt x="70" y="309"/>
                  </a:lnTo>
                  <a:lnTo>
                    <a:pt x="70" y="272"/>
                  </a:lnTo>
                  <a:lnTo>
                    <a:pt x="70" y="290"/>
                  </a:lnTo>
                  <a:lnTo>
                    <a:pt x="76" y="299"/>
                  </a:lnTo>
                  <a:lnTo>
                    <a:pt x="76" y="377"/>
                  </a:lnTo>
                  <a:lnTo>
                    <a:pt x="76" y="209"/>
                  </a:lnTo>
                  <a:lnTo>
                    <a:pt x="76" y="338"/>
                  </a:lnTo>
                  <a:lnTo>
                    <a:pt x="84" y="342"/>
                  </a:lnTo>
                  <a:lnTo>
                    <a:pt x="84" y="238"/>
                  </a:lnTo>
                  <a:lnTo>
                    <a:pt x="84" y="277"/>
                  </a:lnTo>
                  <a:lnTo>
                    <a:pt x="90" y="283"/>
                  </a:lnTo>
                  <a:lnTo>
                    <a:pt x="90" y="365"/>
                  </a:lnTo>
                  <a:lnTo>
                    <a:pt x="90" y="272"/>
                  </a:lnTo>
                  <a:lnTo>
                    <a:pt x="90" y="292"/>
                  </a:lnTo>
                  <a:lnTo>
                    <a:pt x="96" y="254"/>
                  </a:lnTo>
                  <a:lnTo>
                    <a:pt x="96" y="436"/>
                  </a:lnTo>
                  <a:lnTo>
                    <a:pt x="96" y="159"/>
                  </a:lnTo>
                  <a:lnTo>
                    <a:pt x="96" y="285"/>
                  </a:lnTo>
                  <a:lnTo>
                    <a:pt x="102" y="311"/>
                  </a:lnTo>
                  <a:lnTo>
                    <a:pt x="102" y="351"/>
                  </a:lnTo>
                  <a:lnTo>
                    <a:pt x="102" y="211"/>
                  </a:lnTo>
                  <a:lnTo>
                    <a:pt x="102" y="297"/>
                  </a:lnTo>
                  <a:lnTo>
                    <a:pt x="109" y="288"/>
                  </a:lnTo>
                  <a:lnTo>
                    <a:pt x="109" y="456"/>
                  </a:lnTo>
                  <a:lnTo>
                    <a:pt x="109" y="68"/>
                  </a:lnTo>
                  <a:lnTo>
                    <a:pt x="109" y="290"/>
                  </a:lnTo>
                  <a:lnTo>
                    <a:pt x="115" y="379"/>
                  </a:lnTo>
                  <a:lnTo>
                    <a:pt x="115" y="533"/>
                  </a:lnTo>
                  <a:lnTo>
                    <a:pt x="115" y="131"/>
                  </a:lnTo>
                  <a:lnTo>
                    <a:pt x="121" y="159"/>
                  </a:lnTo>
                  <a:lnTo>
                    <a:pt x="121" y="377"/>
                  </a:lnTo>
                  <a:lnTo>
                    <a:pt x="121" y="259"/>
                  </a:lnTo>
                  <a:lnTo>
                    <a:pt x="127" y="292"/>
                  </a:lnTo>
                  <a:lnTo>
                    <a:pt x="127" y="495"/>
                  </a:lnTo>
                  <a:lnTo>
                    <a:pt x="127" y="41"/>
                  </a:lnTo>
                  <a:lnTo>
                    <a:pt x="127" y="165"/>
                  </a:lnTo>
                  <a:lnTo>
                    <a:pt x="135" y="165"/>
                  </a:lnTo>
                  <a:lnTo>
                    <a:pt x="135" y="495"/>
                  </a:lnTo>
                  <a:lnTo>
                    <a:pt x="135" y="111"/>
                  </a:lnTo>
                  <a:lnTo>
                    <a:pt x="135" y="272"/>
                  </a:lnTo>
                  <a:lnTo>
                    <a:pt x="141" y="238"/>
                  </a:lnTo>
                  <a:lnTo>
                    <a:pt x="141" y="506"/>
                  </a:lnTo>
                  <a:lnTo>
                    <a:pt x="141" y="211"/>
                  </a:lnTo>
                  <a:lnTo>
                    <a:pt x="141" y="299"/>
                  </a:lnTo>
                  <a:lnTo>
                    <a:pt x="147" y="104"/>
                  </a:lnTo>
                  <a:lnTo>
                    <a:pt x="147" y="506"/>
                  </a:lnTo>
                  <a:lnTo>
                    <a:pt x="147" y="26"/>
                  </a:lnTo>
                  <a:lnTo>
                    <a:pt x="147" y="442"/>
                  </a:lnTo>
                  <a:lnTo>
                    <a:pt x="153" y="342"/>
                  </a:lnTo>
                  <a:lnTo>
                    <a:pt x="153" y="111"/>
                  </a:lnTo>
                  <a:lnTo>
                    <a:pt x="153" y="401"/>
                  </a:lnTo>
                  <a:lnTo>
                    <a:pt x="160" y="363"/>
                  </a:lnTo>
                  <a:lnTo>
                    <a:pt x="160" y="26"/>
                  </a:lnTo>
                  <a:lnTo>
                    <a:pt x="160" y="575"/>
                  </a:lnTo>
                  <a:lnTo>
                    <a:pt x="166" y="560"/>
                  </a:lnTo>
                  <a:lnTo>
                    <a:pt x="166" y="54"/>
                  </a:lnTo>
                  <a:lnTo>
                    <a:pt x="166" y="401"/>
                  </a:lnTo>
                  <a:lnTo>
                    <a:pt x="172" y="436"/>
                  </a:lnTo>
                  <a:lnTo>
                    <a:pt x="172" y="159"/>
                  </a:lnTo>
                  <a:lnTo>
                    <a:pt x="172" y="257"/>
                  </a:lnTo>
                  <a:lnTo>
                    <a:pt x="178" y="283"/>
                  </a:lnTo>
                  <a:lnTo>
                    <a:pt x="178" y="575"/>
                  </a:lnTo>
                  <a:lnTo>
                    <a:pt x="178" y="0"/>
                  </a:lnTo>
                  <a:lnTo>
                    <a:pt x="178" y="183"/>
                  </a:lnTo>
                  <a:lnTo>
                    <a:pt x="186" y="285"/>
                  </a:lnTo>
                  <a:lnTo>
                    <a:pt x="186" y="506"/>
                  </a:lnTo>
                  <a:lnTo>
                    <a:pt x="186" y="111"/>
                  </a:lnTo>
                  <a:lnTo>
                    <a:pt x="186" y="172"/>
                  </a:lnTo>
                  <a:lnTo>
                    <a:pt x="192" y="204"/>
                  </a:lnTo>
                  <a:lnTo>
                    <a:pt x="192" y="483"/>
                  </a:lnTo>
                  <a:lnTo>
                    <a:pt x="192" y="90"/>
                  </a:lnTo>
                  <a:lnTo>
                    <a:pt x="198" y="0"/>
                  </a:lnTo>
                  <a:lnTo>
                    <a:pt x="198" y="547"/>
                  </a:lnTo>
                  <a:lnTo>
                    <a:pt x="198" y="281"/>
                  </a:lnTo>
                  <a:lnTo>
                    <a:pt x="204" y="179"/>
                  </a:lnTo>
                  <a:lnTo>
                    <a:pt x="204" y="429"/>
                  </a:lnTo>
                  <a:lnTo>
                    <a:pt x="204" y="124"/>
                  </a:lnTo>
                  <a:lnTo>
                    <a:pt x="204" y="331"/>
                  </a:lnTo>
                  <a:lnTo>
                    <a:pt x="211" y="315"/>
                  </a:lnTo>
                  <a:lnTo>
                    <a:pt x="211" y="377"/>
                  </a:lnTo>
                  <a:lnTo>
                    <a:pt x="211" y="68"/>
                  </a:lnTo>
                  <a:lnTo>
                    <a:pt x="211" y="311"/>
                  </a:lnTo>
                  <a:lnTo>
                    <a:pt x="217" y="401"/>
                  </a:lnTo>
                  <a:lnTo>
                    <a:pt x="217" y="483"/>
                  </a:lnTo>
                  <a:lnTo>
                    <a:pt x="217" y="165"/>
                  </a:lnTo>
                  <a:lnTo>
                    <a:pt x="217" y="274"/>
                  </a:lnTo>
                  <a:lnTo>
                    <a:pt x="223" y="297"/>
                  </a:lnTo>
                  <a:lnTo>
                    <a:pt x="223" y="357"/>
                  </a:lnTo>
                  <a:lnTo>
                    <a:pt x="223" y="238"/>
                  </a:lnTo>
                  <a:lnTo>
                    <a:pt x="223" y="281"/>
                  </a:lnTo>
                </a:path>
              </a:pathLst>
            </a:cu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1" name="Freeform 20"/>
            <p:cNvSpPr>
              <a:spLocks/>
            </p:cNvSpPr>
            <p:nvPr/>
          </p:nvSpPr>
          <p:spPr bwMode="auto">
            <a:xfrm>
              <a:off x="2861" y="2199"/>
              <a:ext cx="270" cy="183"/>
            </a:xfrm>
            <a:custGeom>
              <a:avLst/>
              <a:gdLst>
                <a:gd name="T0" fmla="*/ 475 w 224"/>
                <a:gd name="T1" fmla="*/ 1 h 284"/>
                <a:gd name="T2" fmla="*/ 1210 w 224"/>
                <a:gd name="T3" fmla="*/ 1 h 284"/>
                <a:gd name="T4" fmla="*/ 1210 w 224"/>
                <a:gd name="T5" fmla="*/ 1 h 284"/>
                <a:gd name="T6" fmla="*/ 1757 w 224"/>
                <a:gd name="T7" fmla="*/ 1 h 284"/>
                <a:gd name="T8" fmla="*/ 2243 w 224"/>
                <a:gd name="T9" fmla="*/ 1 h 284"/>
                <a:gd name="T10" fmla="*/ 2900 w 224"/>
                <a:gd name="T11" fmla="*/ 1 h 284"/>
                <a:gd name="T12" fmla="*/ 3496 w 224"/>
                <a:gd name="T13" fmla="*/ 1 h 284"/>
                <a:gd name="T14" fmla="*/ 3928 w 224"/>
                <a:gd name="T15" fmla="*/ 1 h 284"/>
                <a:gd name="T16" fmla="*/ 4471 w 224"/>
                <a:gd name="T17" fmla="*/ 1 h 284"/>
                <a:gd name="T18" fmla="*/ 5079 w 224"/>
                <a:gd name="T19" fmla="*/ 1 h 284"/>
                <a:gd name="T20" fmla="*/ 5707 w 224"/>
                <a:gd name="T21" fmla="*/ 1 h 284"/>
                <a:gd name="T22" fmla="*/ 5707 w 224"/>
                <a:gd name="T23" fmla="*/ 1 h 284"/>
                <a:gd name="T24" fmla="*/ 6311 w 224"/>
                <a:gd name="T25" fmla="*/ 1 h 284"/>
                <a:gd name="T26" fmla="*/ 6791 w 224"/>
                <a:gd name="T27" fmla="*/ 1 h 284"/>
                <a:gd name="T28" fmla="*/ 7379 w 224"/>
                <a:gd name="T29" fmla="*/ 1 h 284"/>
                <a:gd name="T30" fmla="*/ 7379 w 224"/>
                <a:gd name="T31" fmla="*/ 1 h 284"/>
                <a:gd name="T32" fmla="*/ 7932 w 224"/>
                <a:gd name="T33" fmla="*/ 1 h 284"/>
                <a:gd name="T34" fmla="*/ 8574 w 224"/>
                <a:gd name="T35" fmla="*/ 1 h 284"/>
                <a:gd name="T36" fmla="*/ 8991 w 224"/>
                <a:gd name="T37" fmla="*/ 1 h 284"/>
                <a:gd name="T38" fmla="*/ 9561 w 224"/>
                <a:gd name="T39" fmla="*/ 1 h 284"/>
                <a:gd name="T40" fmla="*/ 9561 w 224"/>
                <a:gd name="T41" fmla="*/ 1 h 284"/>
                <a:gd name="T42" fmla="*/ 10259 w 224"/>
                <a:gd name="T43" fmla="*/ 1 h 284"/>
                <a:gd name="T44" fmla="*/ 10804 w 224"/>
                <a:gd name="T45" fmla="*/ 1 h 284"/>
                <a:gd name="T46" fmla="*/ 11320 w 224"/>
                <a:gd name="T47" fmla="*/ 1 h 284"/>
                <a:gd name="T48" fmla="*/ 11856 w 224"/>
                <a:gd name="T49" fmla="*/ 1 h 284"/>
                <a:gd name="T50" fmla="*/ 11856 w 224"/>
                <a:gd name="T51" fmla="*/ 1 h 284"/>
                <a:gd name="T52" fmla="*/ 12496 w 224"/>
                <a:gd name="T53" fmla="*/ 1 h 284"/>
                <a:gd name="T54" fmla="*/ 13023 w 224"/>
                <a:gd name="T55" fmla="*/ 1 h 284"/>
                <a:gd name="T56" fmla="*/ 13519 w 224"/>
                <a:gd name="T57" fmla="*/ 1 h 284"/>
                <a:gd name="T58" fmla="*/ 14048 w 224"/>
                <a:gd name="T59" fmla="*/ 1 h 284"/>
                <a:gd name="T60" fmla="*/ 14693 w 224"/>
                <a:gd name="T61" fmla="*/ 1 h 284"/>
                <a:gd name="T62" fmla="*/ 14693 w 224"/>
                <a:gd name="T63" fmla="*/ 1 h 284"/>
                <a:gd name="T64" fmla="*/ 15350 w 224"/>
                <a:gd name="T65" fmla="*/ 1 h 284"/>
                <a:gd name="T66" fmla="*/ 15770 w 224"/>
                <a:gd name="T67" fmla="*/ 1 h 284"/>
                <a:gd name="T68" fmla="*/ 16416 w 224"/>
                <a:gd name="T69" fmla="*/ 1 h 284"/>
                <a:gd name="T70" fmla="*/ 16933 w 224"/>
                <a:gd name="T71" fmla="*/ 1 h 284"/>
                <a:gd name="T72" fmla="*/ 16933 w 224"/>
                <a:gd name="T73" fmla="*/ 1 h 284"/>
                <a:gd name="T74" fmla="*/ 17504 w 224"/>
                <a:gd name="T75" fmla="*/ 1 h 284"/>
                <a:gd name="T76" fmla="*/ 18098 w 224"/>
                <a:gd name="T77" fmla="*/ 1 h 284"/>
                <a:gd name="T78" fmla="*/ 18594 w 224"/>
                <a:gd name="T79" fmla="*/ 1 h 284"/>
                <a:gd name="T80" fmla="*/ 18594 w 224"/>
                <a:gd name="T81" fmla="*/ 1 h 284"/>
                <a:gd name="T82" fmla="*/ 19230 w 224"/>
                <a:gd name="T83" fmla="*/ 1 h 2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4"/>
                <a:gd name="T127" fmla="*/ 0 h 284"/>
                <a:gd name="T128" fmla="*/ 224 w 224"/>
                <a:gd name="T129" fmla="*/ 284 h 2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4" h="284">
                  <a:moveTo>
                    <a:pt x="0" y="136"/>
                  </a:moveTo>
                  <a:lnTo>
                    <a:pt x="6" y="152"/>
                  </a:lnTo>
                  <a:lnTo>
                    <a:pt x="6" y="234"/>
                  </a:lnTo>
                  <a:lnTo>
                    <a:pt x="6" y="0"/>
                  </a:lnTo>
                  <a:lnTo>
                    <a:pt x="6" y="188"/>
                  </a:lnTo>
                  <a:lnTo>
                    <a:pt x="14" y="249"/>
                  </a:lnTo>
                  <a:lnTo>
                    <a:pt x="14" y="284"/>
                  </a:lnTo>
                  <a:lnTo>
                    <a:pt x="14" y="64"/>
                  </a:lnTo>
                  <a:lnTo>
                    <a:pt x="14" y="99"/>
                  </a:lnTo>
                  <a:lnTo>
                    <a:pt x="20" y="127"/>
                  </a:lnTo>
                  <a:lnTo>
                    <a:pt x="20" y="199"/>
                  </a:lnTo>
                  <a:lnTo>
                    <a:pt x="20" y="107"/>
                  </a:lnTo>
                  <a:lnTo>
                    <a:pt x="20" y="145"/>
                  </a:lnTo>
                  <a:lnTo>
                    <a:pt x="26" y="136"/>
                  </a:lnTo>
                  <a:lnTo>
                    <a:pt x="26" y="170"/>
                  </a:lnTo>
                  <a:lnTo>
                    <a:pt x="26" y="127"/>
                  </a:lnTo>
                  <a:lnTo>
                    <a:pt x="26" y="166"/>
                  </a:lnTo>
                  <a:lnTo>
                    <a:pt x="32" y="170"/>
                  </a:lnTo>
                  <a:lnTo>
                    <a:pt x="32" y="99"/>
                  </a:lnTo>
                  <a:lnTo>
                    <a:pt x="32" y="179"/>
                  </a:lnTo>
                  <a:lnTo>
                    <a:pt x="39" y="177"/>
                  </a:lnTo>
                  <a:lnTo>
                    <a:pt x="39" y="138"/>
                  </a:lnTo>
                  <a:lnTo>
                    <a:pt x="39" y="143"/>
                  </a:lnTo>
                  <a:lnTo>
                    <a:pt x="45" y="145"/>
                  </a:lnTo>
                  <a:lnTo>
                    <a:pt x="45" y="156"/>
                  </a:lnTo>
                  <a:lnTo>
                    <a:pt x="45" y="152"/>
                  </a:lnTo>
                  <a:lnTo>
                    <a:pt x="51" y="154"/>
                  </a:lnTo>
                  <a:lnTo>
                    <a:pt x="51" y="145"/>
                  </a:lnTo>
                  <a:lnTo>
                    <a:pt x="51" y="149"/>
                  </a:lnTo>
                  <a:lnTo>
                    <a:pt x="57" y="147"/>
                  </a:lnTo>
                  <a:lnTo>
                    <a:pt x="57" y="152"/>
                  </a:lnTo>
                  <a:lnTo>
                    <a:pt x="57" y="147"/>
                  </a:lnTo>
                  <a:lnTo>
                    <a:pt x="65" y="149"/>
                  </a:lnTo>
                  <a:lnTo>
                    <a:pt x="65" y="152"/>
                  </a:lnTo>
                  <a:lnTo>
                    <a:pt x="65" y="147"/>
                  </a:lnTo>
                  <a:lnTo>
                    <a:pt x="65" y="149"/>
                  </a:lnTo>
                  <a:lnTo>
                    <a:pt x="71" y="147"/>
                  </a:lnTo>
                  <a:lnTo>
                    <a:pt x="71" y="156"/>
                  </a:lnTo>
                  <a:lnTo>
                    <a:pt x="71" y="145"/>
                  </a:lnTo>
                  <a:lnTo>
                    <a:pt x="71" y="149"/>
                  </a:lnTo>
                  <a:lnTo>
                    <a:pt x="77" y="152"/>
                  </a:lnTo>
                  <a:lnTo>
                    <a:pt x="77" y="156"/>
                  </a:lnTo>
                  <a:lnTo>
                    <a:pt x="77" y="145"/>
                  </a:lnTo>
                  <a:lnTo>
                    <a:pt x="77" y="149"/>
                  </a:lnTo>
                  <a:lnTo>
                    <a:pt x="83" y="147"/>
                  </a:lnTo>
                  <a:lnTo>
                    <a:pt x="83" y="152"/>
                  </a:lnTo>
                  <a:lnTo>
                    <a:pt x="83" y="147"/>
                  </a:lnTo>
                  <a:lnTo>
                    <a:pt x="83" y="149"/>
                  </a:lnTo>
                  <a:lnTo>
                    <a:pt x="90" y="145"/>
                  </a:lnTo>
                  <a:lnTo>
                    <a:pt x="90" y="152"/>
                  </a:lnTo>
                  <a:lnTo>
                    <a:pt x="90" y="149"/>
                  </a:lnTo>
                  <a:lnTo>
                    <a:pt x="96" y="152"/>
                  </a:lnTo>
                  <a:lnTo>
                    <a:pt x="96" y="154"/>
                  </a:lnTo>
                  <a:lnTo>
                    <a:pt x="96" y="145"/>
                  </a:lnTo>
                  <a:lnTo>
                    <a:pt x="96" y="149"/>
                  </a:lnTo>
                  <a:lnTo>
                    <a:pt x="102" y="152"/>
                  </a:lnTo>
                  <a:lnTo>
                    <a:pt x="102" y="145"/>
                  </a:lnTo>
                  <a:lnTo>
                    <a:pt x="102" y="152"/>
                  </a:lnTo>
                  <a:lnTo>
                    <a:pt x="108" y="149"/>
                  </a:lnTo>
                  <a:lnTo>
                    <a:pt x="108" y="152"/>
                  </a:lnTo>
                  <a:lnTo>
                    <a:pt x="108" y="145"/>
                  </a:lnTo>
                  <a:lnTo>
                    <a:pt x="108" y="149"/>
                  </a:lnTo>
                  <a:lnTo>
                    <a:pt x="115" y="147"/>
                  </a:lnTo>
                  <a:lnTo>
                    <a:pt x="115" y="154"/>
                  </a:lnTo>
                  <a:lnTo>
                    <a:pt x="115" y="147"/>
                  </a:lnTo>
                  <a:lnTo>
                    <a:pt x="115" y="149"/>
                  </a:lnTo>
                  <a:lnTo>
                    <a:pt x="122" y="147"/>
                  </a:lnTo>
                  <a:lnTo>
                    <a:pt x="122" y="154"/>
                  </a:lnTo>
                  <a:lnTo>
                    <a:pt x="122" y="145"/>
                  </a:lnTo>
                  <a:lnTo>
                    <a:pt x="122" y="149"/>
                  </a:lnTo>
                  <a:lnTo>
                    <a:pt x="128" y="147"/>
                  </a:lnTo>
                  <a:lnTo>
                    <a:pt x="128" y="152"/>
                  </a:lnTo>
                  <a:lnTo>
                    <a:pt x="134" y="149"/>
                  </a:lnTo>
                  <a:lnTo>
                    <a:pt x="134" y="152"/>
                  </a:lnTo>
                  <a:lnTo>
                    <a:pt x="134" y="145"/>
                  </a:lnTo>
                  <a:lnTo>
                    <a:pt x="134" y="152"/>
                  </a:lnTo>
                  <a:lnTo>
                    <a:pt x="141" y="149"/>
                  </a:lnTo>
                  <a:lnTo>
                    <a:pt x="141" y="156"/>
                  </a:lnTo>
                  <a:lnTo>
                    <a:pt x="141" y="125"/>
                  </a:lnTo>
                  <a:lnTo>
                    <a:pt x="141" y="143"/>
                  </a:lnTo>
                  <a:lnTo>
                    <a:pt x="147" y="149"/>
                  </a:lnTo>
                  <a:lnTo>
                    <a:pt x="147" y="170"/>
                  </a:lnTo>
                  <a:lnTo>
                    <a:pt x="147" y="134"/>
                  </a:lnTo>
                  <a:lnTo>
                    <a:pt x="153" y="136"/>
                  </a:lnTo>
                  <a:lnTo>
                    <a:pt x="153" y="159"/>
                  </a:lnTo>
                  <a:lnTo>
                    <a:pt x="153" y="152"/>
                  </a:lnTo>
                  <a:lnTo>
                    <a:pt x="159" y="149"/>
                  </a:lnTo>
                  <a:lnTo>
                    <a:pt x="159" y="154"/>
                  </a:lnTo>
                  <a:lnTo>
                    <a:pt x="159" y="140"/>
                  </a:lnTo>
                  <a:lnTo>
                    <a:pt x="159" y="149"/>
                  </a:lnTo>
                  <a:lnTo>
                    <a:pt x="166" y="147"/>
                  </a:lnTo>
                  <a:lnTo>
                    <a:pt x="166" y="152"/>
                  </a:lnTo>
                  <a:lnTo>
                    <a:pt x="166" y="145"/>
                  </a:lnTo>
                  <a:lnTo>
                    <a:pt x="166" y="149"/>
                  </a:lnTo>
                  <a:lnTo>
                    <a:pt x="173" y="152"/>
                  </a:lnTo>
                  <a:lnTo>
                    <a:pt x="173" y="147"/>
                  </a:lnTo>
                  <a:lnTo>
                    <a:pt x="173" y="149"/>
                  </a:lnTo>
                  <a:lnTo>
                    <a:pt x="179" y="152"/>
                  </a:lnTo>
                  <a:lnTo>
                    <a:pt x="179" y="156"/>
                  </a:lnTo>
                  <a:lnTo>
                    <a:pt x="179" y="145"/>
                  </a:lnTo>
                  <a:lnTo>
                    <a:pt x="179" y="149"/>
                  </a:lnTo>
                  <a:lnTo>
                    <a:pt x="185" y="147"/>
                  </a:lnTo>
                  <a:lnTo>
                    <a:pt x="185" y="145"/>
                  </a:lnTo>
                  <a:lnTo>
                    <a:pt x="185" y="152"/>
                  </a:lnTo>
                  <a:lnTo>
                    <a:pt x="192" y="149"/>
                  </a:lnTo>
                  <a:lnTo>
                    <a:pt x="192" y="152"/>
                  </a:lnTo>
                  <a:lnTo>
                    <a:pt x="192" y="147"/>
                  </a:lnTo>
                  <a:lnTo>
                    <a:pt x="192" y="149"/>
                  </a:lnTo>
                  <a:lnTo>
                    <a:pt x="198" y="152"/>
                  </a:lnTo>
                  <a:lnTo>
                    <a:pt x="198" y="145"/>
                  </a:lnTo>
                  <a:lnTo>
                    <a:pt x="198" y="149"/>
                  </a:lnTo>
                  <a:lnTo>
                    <a:pt x="204" y="152"/>
                  </a:lnTo>
                  <a:lnTo>
                    <a:pt x="204" y="147"/>
                  </a:lnTo>
                  <a:lnTo>
                    <a:pt x="210" y="149"/>
                  </a:lnTo>
                  <a:lnTo>
                    <a:pt x="210" y="152"/>
                  </a:lnTo>
                  <a:lnTo>
                    <a:pt x="210" y="145"/>
                  </a:lnTo>
                  <a:lnTo>
                    <a:pt x="210" y="149"/>
                  </a:lnTo>
                  <a:lnTo>
                    <a:pt x="217" y="147"/>
                  </a:lnTo>
                  <a:lnTo>
                    <a:pt x="217" y="152"/>
                  </a:lnTo>
                  <a:lnTo>
                    <a:pt x="217" y="149"/>
                  </a:lnTo>
                  <a:lnTo>
                    <a:pt x="224" y="147"/>
                  </a:lnTo>
                  <a:lnTo>
                    <a:pt x="224" y="145"/>
                  </a:lnTo>
                </a:path>
              </a:pathLst>
            </a:custGeom>
            <a:noFill/>
            <a:ln w="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2" name="Freeform 21"/>
            <p:cNvSpPr>
              <a:spLocks/>
            </p:cNvSpPr>
            <p:nvPr/>
          </p:nvSpPr>
          <p:spPr bwMode="auto">
            <a:xfrm>
              <a:off x="2952" y="2245"/>
              <a:ext cx="260" cy="105"/>
            </a:xfrm>
            <a:custGeom>
              <a:avLst/>
              <a:gdLst>
                <a:gd name="T0" fmla="*/ 468 w 216"/>
                <a:gd name="T1" fmla="*/ 1 h 164"/>
                <a:gd name="T2" fmla="*/ 468 w 216"/>
                <a:gd name="T3" fmla="*/ 1 h 164"/>
                <a:gd name="T4" fmla="*/ 982 w 216"/>
                <a:gd name="T5" fmla="*/ 1 h 164"/>
                <a:gd name="T6" fmla="*/ 1648 w 216"/>
                <a:gd name="T7" fmla="*/ 1 h 164"/>
                <a:gd name="T8" fmla="*/ 2125 w 216"/>
                <a:gd name="T9" fmla="*/ 1 h 164"/>
                <a:gd name="T10" fmla="*/ 2639 w 216"/>
                <a:gd name="T11" fmla="*/ 1 h 164"/>
                <a:gd name="T12" fmla="*/ 3177 w 216"/>
                <a:gd name="T13" fmla="*/ 1 h 164"/>
                <a:gd name="T14" fmla="*/ 3811 w 216"/>
                <a:gd name="T15" fmla="*/ 1 h 164"/>
                <a:gd name="T16" fmla="*/ 3811 w 216"/>
                <a:gd name="T17" fmla="*/ 1 h 164"/>
                <a:gd name="T18" fmla="*/ 4330 w 216"/>
                <a:gd name="T19" fmla="*/ 1 h 164"/>
                <a:gd name="T20" fmla="*/ 4864 w 216"/>
                <a:gd name="T21" fmla="*/ 1 h 164"/>
                <a:gd name="T22" fmla="*/ 5370 w 216"/>
                <a:gd name="T23" fmla="*/ 1 h 164"/>
                <a:gd name="T24" fmla="*/ 5370 w 216"/>
                <a:gd name="T25" fmla="*/ 1 h 164"/>
                <a:gd name="T26" fmla="*/ 5991 w 216"/>
                <a:gd name="T27" fmla="*/ 1 h 164"/>
                <a:gd name="T28" fmla="*/ 6464 w 216"/>
                <a:gd name="T29" fmla="*/ 1 h 164"/>
                <a:gd name="T30" fmla="*/ 7030 w 216"/>
                <a:gd name="T31" fmla="*/ 1 h 164"/>
                <a:gd name="T32" fmla="*/ 7030 w 216"/>
                <a:gd name="T33" fmla="*/ 1 h 164"/>
                <a:gd name="T34" fmla="*/ 7552 w 216"/>
                <a:gd name="T35" fmla="*/ 1 h 164"/>
                <a:gd name="T36" fmla="*/ 8142 w 216"/>
                <a:gd name="T37" fmla="*/ 1 h 164"/>
                <a:gd name="T38" fmla="*/ 8741 w 216"/>
                <a:gd name="T39" fmla="*/ 1 h 164"/>
                <a:gd name="T40" fmla="*/ 8741 w 216"/>
                <a:gd name="T41" fmla="*/ 1 h 164"/>
                <a:gd name="T42" fmla="*/ 9213 w 216"/>
                <a:gd name="T43" fmla="*/ 1 h 164"/>
                <a:gd name="T44" fmla="*/ 9801 w 216"/>
                <a:gd name="T45" fmla="*/ 1 h 164"/>
                <a:gd name="T46" fmla="*/ 10405 w 216"/>
                <a:gd name="T47" fmla="*/ 1 h 164"/>
                <a:gd name="T48" fmla="*/ 10804 w 216"/>
                <a:gd name="T49" fmla="*/ 1 h 164"/>
                <a:gd name="T50" fmla="*/ 11359 w 216"/>
                <a:gd name="T51" fmla="*/ 1 h 164"/>
                <a:gd name="T52" fmla="*/ 11850 w 216"/>
                <a:gd name="T53" fmla="*/ 1 h 164"/>
                <a:gd name="T54" fmla="*/ 12525 w 216"/>
                <a:gd name="T55" fmla="*/ 1 h 164"/>
                <a:gd name="T56" fmla="*/ 13005 w 216"/>
                <a:gd name="T57" fmla="*/ 1 h 164"/>
                <a:gd name="T58" fmla="*/ 13005 w 216"/>
                <a:gd name="T59" fmla="*/ 1 h 164"/>
                <a:gd name="T60" fmla="*/ 13571 w 216"/>
                <a:gd name="T61" fmla="*/ 1 h 164"/>
                <a:gd name="T62" fmla="*/ 14201 w 216"/>
                <a:gd name="T63" fmla="*/ 1 h 164"/>
                <a:gd name="T64" fmla="*/ 14759 w 216"/>
                <a:gd name="T65" fmla="*/ 1 h 164"/>
                <a:gd name="T66" fmla="*/ 14759 w 216"/>
                <a:gd name="T67" fmla="*/ 1 h 164"/>
                <a:gd name="T68" fmla="*/ 15245 w 216"/>
                <a:gd name="T69" fmla="*/ 1 h 164"/>
                <a:gd name="T70" fmla="*/ 15654 w 216"/>
                <a:gd name="T71" fmla="*/ 1 h 164"/>
                <a:gd name="T72" fmla="*/ 16302 w 216"/>
                <a:gd name="T73" fmla="*/ 1 h 164"/>
                <a:gd name="T74" fmla="*/ 16857 w 216"/>
                <a:gd name="T75" fmla="*/ 1 h 164"/>
                <a:gd name="T76" fmla="*/ 16857 w 216"/>
                <a:gd name="T77" fmla="*/ 1 h 164"/>
                <a:gd name="T78" fmla="*/ 17483 w 216"/>
                <a:gd name="T79" fmla="*/ 1 h 164"/>
                <a:gd name="T80" fmla="*/ 17997 w 216"/>
                <a:gd name="T81" fmla="*/ 1 h 164"/>
                <a:gd name="T82" fmla="*/ 18488 w 216"/>
                <a:gd name="T83" fmla="*/ 1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64"/>
                <a:gd name="T128" fmla="*/ 216 w 2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64">
                  <a:moveTo>
                    <a:pt x="0" y="75"/>
                  </a:moveTo>
                  <a:lnTo>
                    <a:pt x="0" y="82"/>
                  </a:lnTo>
                  <a:lnTo>
                    <a:pt x="6" y="79"/>
                  </a:lnTo>
                  <a:lnTo>
                    <a:pt x="6" y="82"/>
                  </a:lnTo>
                  <a:lnTo>
                    <a:pt x="6" y="77"/>
                  </a:lnTo>
                  <a:lnTo>
                    <a:pt x="6" y="79"/>
                  </a:lnTo>
                  <a:lnTo>
                    <a:pt x="12" y="77"/>
                  </a:lnTo>
                  <a:lnTo>
                    <a:pt x="12" y="82"/>
                  </a:lnTo>
                  <a:lnTo>
                    <a:pt x="12" y="75"/>
                  </a:lnTo>
                  <a:lnTo>
                    <a:pt x="19" y="77"/>
                  </a:lnTo>
                  <a:lnTo>
                    <a:pt x="19" y="92"/>
                  </a:lnTo>
                  <a:lnTo>
                    <a:pt x="19" y="53"/>
                  </a:lnTo>
                  <a:lnTo>
                    <a:pt x="19" y="79"/>
                  </a:lnTo>
                  <a:lnTo>
                    <a:pt x="25" y="107"/>
                  </a:lnTo>
                  <a:lnTo>
                    <a:pt x="25" y="57"/>
                  </a:lnTo>
                  <a:lnTo>
                    <a:pt x="25" y="70"/>
                  </a:lnTo>
                  <a:lnTo>
                    <a:pt x="31" y="73"/>
                  </a:lnTo>
                  <a:lnTo>
                    <a:pt x="31" y="94"/>
                  </a:lnTo>
                  <a:lnTo>
                    <a:pt x="31" y="64"/>
                  </a:lnTo>
                  <a:lnTo>
                    <a:pt x="31" y="73"/>
                  </a:lnTo>
                  <a:lnTo>
                    <a:pt x="37" y="68"/>
                  </a:lnTo>
                  <a:lnTo>
                    <a:pt x="37" y="96"/>
                  </a:lnTo>
                  <a:lnTo>
                    <a:pt x="37" y="70"/>
                  </a:lnTo>
                  <a:lnTo>
                    <a:pt x="44" y="68"/>
                  </a:lnTo>
                  <a:lnTo>
                    <a:pt x="44" y="86"/>
                  </a:lnTo>
                  <a:lnTo>
                    <a:pt x="44" y="66"/>
                  </a:lnTo>
                  <a:lnTo>
                    <a:pt x="44" y="79"/>
                  </a:lnTo>
                  <a:lnTo>
                    <a:pt x="51" y="82"/>
                  </a:lnTo>
                  <a:lnTo>
                    <a:pt x="51" y="89"/>
                  </a:lnTo>
                  <a:lnTo>
                    <a:pt x="51" y="70"/>
                  </a:lnTo>
                  <a:lnTo>
                    <a:pt x="51" y="79"/>
                  </a:lnTo>
                  <a:lnTo>
                    <a:pt x="57" y="73"/>
                  </a:lnTo>
                  <a:lnTo>
                    <a:pt x="57" y="86"/>
                  </a:lnTo>
                  <a:lnTo>
                    <a:pt x="57" y="70"/>
                  </a:lnTo>
                  <a:lnTo>
                    <a:pt x="57" y="79"/>
                  </a:lnTo>
                  <a:lnTo>
                    <a:pt x="63" y="73"/>
                  </a:lnTo>
                  <a:lnTo>
                    <a:pt x="63" y="100"/>
                  </a:lnTo>
                  <a:lnTo>
                    <a:pt x="63" y="64"/>
                  </a:lnTo>
                  <a:lnTo>
                    <a:pt x="63" y="89"/>
                  </a:lnTo>
                  <a:lnTo>
                    <a:pt x="70" y="73"/>
                  </a:lnTo>
                  <a:lnTo>
                    <a:pt x="70" y="94"/>
                  </a:lnTo>
                  <a:lnTo>
                    <a:pt x="70" y="57"/>
                  </a:lnTo>
                  <a:lnTo>
                    <a:pt x="70" y="86"/>
                  </a:lnTo>
                  <a:lnTo>
                    <a:pt x="76" y="82"/>
                  </a:lnTo>
                  <a:lnTo>
                    <a:pt x="76" y="92"/>
                  </a:lnTo>
                  <a:lnTo>
                    <a:pt x="76" y="64"/>
                  </a:lnTo>
                  <a:lnTo>
                    <a:pt x="76" y="82"/>
                  </a:lnTo>
                  <a:lnTo>
                    <a:pt x="82" y="73"/>
                  </a:lnTo>
                  <a:lnTo>
                    <a:pt x="82" y="100"/>
                  </a:lnTo>
                  <a:lnTo>
                    <a:pt x="82" y="66"/>
                  </a:lnTo>
                  <a:lnTo>
                    <a:pt x="82" y="89"/>
                  </a:lnTo>
                  <a:lnTo>
                    <a:pt x="88" y="84"/>
                  </a:lnTo>
                  <a:lnTo>
                    <a:pt x="88" y="86"/>
                  </a:lnTo>
                  <a:lnTo>
                    <a:pt x="88" y="70"/>
                  </a:lnTo>
                  <a:lnTo>
                    <a:pt x="88" y="79"/>
                  </a:lnTo>
                  <a:lnTo>
                    <a:pt x="95" y="73"/>
                  </a:lnTo>
                  <a:lnTo>
                    <a:pt x="95" y="94"/>
                  </a:lnTo>
                  <a:lnTo>
                    <a:pt x="95" y="68"/>
                  </a:lnTo>
                  <a:lnTo>
                    <a:pt x="95" y="79"/>
                  </a:lnTo>
                  <a:lnTo>
                    <a:pt x="102" y="73"/>
                  </a:lnTo>
                  <a:lnTo>
                    <a:pt x="102" y="94"/>
                  </a:lnTo>
                  <a:lnTo>
                    <a:pt x="102" y="66"/>
                  </a:lnTo>
                  <a:lnTo>
                    <a:pt x="102" y="86"/>
                  </a:lnTo>
                  <a:lnTo>
                    <a:pt x="108" y="84"/>
                  </a:lnTo>
                  <a:lnTo>
                    <a:pt x="108" y="70"/>
                  </a:lnTo>
                  <a:lnTo>
                    <a:pt x="108" y="77"/>
                  </a:lnTo>
                  <a:lnTo>
                    <a:pt x="114" y="73"/>
                  </a:lnTo>
                  <a:lnTo>
                    <a:pt x="114" y="136"/>
                  </a:lnTo>
                  <a:lnTo>
                    <a:pt x="114" y="34"/>
                  </a:lnTo>
                  <a:lnTo>
                    <a:pt x="114" y="112"/>
                  </a:lnTo>
                  <a:lnTo>
                    <a:pt x="121" y="98"/>
                  </a:lnTo>
                  <a:lnTo>
                    <a:pt x="121" y="46"/>
                  </a:lnTo>
                  <a:lnTo>
                    <a:pt x="121" y="64"/>
                  </a:lnTo>
                  <a:lnTo>
                    <a:pt x="127" y="70"/>
                  </a:lnTo>
                  <a:lnTo>
                    <a:pt x="127" y="105"/>
                  </a:lnTo>
                  <a:lnTo>
                    <a:pt x="127" y="84"/>
                  </a:lnTo>
                  <a:lnTo>
                    <a:pt x="133" y="77"/>
                  </a:lnTo>
                  <a:lnTo>
                    <a:pt x="133" y="164"/>
                  </a:lnTo>
                  <a:lnTo>
                    <a:pt x="133" y="0"/>
                  </a:lnTo>
                  <a:lnTo>
                    <a:pt x="133" y="116"/>
                  </a:lnTo>
                  <a:lnTo>
                    <a:pt x="139" y="114"/>
                  </a:lnTo>
                  <a:lnTo>
                    <a:pt x="139" y="37"/>
                  </a:lnTo>
                  <a:lnTo>
                    <a:pt x="139" y="50"/>
                  </a:lnTo>
                  <a:lnTo>
                    <a:pt x="146" y="50"/>
                  </a:lnTo>
                  <a:lnTo>
                    <a:pt x="146" y="107"/>
                  </a:lnTo>
                  <a:lnTo>
                    <a:pt x="146" y="79"/>
                  </a:lnTo>
                  <a:lnTo>
                    <a:pt x="153" y="77"/>
                  </a:lnTo>
                  <a:lnTo>
                    <a:pt x="153" y="164"/>
                  </a:lnTo>
                  <a:lnTo>
                    <a:pt x="153" y="0"/>
                  </a:lnTo>
                  <a:lnTo>
                    <a:pt x="153" y="142"/>
                  </a:lnTo>
                  <a:lnTo>
                    <a:pt x="159" y="134"/>
                  </a:lnTo>
                  <a:lnTo>
                    <a:pt x="159" y="136"/>
                  </a:lnTo>
                  <a:lnTo>
                    <a:pt x="159" y="29"/>
                  </a:lnTo>
                  <a:lnTo>
                    <a:pt x="159" y="68"/>
                  </a:lnTo>
                  <a:lnTo>
                    <a:pt x="165" y="50"/>
                  </a:lnTo>
                  <a:lnTo>
                    <a:pt x="165" y="114"/>
                  </a:lnTo>
                  <a:lnTo>
                    <a:pt x="165" y="42"/>
                  </a:lnTo>
                  <a:lnTo>
                    <a:pt x="165" y="79"/>
                  </a:lnTo>
                  <a:lnTo>
                    <a:pt x="172" y="84"/>
                  </a:lnTo>
                  <a:lnTo>
                    <a:pt x="172" y="123"/>
                  </a:lnTo>
                  <a:lnTo>
                    <a:pt x="172" y="16"/>
                  </a:lnTo>
                  <a:lnTo>
                    <a:pt x="172" y="79"/>
                  </a:lnTo>
                  <a:lnTo>
                    <a:pt x="178" y="100"/>
                  </a:lnTo>
                  <a:lnTo>
                    <a:pt x="178" y="142"/>
                  </a:lnTo>
                  <a:lnTo>
                    <a:pt x="178" y="34"/>
                  </a:lnTo>
                  <a:lnTo>
                    <a:pt x="178" y="100"/>
                  </a:lnTo>
                  <a:lnTo>
                    <a:pt x="184" y="96"/>
                  </a:lnTo>
                  <a:lnTo>
                    <a:pt x="184" y="107"/>
                  </a:lnTo>
                  <a:lnTo>
                    <a:pt x="184" y="57"/>
                  </a:lnTo>
                  <a:lnTo>
                    <a:pt x="184" y="68"/>
                  </a:lnTo>
                  <a:lnTo>
                    <a:pt x="190" y="66"/>
                  </a:lnTo>
                  <a:lnTo>
                    <a:pt x="190" y="116"/>
                  </a:lnTo>
                  <a:lnTo>
                    <a:pt x="190" y="48"/>
                  </a:lnTo>
                  <a:lnTo>
                    <a:pt x="197" y="29"/>
                  </a:lnTo>
                  <a:lnTo>
                    <a:pt x="197" y="129"/>
                  </a:lnTo>
                  <a:lnTo>
                    <a:pt x="197" y="23"/>
                  </a:lnTo>
                  <a:lnTo>
                    <a:pt x="197" y="57"/>
                  </a:lnTo>
                  <a:lnTo>
                    <a:pt x="204" y="64"/>
                  </a:lnTo>
                  <a:lnTo>
                    <a:pt x="204" y="105"/>
                  </a:lnTo>
                  <a:lnTo>
                    <a:pt x="204" y="55"/>
                  </a:lnTo>
                  <a:lnTo>
                    <a:pt x="204" y="92"/>
                  </a:lnTo>
                  <a:lnTo>
                    <a:pt x="210" y="94"/>
                  </a:lnTo>
                  <a:lnTo>
                    <a:pt x="210" y="73"/>
                  </a:lnTo>
                  <a:lnTo>
                    <a:pt x="210" y="98"/>
                  </a:lnTo>
                  <a:lnTo>
                    <a:pt x="216" y="107"/>
                  </a:lnTo>
                  <a:lnTo>
                    <a:pt x="216" y="127"/>
                  </a:lnTo>
                  <a:lnTo>
                    <a:pt x="216" y="37"/>
                  </a:lnTo>
                  <a:lnTo>
                    <a:pt x="216" y="84"/>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3" name="Freeform 22"/>
            <p:cNvSpPr>
              <a:spLocks/>
            </p:cNvSpPr>
            <p:nvPr/>
          </p:nvSpPr>
          <p:spPr bwMode="auto">
            <a:xfrm>
              <a:off x="3180" y="2281"/>
              <a:ext cx="279" cy="44"/>
            </a:xfrm>
            <a:custGeom>
              <a:avLst/>
              <a:gdLst>
                <a:gd name="T0" fmla="*/ 0 w 230"/>
                <a:gd name="T1" fmla="*/ 20 h 43"/>
                <a:gd name="T2" fmla="*/ 602 w 230"/>
                <a:gd name="T3" fmla="*/ 0 h 43"/>
                <a:gd name="T4" fmla="*/ 1304 w 230"/>
                <a:gd name="T5" fmla="*/ 63 h 43"/>
                <a:gd name="T6" fmla="*/ 1963 w 230"/>
                <a:gd name="T7" fmla="*/ 18 h 43"/>
                <a:gd name="T8" fmla="*/ 2722 w 230"/>
                <a:gd name="T9" fmla="*/ 58 h 43"/>
                <a:gd name="T10" fmla="*/ 3302 w 230"/>
                <a:gd name="T11" fmla="*/ 48 h 43"/>
                <a:gd name="T12" fmla="*/ 3302 w 230"/>
                <a:gd name="T13" fmla="*/ 20 h 43"/>
                <a:gd name="T14" fmla="*/ 3904 w 230"/>
                <a:gd name="T15" fmla="*/ 53 h 43"/>
                <a:gd name="T16" fmla="*/ 4664 w 230"/>
                <a:gd name="T17" fmla="*/ 18 h 43"/>
                <a:gd name="T18" fmla="*/ 5193 w 230"/>
                <a:gd name="T19" fmla="*/ 61 h 43"/>
                <a:gd name="T20" fmla="*/ 5893 w 230"/>
                <a:gd name="T21" fmla="*/ 20 h 43"/>
                <a:gd name="T22" fmla="*/ 6476 w 230"/>
                <a:gd name="T23" fmla="*/ 48 h 43"/>
                <a:gd name="T24" fmla="*/ 7233 w 230"/>
                <a:gd name="T25" fmla="*/ 18 h 43"/>
                <a:gd name="T26" fmla="*/ 7869 w 230"/>
                <a:gd name="T27" fmla="*/ 58 h 43"/>
                <a:gd name="T28" fmla="*/ 8649 w 230"/>
                <a:gd name="T29" fmla="*/ 15 h 43"/>
                <a:gd name="T30" fmla="*/ 9197 w 230"/>
                <a:gd name="T31" fmla="*/ 15 h 43"/>
                <a:gd name="T32" fmla="*/ 9829 w 230"/>
                <a:gd name="T33" fmla="*/ 18 h 43"/>
                <a:gd name="T34" fmla="*/ 10518 w 230"/>
                <a:gd name="T35" fmla="*/ 15 h 43"/>
                <a:gd name="T36" fmla="*/ 11156 w 230"/>
                <a:gd name="T37" fmla="*/ 58 h 43"/>
                <a:gd name="T38" fmla="*/ 11665 w 230"/>
                <a:gd name="T39" fmla="*/ 20 h 43"/>
                <a:gd name="T40" fmla="*/ 11665 w 230"/>
                <a:gd name="T41" fmla="*/ 48 h 43"/>
                <a:gd name="T42" fmla="*/ 12492 w 230"/>
                <a:gd name="T43" fmla="*/ 20 h 43"/>
                <a:gd name="T44" fmla="*/ 13189 w 230"/>
                <a:gd name="T45" fmla="*/ 15 h 43"/>
                <a:gd name="T46" fmla="*/ 13830 w 230"/>
                <a:gd name="T47" fmla="*/ 55 h 43"/>
                <a:gd name="T48" fmla="*/ 14441 w 230"/>
                <a:gd name="T49" fmla="*/ 48 h 43"/>
                <a:gd name="T50" fmla="*/ 14441 w 230"/>
                <a:gd name="T51" fmla="*/ 48 h 43"/>
                <a:gd name="T52" fmla="*/ 15153 w 230"/>
                <a:gd name="T53" fmla="*/ 46 h 43"/>
                <a:gd name="T54" fmla="*/ 15795 w 230"/>
                <a:gd name="T55" fmla="*/ 20 h 43"/>
                <a:gd name="T56" fmla="*/ 16416 w 230"/>
                <a:gd name="T57" fmla="*/ 53 h 43"/>
                <a:gd name="T58" fmla="*/ 17011 w 230"/>
                <a:gd name="T59" fmla="*/ 55 h 43"/>
                <a:gd name="T60" fmla="*/ 17011 w 230"/>
                <a:gd name="T61" fmla="*/ 55 h 43"/>
                <a:gd name="T62" fmla="*/ 17804 w 230"/>
                <a:gd name="T63" fmla="*/ 48 h 43"/>
                <a:gd name="T64" fmla="*/ 18392 w 230"/>
                <a:gd name="T65" fmla="*/ 20 h 43"/>
                <a:gd name="T66" fmla="*/ 19008 w 230"/>
                <a:gd name="T67" fmla="*/ 53 h 43"/>
                <a:gd name="T68" fmla="*/ 19713 w 230"/>
                <a:gd name="T69" fmla="*/ 55 h 43"/>
                <a:gd name="T70" fmla="*/ 20350 w 230"/>
                <a:gd name="T71" fmla="*/ 48 h 43"/>
                <a:gd name="T72" fmla="*/ 21018 w 230"/>
                <a:gd name="T73" fmla="*/ 48 h 43"/>
                <a:gd name="T74" fmla="*/ 21018 w 230"/>
                <a:gd name="T75" fmla="*/ 51 h 43"/>
                <a:gd name="T76" fmla="*/ 21675 w 230"/>
                <a:gd name="T77" fmla="*/ 20 h 43"/>
                <a:gd name="T78" fmla="*/ 22297 w 230"/>
                <a:gd name="T79" fmla="*/ 53 h 43"/>
                <a:gd name="T80" fmla="*/ 23043 w 230"/>
                <a:gd name="T81" fmla="*/ 46 h 43"/>
                <a:gd name="T82" fmla="*/ 23043 w 230"/>
                <a:gd name="T83" fmla="*/ 51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0"/>
                <a:gd name="T127" fmla="*/ 0 h 43"/>
                <a:gd name="T128" fmla="*/ 230 w 23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0" h="43">
                  <a:moveTo>
                    <a:pt x="0" y="11"/>
                  </a:moveTo>
                  <a:lnTo>
                    <a:pt x="0" y="34"/>
                  </a:lnTo>
                  <a:lnTo>
                    <a:pt x="0" y="20"/>
                  </a:lnTo>
                  <a:lnTo>
                    <a:pt x="6" y="18"/>
                  </a:lnTo>
                  <a:lnTo>
                    <a:pt x="6" y="43"/>
                  </a:lnTo>
                  <a:lnTo>
                    <a:pt x="6" y="0"/>
                  </a:lnTo>
                  <a:lnTo>
                    <a:pt x="6" y="24"/>
                  </a:lnTo>
                  <a:lnTo>
                    <a:pt x="12" y="18"/>
                  </a:lnTo>
                  <a:lnTo>
                    <a:pt x="12" y="39"/>
                  </a:lnTo>
                  <a:lnTo>
                    <a:pt x="12" y="18"/>
                  </a:lnTo>
                  <a:lnTo>
                    <a:pt x="12" y="20"/>
                  </a:lnTo>
                  <a:lnTo>
                    <a:pt x="19" y="18"/>
                  </a:lnTo>
                  <a:lnTo>
                    <a:pt x="19" y="15"/>
                  </a:lnTo>
                  <a:lnTo>
                    <a:pt x="19" y="37"/>
                  </a:lnTo>
                  <a:lnTo>
                    <a:pt x="26" y="34"/>
                  </a:lnTo>
                  <a:lnTo>
                    <a:pt x="26" y="18"/>
                  </a:lnTo>
                  <a:lnTo>
                    <a:pt x="26" y="29"/>
                  </a:lnTo>
                  <a:lnTo>
                    <a:pt x="32" y="24"/>
                  </a:lnTo>
                  <a:lnTo>
                    <a:pt x="32" y="39"/>
                  </a:lnTo>
                  <a:lnTo>
                    <a:pt x="32" y="13"/>
                  </a:lnTo>
                  <a:lnTo>
                    <a:pt x="32" y="20"/>
                  </a:lnTo>
                  <a:lnTo>
                    <a:pt x="38" y="22"/>
                  </a:lnTo>
                  <a:lnTo>
                    <a:pt x="38" y="11"/>
                  </a:lnTo>
                  <a:lnTo>
                    <a:pt x="38" y="29"/>
                  </a:lnTo>
                  <a:lnTo>
                    <a:pt x="45" y="31"/>
                  </a:lnTo>
                  <a:lnTo>
                    <a:pt x="45" y="37"/>
                  </a:lnTo>
                  <a:lnTo>
                    <a:pt x="45" y="18"/>
                  </a:lnTo>
                  <a:lnTo>
                    <a:pt x="51" y="20"/>
                  </a:lnTo>
                  <a:lnTo>
                    <a:pt x="51" y="15"/>
                  </a:lnTo>
                  <a:lnTo>
                    <a:pt x="51" y="37"/>
                  </a:lnTo>
                  <a:lnTo>
                    <a:pt x="57" y="39"/>
                  </a:lnTo>
                  <a:lnTo>
                    <a:pt x="57" y="11"/>
                  </a:lnTo>
                  <a:lnTo>
                    <a:pt x="57" y="20"/>
                  </a:lnTo>
                  <a:lnTo>
                    <a:pt x="63" y="18"/>
                  </a:lnTo>
                  <a:lnTo>
                    <a:pt x="63" y="37"/>
                  </a:lnTo>
                  <a:lnTo>
                    <a:pt x="63" y="24"/>
                  </a:lnTo>
                  <a:lnTo>
                    <a:pt x="70" y="22"/>
                  </a:lnTo>
                  <a:lnTo>
                    <a:pt x="70" y="31"/>
                  </a:lnTo>
                  <a:lnTo>
                    <a:pt x="70" y="18"/>
                  </a:lnTo>
                  <a:lnTo>
                    <a:pt x="70" y="20"/>
                  </a:lnTo>
                  <a:lnTo>
                    <a:pt x="77" y="18"/>
                  </a:lnTo>
                  <a:lnTo>
                    <a:pt x="77" y="34"/>
                  </a:lnTo>
                  <a:lnTo>
                    <a:pt x="77" y="18"/>
                  </a:lnTo>
                  <a:lnTo>
                    <a:pt x="83" y="15"/>
                  </a:lnTo>
                  <a:lnTo>
                    <a:pt x="83" y="29"/>
                  </a:lnTo>
                  <a:lnTo>
                    <a:pt x="89" y="31"/>
                  </a:lnTo>
                  <a:lnTo>
                    <a:pt x="89" y="15"/>
                  </a:lnTo>
                  <a:lnTo>
                    <a:pt x="89" y="27"/>
                  </a:lnTo>
                  <a:lnTo>
                    <a:pt x="96" y="29"/>
                  </a:lnTo>
                  <a:lnTo>
                    <a:pt x="96" y="18"/>
                  </a:lnTo>
                  <a:lnTo>
                    <a:pt x="96" y="31"/>
                  </a:lnTo>
                  <a:lnTo>
                    <a:pt x="102" y="29"/>
                  </a:lnTo>
                  <a:lnTo>
                    <a:pt x="102" y="15"/>
                  </a:lnTo>
                  <a:lnTo>
                    <a:pt x="102" y="22"/>
                  </a:lnTo>
                  <a:lnTo>
                    <a:pt x="108" y="24"/>
                  </a:lnTo>
                  <a:lnTo>
                    <a:pt x="108" y="34"/>
                  </a:lnTo>
                  <a:lnTo>
                    <a:pt x="108" y="22"/>
                  </a:lnTo>
                  <a:lnTo>
                    <a:pt x="114" y="20"/>
                  </a:lnTo>
                  <a:lnTo>
                    <a:pt x="114" y="27"/>
                  </a:lnTo>
                  <a:lnTo>
                    <a:pt x="114" y="20"/>
                  </a:lnTo>
                  <a:lnTo>
                    <a:pt x="114" y="24"/>
                  </a:lnTo>
                  <a:lnTo>
                    <a:pt x="121" y="22"/>
                  </a:lnTo>
                  <a:lnTo>
                    <a:pt x="121" y="29"/>
                  </a:lnTo>
                  <a:lnTo>
                    <a:pt x="121" y="20"/>
                  </a:lnTo>
                  <a:lnTo>
                    <a:pt x="121" y="24"/>
                  </a:lnTo>
                  <a:lnTo>
                    <a:pt x="128" y="22"/>
                  </a:lnTo>
                  <a:lnTo>
                    <a:pt x="128" y="15"/>
                  </a:lnTo>
                  <a:lnTo>
                    <a:pt x="128" y="31"/>
                  </a:lnTo>
                  <a:lnTo>
                    <a:pt x="134" y="27"/>
                  </a:lnTo>
                  <a:lnTo>
                    <a:pt x="134" y="31"/>
                  </a:lnTo>
                  <a:lnTo>
                    <a:pt x="134" y="22"/>
                  </a:lnTo>
                  <a:lnTo>
                    <a:pt x="134" y="27"/>
                  </a:lnTo>
                  <a:lnTo>
                    <a:pt x="140" y="24"/>
                  </a:lnTo>
                  <a:lnTo>
                    <a:pt x="140" y="27"/>
                  </a:lnTo>
                  <a:lnTo>
                    <a:pt x="140" y="20"/>
                  </a:lnTo>
                  <a:lnTo>
                    <a:pt x="140" y="24"/>
                  </a:lnTo>
                  <a:lnTo>
                    <a:pt x="147" y="22"/>
                  </a:lnTo>
                  <a:lnTo>
                    <a:pt x="147" y="27"/>
                  </a:lnTo>
                  <a:lnTo>
                    <a:pt x="147" y="22"/>
                  </a:lnTo>
                  <a:lnTo>
                    <a:pt x="153" y="24"/>
                  </a:lnTo>
                  <a:lnTo>
                    <a:pt x="153" y="27"/>
                  </a:lnTo>
                  <a:lnTo>
                    <a:pt x="153" y="20"/>
                  </a:lnTo>
                  <a:lnTo>
                    <a:pt x="153" y="27"/>
                  </a:lnTo>
                  <a:lnTo>
                    <a:pt x="159" y="24"/>
                  </a:lnTo>
                  <a:lnTo>
                    <a:pt x="159" y="29"/>
                  </a:lnTo>
                  <a:lnTo>
                    <a:pt x="159" y="18"/>
                  </a:lnTo>
                  <a:lnTo>
                    <a:pt x="159" y="24"/>
                  </a:lnTo>
                  <a:lnTo>
                    <a:pt x="165" y="31"/>
                  </a:lnTo>
                  <a:lnTo>
                    <a:pt x="165" y="39"/>
                  </a:lnTo>
                  <a:lnTo>
                    <a:pt x="165" y="11"/>
                  </a:lnTo>
                  <a:lnTo>
                    <a:pt x="165" y="31"/>
                  </a:lnTo>
                  <a:lnTo>
                    <a:pt x="172" y="29"/>
                  </a:lnTo>
                  <a:lnTo>
                    <a:pt x="172" y="20"/>
                  </a:lnTo>
                  <a:lnTo>
                    <a:pt x="172" y="24"/>
                  </a:lnTo>
                  <a:lnTo>
                    <a:pt x="179" y="22"/>
                  </a:lnTo>
                  <a:lnTo>
                    <a:pt x="179" y="27"/>
                  </a:lnTo>
                  <a:lnTo>
                    <a:pt x="179" y="20"/>
                  </a:lnTo>
                  <a:lnTo>
                    <a:pt x="179" y="24"/>
                  </a:lnTo>
                  <a:lnTo>
                    <a:pt x="185" y="22"/>
                  </a:lnTo>
                  <a:lnTo>
                    <a:pt x="185" y="29"/>
                  </a:lnTo>
                  <a:lnTo>
                    <a:pt x="185" y="15"/>
                  </a:lnTo>
                  <a:lnTo>
                    <a:pt x="185" y="27"/>
                  </a:lnTo>
                  <a:lnTo>
                    <a:pt x="191" y="31"/>
                  </a:lnTo>
                  <a:lnTo>
                    <a:pt x="191" y="18"/>
                  </a:lnTo>
                  <a:lnTo>
                    <a:pt x="191" y="22"/>
                  </a:lnTo>
                  <a:lnTo>
                    <a:pt x="198" y="24"/>
                  </a:lnTo>
                  <a:lnTo>
                    <a:pt x="198" y="29"/>
                  </a:lnTo>
                  <a:lnTo>
                    <a:pt x="198" y="20"/>
                  </a:lnTo>
                  <a:lnTo>
                    <a:pt x="204" y="24"/>
                  </a:lnTo>
                  <a:lnTo>
                    <a:pt x="204" y="29"/>
                  </a:lnTo>
                  <a:lnTo>
                    <a:pt x="204" y="20"/>
                  </a:lnTo>
                  <a:lnTo>
                    <a:pt x="204" y="27"/>
                  </a:lnTo>
                  <a:lnTo>
                    <a:pt x="210" y="22"/>
                  </a:lnTo>
                  <a:lnTo>
                    <a:pt x="210" y="29"/>
                  </a:lnTo>
                  <a:lnTo>
                    <a:pt x="210" y="20"/>
                  </a:lnTo>
                  <a:lnTo>
                    <a:pt x="210" y="24"/>
                  </a:lnTo>
                  <a:lnTo>
                    <a:pt x="216" y="22"/>
                  </a:lnTo>
                  <a:lnTo>
                    <a:pt x="216" y="29"/>
                  </a:lnTo>
                  <a:lnTo>
                    <a:pt x="216" y="20"/>
                  </a:lnTo>
                  <a:lnTo>
                    <a:pt x="216" y="24"/>
                  </a:lnTo>
                  <a:lnTo>
                    <a:pt x="223" y="22"/>
                  </a:lnTo>
                  <a:lnTo>
                    <a:pt x="223" y="27"/>
                  </a:lnTo>
                  <a:lnTo>
                    <a:pt x="223" y="20"/>
                  </a:lnTo>
                  <a:lnTo>
                    <a:pt x="223" y="27"/>
                  </a:lnTo>
                  <a:lnTo>
                    <a:pt x="230" y="24"/>
                  </a:lnTo>
                  <a:lnTo>
                    <a:pt x="230" y="27"/>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4" name="Freeform 23"/>
            <p:cNvSpPr>
              <a:spLocks/>
            </p:cNvSpPr>
            <p:nvPr/>
          </p:nvSpPr>
          <p:spPr bwMode="auto">
            <a:xfrm>
              <a:off x="3369" y="2270"/>
              <a:ext cx="92" cy="44"/>
            </a:xfrm>
            <a:custGeom>
              <a:avLst/>
              <a:gdLst>
                <a:gd name="T0" fmla="*/ 0 w 6"/>
                <a:gd name="T1" fmla="*/ 2147483647 h 7"/>
                <a:gd name="T2" fmla="*/ 0 w 6"/>
                <a:gd name="T3" fmla="*/ 0 h 7"/>
                <a:gd name="T4" fmla="*/ 0 w 6"/>
                <a:gd name="T5" fmla="*/ 2147483647 h 7"/>
                <a:gd name="T6" fmla="*/ 2147483647 w 6"/>
                <a:gd name="T7" fmla="*/ 2147483647 h 7"/>
                <a:gd name="T8" fmla="*/ 2147483647 w 6"/>
                <a:gd name="T9" fmla="*/ 2147483647 h 7"/>
                <a:gd name="T10" fmla="*/ 2147483647 w 6"/>
                <a:gd name="T11" fmla="*/ 2147483647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7"/>
                  </a:moveTo>
                  <a:lnTo>
                    <a:pt x="0" y="0"/>
                  </a:lnTo>
                  <a:lnTo>
                    <a:pt x="0" y="7"/>
                  </a:lnTo>
                  <a:lnTo>
                    <a:pt x="6" y="4"/>
                  </a:lnTo>
                  <a:lnTo>
                    <a:pt x="6" y="7"/>
                  </a:lnTo>
                  <a:lnTo>
                    <a:pt x="6" y="2"/>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5" name="Text Box 24"/>
            <p:cNvSpPr txBox="1">
              <a:spLocks noChangeArrowheads="1"/>
            </p:cNvSpPr>
            <p:nvPr/>
          </p:nvSpPr>
          <p:spPr bwMode="auto">
            <a:xfrm>
              <a:off x="3410" y="3266"/>
              <a:ext cx="173"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b="1"/>
            </a:p>
          </p:txBody>
        </p:sp>
        <p:sp>
          <p:nvSpPr>
            <p:cNvPr id="66586" name="Freeform 25"/>
            <p:cNvSpPr>
              <a:spLocks/>
            </p:cNvSpPr>
            <p:nvPr/>
          </p:nvSpPr>
          <p:spPr bwMode="auto">
            <a:xfrm>
              <a:off x="2231" y="3193"/>
              <a:ext cx="396" cy="368"/>
            </a:xfrm>
            <a:custGeom>
              <a:avLst/>
              <a:gdLst>
                <a:gd name="T0" fmla="*/ 0 w 216"/>
                <a:gd name="T1" fmla="*/ 0 h 575"/>
                <a:gd name="T2" fmla="*/ 12548228 w 216"/>
                <a:gd name="T3" fmla="*/ 1 h 575"/>
                <a:gd name="T4" fmla="*/ 24690439 w 216"/>
                <a:gd name="T5" fmla="*/ 1 h 575"/>
                <a:gd name="T6" fmla="*/ 24690439 w 216"/>
                <a:gd name="T7" fmla="*/ 1 h 575"/>
                <a:gd name="T8" fmla="*/ 39350436 w 216"/>
                <a:gd name="T9" fmla="*/ 1 h 575"/>
                <a:gd name="T10" fmla="*/ 51895389 w 216"/>
                <a:gd name="T11" fmla="*/ 1 h 575"/>
                <a:gd name="T12" fmla="*/ 64437190 w 216"/>
                <a:gd name="T13" fmla="*/ 0 h 575"/>
                <a:gd name="T14" fmla="*/ 77322615 w 216"/>
                <a:gd name="T15" fmla="*/ 1 h 575"/>
                <a:gd name="T16" fmla="*/ 92156830 w 216"/>
                <a:gd name="T17" fmla="*/ 1 h 575"/>
                <a:gd name="T18" fmla="*/ 106364133 w 216"/>
                <a:gd name="T19" fmla="*/ 1 h 575"/>
                <a:gd name="T20" fmla="*/ 118134833 w 216"/>
                <a:gd name="T21" fmla="*/ 1 h 575"/>
                <a:gd name="T22" fmla="*/ 118134833 w 216"/>
                <a:gd name="T23" fmla="*/ 1 h 575"/>
                <a:gd name="T24" fmla="*/ 130676502 w 216"/>
                <a:gd name="T25" fmla="*/ 1 h 575"/>
                <a:gd name="T26" fmla="*/ 145374258 w 216"/>
                <a:gd name="T27" fmla="*/ 1 h 575"/>
                <a:gd name="T28" fmla="*/ 157516611 w 216"/>
                <a:gd name="T29" fmla="*/ 1 h 575"/>
                <a:gd name="T30" fmla="*/ 170023520 w 216"/>
                <a:gd name="T31" fmla="*/ 1 h 575"/>
                <a:gd name="T32" fmla="*/ 170023520 w 216"/>
                <a:gd name="T33" fmla="*/ 1 h 575"/>
                <a:gd name="T34" fmla="*/ 182571378 w 216"/>
                <a:gd name="T35" fmla="*/ 1 h 575"/>
                <a:gd name="T36" fmla="*/ 197412046 w 216"/>
                <a:gd name="T37" fmla="*/ 1 h 575"/>
                <a:gd name="T38" fmla="*/ 212199679 w 216"/>
                <a:gd name="T39" fmla="*/ 1 h 575"/>
                <a:gd name="T40" fmla="*/ 212199679 w 216"/>
                <a:gd name="T41" fmla="*/ 1 h 575"/>
                <a:gd name="T42" fmla="*/ 224737798 w 216"/>
                <a:gd name="T43" fmla="*/ 1 h 575"/>
                <a:gd name="T44" fmla="*/ 236890477 w 216"/>
                <a:gd name="T45" fmla="*/ 1 h 575"/>
                <a:gd name="T46" fmla="*/ 251727684 w 216"/>
                <a:gd name="T47" fmla="*/ 1 h 575"/>
                <a:gd name="T48" fmla="*/ 251727684 w 216"/>
                <a:gd name="T49" fmla="*/ 1 h 575"/>
                <a:gd name="T50" fmla="*/ 264269440 w 216"/>
                <a:gd name="T51" fmla="*/ 1 h 575"/>
                <a:gd name="T52" fmla="*/ 276423762 w 216"/>
                <a:gd name="T53" fmla="*/ 1 h 575"/>
                <a:gd name="T54" fmla="*/ 288780366 w 216"/>
                <a:gd name="T55" fmla="*/ 1 h 575"/>
                <a:gd name="T56" fmla="*/ 288780366 w 216"/>
                <a:gd name="T57" fmla="*/ 1 h 575"/>
                <a:gd name="T58" fmla="*/ 302038325 w 216"/>
                <a:gd name="T59" fmla="*/ 1 h 575"/>
                <a:gd name="T60" fmla="*/ 318477425 w 216"/>
                <a:gd name="T61" fmla="*/ 1 h 575"/>
                <a:gd name="T62" fmla="*/ 330842008 w 216"/>
                <a:gd name="T63" fmla="*/ 1 h 575"/>
                <a:gd name="T64" fmla="*/ 343757354 w 216"/>
                <a:gd name="T65" fmla="*/ 1 h 575"/>
                <a:gd name="T66" fmla="*/ 356177553 w 216"/>
                <a:gd name="T67" fmla="*/ 1 h 575"/>
                <a:gd name="T68" fmla="*/ 356177553 w 216"/>
                <a:gd name="T69" fmla="*/ 1 h 575"/>
                <a:gd name="T70" fmla="*/ 369655629 w 216"/>
                <a:gd name="T71" fmla="*/ 1 h 575"/>
                <a:gd name="T72" fmla="*/ 382165471 w 216"/>
                <a:gd name="T73" fmla="*/ 1 h 575"/>
                <a:gd name="T74" fmla="*/ 394703707 w 216"/>
                <a:gd name="T75" fmla="*/ 1 h 575"/>
                <a:gd name="T76" fmla="*/ 394703707 w 216"/>
                <a:gd name="T77" fmla="*/ 1 h 575"/>
                <a:gd name="T78" fmla="*/ 406856621 w 216"/>
                <a:gd name="T79" fmla="*/ 1 h 575"/>
                <a:gd name="T80" fmla="*/ 424330835 w 216"/>
                <a:gd name="T81" fmla="*/ 1 h 575"/>
                <a:gd name="T82" fmla="*/ 436485157 w 216"/>
                <a:gd name="T83" fmla="*/ 1 h 5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575"/>
                <a:gd name="T128" fmla="*/ 216 w 216"/>
                <a:gd name="T129" fmla="*/ 575 h 5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575">
                  <a:moveTo>
                    <a:pt x="0" y="344"/>
                  </a:moveTo>
                  <a:lnTo>
                    <a:pt x="0" y="575"/>
                  </a:lnTo>
                  <a:lnTo>
                    <a:pt x="0" y="0"/>
                  </a:lnTo>
                  <a:lnTo>
                    <a:pt x="0" y="270"/>
                  </a:lnTo>
                  <a:lnTo>
                    <a:pt x="6" y="377"/>
                  </a:lnTo>
                  <a:lnTo>
                    <a:pt x="6" y="547"/>
                  </a:lnTo>
                  <a:lnTo>
                    <a:pt x="6" y="68"/>
                  </a:lnTo>
                  <a:lnTo>
                    <a:pt x="6" y="238"/>
                  </a:lnTo>
                  <a:lnTo>
                    <a:pt x="12" y="270"/>
                  </a:lnTo>
                  <a:lnTo>
                    <a:pt x="12" y="506"/>
                  </a:lnTo>
                  <a:lnTo>
                    <a:pt x="12" y="0"/>
                  </a:lnTo>
                  <a:lnTo>
                    <a:pt x="12" y="54"/>
                  </a:lnTo>
                  <a:lnTo>
                    <a:pt x="19" y="131"/>
                  </a:lnTo>
                  <a:lnTo>
                    <a:pt x="19" y="575"/>
                  </a:lnTo>
                  <a:lnTo>
                    <a:pt x="19" y="90"/>
                  </a:lnTo>
                  <a:lnTo>
                    <a:pt x="25" y="152"/>
                  </a:lnTo>
                  <a:lnTo>
                    <a:pt x="25" y="386"/>
                  </a:lnTo>
                  <a:lnTo>
                    <a:pt x="25" y="242"/>
                  </a:lnTo>
                  <a:lnTo>
                    <a:pt x="31" y="259"/>
                  </a:lnTo>
                  <a:lnTo>
                    <a:pt x="31" y="533"/>
                  </a:lnTo>
                  <a:lnTo>
                    <a:pt x="31" y="0"/>
                  </a:lnTo>
                  <a:lnTo>
                    <a:pt x="31" y="145"/>
                  </a:lnTo>
                  <a:lnTo>
                    <a:pt x="37" y="118"/>
                  </a:lnTo>
                  <a:lnTo>
                    <a:pt x="37" y="506"/>
                  </a:lnTo>
                  <a:lnTo>
                    <a:pt x="37" y="98"/>
                  </a:lnTo>
                  <a:lnTo>
                    <a:pt x="37" y="229"/>
                  </a:lnTo>
                  <a:lnTo>
                    <a:pt x="44" y="235"/>
                  </a:lnTo>
                  <a:lnTo>
                    <a:pt x="44" y="429"/>
                  </a:lnTo>
                  <a:lnTo>
                    <a:pt x="44" y="98"/>
                  </a:lnTo>
                  <a:lnTo>
                    <a:pt x="51" y="68"/>
                  </a:lnTo>
                  <a:lnTo>
                    <a:pt x="51" y="520"/>
                  </a:lnTo>
                  <a:lnTo>
                    <a:pt x="51" y="254"/>
                  </a:lnTo>
                  <a:lnTo>
                    <a:pt x="57" y="190"/>
                  </a:lnTo>
                  <a:lnTo>
                    <a:pt x="57" y="357"/>
                  </a:lnTo>
                  <a:lnTo>
                    <a:pt x="57" y="131"/>
                  </a:lnTo>
                  <a:lnTo>
                    <a:pt x="57" y="307"/>
                  </a:lnTo>
                  <a:lnTo>
                    <a:pt x="63" y="297"/>
                  </a:lnTo>
                  <a:lnTo>
                    <a:pt x="63" y="495"/>
                  </a:lnTo>
                  <a:lnTo>
                    <a:pt x="63" y="68"/>
                  </a:lnTo>
                  <a:lnTo>
                    <a:pt x="63" y="390"/>
                  </a:lnTo>
                  <a:lnTo>
                    <a:pt x="70" y="336"/>
                  </a:lnTo>
                  <a:lnTo>
                    <a:pt x="70" y="436"/>
                  </a:lnTo>
                  <a:lnTo>
                    <a:pt x="70" y="165"/>
                  </a:lnTo>
                  <a:lnTo>
                    <a:pt x="70" y="349"/>
                  </a:lnTo>
                  <a:lnTo>
                    <a:pt x="76" y="338"/>
                  </a:lnTo>
                  <a:lnTo>
                    <a:pt x="76" y="351"/>
                  </a:lnTo>
                  <a:lnTo>
                    <a:pt x="76" y="190"/>
                  </a:lnTo>
                  <a:lnTo>
                    <a:pt x="82" y="172"/>
                  </a:lnTo>
                  <a:lnTo>
                    <a:pt x="82" y="422"/>
                  </a:lnTo>
                  <a:lnTo>
                    <a:pt x="82" y="159"/>
                  </a:lnTo>
                  <a:lnTo>
                    <a:pt x="82" y="327"/>
                  </a:lnTo>
                  <a:lnTo>
                    <a:pt x="88" y="338"/>
                  </a:lnTo>
                  <a:lnTo>
                    <a:pt x="88" y="349"/>
                  </a:lnTo>
                  <a:lnTo>
                    <a:pt x="88" y="209"/>
                  </a:lnTo>
                  <a:lnTo>
                    <a:pt x="88" y="313"/>
                  </a:lnTo>
                  <a:lnTo>
                    <a:pt x="95" y="301"/>
                  </a:lnTo>
                  <a:lnTo>
                    <a:pt x="95" y="359"/>
                  </a:lnTo>
                  <a:lnTo>
                    <a:pt x="95" y="244"/>
                  </a:lnTo>
                  <a:lnTo>
                    <a:pt x="95" y="315"/>
                  </a:lnTo>
                  <a:lnTo>
                    <a:pt x="102" y="315"/>
                  </a:lnTo>
                  <a:lnTo>
                    <a:pt x="102" y="329"/>
                  </a:lnTo>
                  <a:lnTo>
                    <a:pt x="102" y="277"/>
                  </a:lnTo>
                  <a:lnTo>
                    <a:pt x="102" y="292"/>
                  </a:lnTo>
                  <a:lnTo>
                    <a:pt x="108" y="285"/>
                  </a:lnTo>
                  <a:lnTo>
                    <a:pt x="108" y="329"/>
                  </a:lnTo>
                  <a:lnTo>
                    <a:pt x="108" y="259"/>
                  </a:lnTo>
                  <a:lnTo>
                    <a:pt x="108" y="288"/>
                  </a:lnTo>
                  <a:lnTo>
                    <a:pt x="114" y="294"/>
                  </a:lnTo>
                  <a:lnTo>
                    <a:pt x="114" y="357"/>
                  </a:lnTo>
                  <a:lnTo>
                    <a:pt x="114" y="222"/>
                  </a:lnTo>
                  <a:lnTo>
                    <a:pt x="114" y="285"/>
                  </a:lnTo>
                  <a:lnTo>
                    <a:pt x="121" y="279"/>
                  </a:lnTo>
                  <a:lnTo>
                    <a:pt x="121" y="327"/>
                  </a:lnTo>
                  <a:lnTo>
                    <a:pt x="121" y="222"/>
                  </a:lnTo>
                  <a:lnTo>
                    <a:pt x="121" y="294"/>
                  </a:lnTo>
                  <a:lnTo>
                    <a:pt x="127" y="297"/>
                  </a:lnTo>
                  <a:lnTo>
                    <a:pt x="127" y="394"/>
                  </a:lnTo>
                  <a:lnTo>
                    <a:pt x="127" y="165"/>
                  </a:lnTo>
                  <a:lnTo>
                    <a:pt x="127" y="229"/>
                  </a:lnTo>
                  <a:lnTo>
                    <a:pt x="133" y="244"/>
                  </a:lnTo>
                  <a:lnTo>
                    <a:pt x="133" y="422"/>
                  </a:lnTo>
                  <a:lnTo>
                    <a:pt x="133" y="229"/>
                  </a:lnTo>
                  <a:lnTo>
                    <a:pt x="133" y="268"/>
                  </a:lnTo>
                  <a:lnTo>
                    <a:pt x="139" y="265"/>
                  </a:lnTo>
                  <a:lnTo>
                    <a:pt x="139" y="329"/>
                  </a:lnTo>
                  <a:lnTo>
                    <a:pt x="139" y="222"/>
                  </a:lnTo>
                  <a:lnTo>
                    <a:pt x="139" y="294"/>
                  </a:lnTo>
                  <a:lnTo>
                    <a:pt x="145" y="297"/>
                  </a:lnTo>
                  <a:lnTo>
                    <a:pt x="145" y="429"/>
                  </a:lnTo>
                  <a:lnTo>
                    <a:pt x="145" y="83"/>
                  </a:lnTo>
                  <a:lnTo>
                    <a:pt x="145" y="218"/>
                  </a:lnTo>
                  <a:lnTo>
                    <a:pt x="153" y="211"/>
                  </a:lnTo>
                  <a:lnTo>
                    <a:pt x="153" y="383"/>
                  </a:lnTo>
                  <a:lnTo>
                    <a:pt x="153" y="179"/>
                  </a:lnTo>
                  <a:lnTo>
                    <a:pt x="153" y="338"/>
                  </a:lnTo>
                  <a:lnTo>
                    <a:pt x="159" y="329"/>
                  </a:lnTo>
                  <a:lnTo>
                    <a:pt x="159" y="409"/>
                  </a:lnTo>
                  <a:lnTo>
                    <a:pt x="159" y="54"/>
                  </a:lnTo>
                  <a:lnTo>
                    <a:pt x="165" y="159"/>
                  </a:lnTo>
                  <a:lnTo>
                    <a:pt x="165" y="449"/>
                  </a:lnTo>
                  <a:lnTo>
                    <a:pt x="165" y="238"/>
                  </a:lnTo>
                  <a:lnTo>
                    <a:pt x="171" y="235"/>
                  </a:lnTo>
                  <a:lnTo>
                    <a:pt x="171" y="329"/>
                  </a:lnTo>
                  <a:lnTo>
                    <a:pt x="171" y="215"/>
                  </a:lnTo>
                  <a:lnTo>
                    <a:pt x="171" y="313"/>
                  </a:lnTo>
                  <a:lnTo>
                    <a:pt x="178" y="309"/>
                  </a:lnTo>
                  <a:lnTo>
                    <a:pt x="178" y="416"/>
                  </a:lnTo>
                  <a:lnTo>
                    <a:pt x="178" y="79"/>
                  </a:lnTo>
                  <a:lnTo>
                    <a:pt x="178" y="283"/>
                  </a:lnTo>
                  <a:lnTo>
                    <a:pt x="184" y="294"/>
                  </a:lnTo>
                  <a:lnTo>
                    <a:pt x="184" y="409"/>
                  </a:lnTo>
                  <a:lnTo>
                    <a:pt x="184" y="194"/>
                  </a:lnTo>
                  <a:lnTo>
                    <a:pt x="184" y="311"/>
                  </a:lnTo>
                  <a:lnTo>
                    <a:pt x="190" y="309"/>
                  </a:lnTo>
                  <a:lnTo>
                    <a:pt x="190" y="386"/>
                  </a:lnTo>
                  <a:lnTo>
                    <a:pt x="190" y="68"/>
                  </a:lnTo>
                  <a:lnTo>
                    <a:pt x="190" y="235"/>
                  </a:lnTo>
                  <a:lnTo>
                    <a:pt x="196" y="320"/>
                  </a:lnTo>
                  <a:lnTo>
                    <a:pt x="196" y="436"/>
                  </a:lnTo>
                  <a:lnTo>
                    <a:pt x="196" y="198"/>
                  </a:lnTo>
                  <a:lnTo>
                    <a:pt x="204" y="211"/>
                  </a:lnTo>
                  <a:lnTo>
                    <a:pt x="204" y="336"/>
                  </a:lnTo>
                  <a:lnTo>
                    <a:pt x="204" y="309"/>
                  </a:lnTo>
                  <a:lnTo>
                    <a:pt x="210" y="318"/>
                  </a:lnTo>
                  <a:lnTo>
                    <a:pt x="210" y="429"/>
                  </a:lnTo>
                  <a:lnTo>
                    <a:pt x="210" y="98"/>
                  </a:lnTo>
                  <a:lnTo>
                    <a:pt x="210" y="329"/>
                  </a:lnTo>
                  <a:lnTo>
                    <a:pt x="216" y="349"/>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7" name="Freeform 26"/>
            <p:cNvSpPr>
              <a:spLocks/>
            </p:cNvSpPr>
            <p:nvPr/>
          </p:nvSpPr>
          <p:spPr bwMode="auto">
            <a:xfrm>
              <a:off x="2611" y="3141"/>
              <a:ext cx="260" cy="409"/>
            </a:xfrm>
            <a:custGeom>
              <a:avLst/>
              <a:gdLst>
                <a:gd name="T0" fmla="*/ 435 w 217"/>
                <a:gd name="T1" fmla="*/ 1 h 640"/>
                <a:gd name="T2" fmla="*/ 435 w 217"/>
                <a:gd name="T3" fmla="*/ 1 h 640"/>
                <a:gd name="T4" fmla="*/ 1074 w 217"/>
                <a:gd name="T5" fmla="*/ 1 h 640"/>
                <a:gd name="T6" fmla="*/ 1542 w 217"/>
                <a:gd name="T7" fmla="*/ 1 h 640"/>
                <a:gd name="T8" fmla="*/ 1979 w 217"/>
                <a:gd name="T9" fmla="*/ 1 h 640"/>
                <a:gd name="T10" fmla="*/ 1979 w 217"/>
                <a:gd name="T11" fmla="*/ 1 h 640"/>
                <a:gd name="T12" fmla="*/ 2466 w 217"/>
                <a:gd name="T13" fmla="*/ 1 h 640"/>
                <a:gd name="T14" fmla="*/ 2976 w 217"/>
                <a:gd name="T15" fmla="*/ 1 h 640"/>
                <a:gd name="T16" fmla="*/ 3440 w 217"/>
                <a:gd name="T17" fmla="*/ 1 h 640"/>
                <a:gd name="T18" fmla="*/ 3899 w 217"/>
                <a:gd name="T19" fmla="*/ 1 h 640"/>
                <a:gd name="T20" fmla="*/ 4334 w 217"/>
                <a:gd name="T21" fmla="*/ 1 h 640"/>
                <a:gd name="T22" fmla="*/ 4334 w 217"/>
                <a:gd name="T23" fmla="*/ 1 h 640"/>
                <a:gd name="T24" fmla="*/ 4939 w 217"/>
                <a:gd name="T25" fmla="*/ 1 h 640"/>
                <a:gd name="T26" fmla="*/ 5449 w 217"/>
                <a:gd name="T27" fmla="*/ 1 h 640"/>
                <a:gd name="T28" fmla="*/ 5855 w 217"/>
                <a:gd name="T29" fmla="*/ 1 h 640"/>
                <a:gd name="T30" fmla="*/ 6366 w 217"/>
                <a:gd name="T31" fmla="*/ 1 h 640"/>
                <a:gd name="T32" fmla="*/ 6366 w 217"/>
                <a:gd name="T33" fmla="*/ 1 h 640"/>
                <a:gd name="T34" fmla="*/ 6918 w 217"/>
                <a:gd name="T35" fmla="*/ 1 h 640"/>
                <a:gd name="T36" fmla="*/ 7351 w 217"/>
                <a:gd name="T37" fmla="*/ 1 h 640"/>
                <a:gd name="T38" fmla="*/ 7823 w 217"/>
                <a:gd name="T39" fmla="*/ 1 h 640"/>
                <a:gd name="T40" fmla="*/ 7823 w 217"/>
                <a:gd name="T41" fmla="*/ 1 h 640"/>
                <a:gd name="T42" fmla="*/ 8289 w 217"/>
                <a:gd name="T43" fmla="*/ 1 h 640"/>
                <a:gd name="T44" fmla="*/ 8808 w 217"/>
                <a:gd name="T45" fmla="*/ 1 h 640"/>
                <a:gd name="T46" fmla="*/ 9373 w 217"/>
                <a:gd name="T47" fmla="*/ 1 h 640"/>
                <a:gd name="T48" fmla="*/ 9373 w 217"/>
                <a:gd name="T49" fmla="*/ 1 h 640"/>
                <a:gd name="T50" fmla="*/ 9746 w 217"/>
                <a:gd name="T51" fmla="*/ 1 h 640"/>
                <a:gd name="T52" fmla="*/ 10321 w 217"/>
                <a:gd name="T53" fmla="*/ 1 h 640"/>
                <a:gd name="T54" fmla="*/ 10771 w 217"/>
                <a:gd name="T55" fmla="*/ 1 h 640"/>
                <a:gd name="T56" fmla="*/ 10771 w 217"/>
                <a:gd name="T57" fmla="*/ 1 h 640"/>
                <a:gd name="T58" fmla="*/ 11270 w 217"/>
                <a:gd name="T59" fmla="*/ 1 h 640"/>
                <a:gd name="T60" fmla="*/ 11677 w 217"/>
                <a:gd name="T61" fmla="*/ 1 h 640"/>
                <a:gd name="T62" fmla="*/ 12197 w 217"/>
                <a:gd name="T63" fmla="*/ 1 h 640"/>
                <a:gd name="T64" fmla="*/ 12682 w 217"/>
                <a:gd name="T65" fmla="*/ 1 h 640"/>
                <a:gd name="T66" fmla="*/ 13231 w 217"/>
                <a:gd name="T67" fmla="*/ 1 h 640"/>
                <a:gd name="T68" fmla="*/ 13231 w 217"/>
                <a:gd name="T69" fmla="*/ 1 h 640"/>
                <a:gd name="T70" fmla="*/ 13672 w 217"/>
                <a:gd name="T71" fmla="*/ 1 h 640"/>
                <a:gd name="T72" fmla="*/ 14219 w 217"/>
                <a:gd name="T73" fmla="*/ 1 h 640"/>
                <a:gd name="T74" fmla="*/ 14762 w 217"/>
                <a:gd name="T75" fmla="*/ 1 h 640"/>
                <a:gd name="T76" fmla="*/ 15149 w 217"/>
                <a:gd name="T77" fmla="*/ 1 h 640"/>
                <a:gd name="T78" fmla="*/ 15569 w 217"/>
                <a:gd name="T79" fmla="*/ 0 h 640"/>
                <a:gd name="T80" fmla="*/ 16121 w 217"/>
                <a:gd name="T81" fmla="*/ 1 h 640"/>
                <a:gd name="T82" fmla="*/ 16658 w 217"/>
                <a:gd name="T83" fmla="*/ 1 h 6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640"/>
                <a:gd name="T128" fmla="*/ 217 w 217"/>
                <a:gd name="T129" fmla="*/ 640 h 6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640">
                  <a:moveTo>
                    <a:pt x="0" y="343"/>
                  </a:moveTo>
                  <a:lnTo>
                    <a:pt x="0" y="372"/>
                  </a:lnTo>
                  <a:lnTo>
                    <a:pt x="6" y="374"/>
                  </a:lnTo>
                  <a:lnTo>
                    <a:pt x="6" y="393"/>
                  </a:lnTo>
                  <a:lnTo>
                    <a:pt x="6" y="365"/>
                  </a:lnTo>
                  <a:lnTo>
                    <a:pt x="6" y="372"/>
                  </a:lnTo>
                  <a:lnTo>
                    <a:pt x="14" y="370"/>
                  </a:lnTo>
                  <a:lnTo>
                    <a:pt x="14" y="387"/>
                  </a:lnTo>
                  <a:lnTo>
                    <a:pt x="14" y="363"/>
                  </a:lnTo>
                  <a:lnTo>
                    <a:pt x="14" y="370"/>
                  </a:lnTo>
                  <a:lnTo>
                    <a:pt x="20" y="365"/>
                  </a:lnTo>
                  <a:lnTo>
                    <a:pt x="20" y="389"/>
                  </a:lnTo>
                  <a:lnTo>
                    <a:pt x="20" y="361"/>
                  </a:lnTo>
                  <a:lnTo>
                    <a:pt x="20" y="379"/>
                  </a:lnTo>
                  <a:lnTo>
                    <a:pt x="26" y="384"/>
                  </a:lnTo>
                  <a:lnTo>
                    <a:pt x="26" y="387"/>
                  </a:lnTo>
                  <a:lnTo>
                    <a:pt x="26" y="361"/>
                  </a:lnTo>
                  <a:lnTo>
                    <a:pt x="26" y="377"/>
                  </a:lnTo>
                  <a:lnTo>
                    <a:pt x="32" y="374"/>
                  </a:lnTo>
                  <a:lnTo>
                    <a:pt x="32" y="384"/>
                  </a:lnTo>
                  <a:lnTo>
                    <a:pt x="32" y="368"/>
                  </a:lnTo>
                  <a:lnTo>
                    <a:pt x="32" y="374"/>
                  </a:lnTo>
                  <a:lnTo>
                    <a:pt x="39" y="377"/>
                  </a:lnTo>
                  <a:lnTo>
                    <a:pt x="39" y="387"/>
                  </a:lnTo>
                  <a:lnTo>
                    <a:pt x="39" y="368"/>
                  </a:lnTo>
                  <a:lnTo>
                    <a:pt x="39" y="374"/>
                  </a:lnTo>
                  <a:lnTo>
                    <a:pt x="45" y="372"/>
                  </a:lnTo>
                  <a:lnTo>
                    <a:pt x="45" y="393"/>
                  </a:lnTo>
                  <a:lnTo>
                    <a:pt x="45" y="359"/>
                  </a:lnTo>
                  <a:lnTo>
                    <a:pt x="51" y="361"/>
                  </a:lnTo>
                  <a:lnTo>
                    <a:pt x="51" y="393"/>
                  </a:lnTo>
                  <a:lnTo>
                    <a:pt x="51" y="377"/>
                  </a:lnTo>
                  <a:lnTo>
                    <a:pt x="57" y="365"/>
                  </a:lnTo>
                  <a:lnTo>
                    <a:pt x="57" y="387"/>
                  </a:lnTo>
                  <a:lnTo>
                    <a:pt x="57" y="359"/>
                  </a:lnTo>
                  <a:lnTo>
                    <a:pt x="57" y="361"/>
                  </a:lnTo>
                  <a:lnTo>
                    <a:pt x="65" y="363"/>
                  </a:lnTo>
                  <a:lnTo>
                    <a:pt x="65" y="384"/>
                  </a:lnTo>
                  <a:lnTo>
                    <a:pt x="65" y="372"/>
                  </a:lnTo>
                  <a:lnTo>
                    <a:pt x="71" y="374"/>
                  </a:lnTo>
                  <a:lnTo>
                    <a:pt x="71" y="389"/>
                  </a:lnTo>
                  <a:lnTo>
                    <a:pt x="71" y="359"/>
                  </a:lnTo>
                  <a:lnTo>
                    <a:pt x="71" y="372"/>
                  </a:lnTo>
                  <a:lnTo>
                    <a:pt x="77" y="365"/>
                  </a:lnTo>
                  <a:lnTo>
                    <a:pt x="77" y="404"/>
                  </a:lnTo>
                  <a:lnTo>
                    <a:pt x="77" y="343"/>
                  </a:lnTo>
                  <a:lnTo>
                    <a:pt x="77" y="365"/>
                  </a:lnTo>
                  <a:lnTo>
                    <a:pt x="83" y="363"/>
                  </a:lnTo>
                  <a:lnTo>
                    <a:pt x="83" y="395"/>
                  </a:lnTo>
                  <a:lnTo>
                    <a:pt x="83" y="361"/>
                  </a:lnTo>
                  <a:lnTo>
                    <a:pt x="83" y="389"/>
                  </a:lnTo>
                  <a:lnTo>
                    <a:pt x="90" y="377"/>
                  </a:lnTo>
                  <a:lnTo>
                    <a:pt x="90" y="393"/>
                  </a:lnTo>
                  <a:lnTo>
                    <a:pt x="90" y="359"/>
                  </a:lnTo>
                  <a:lnTo>
                    <a:pt x="90" y="374"/>
                  </a:lnTo>
                  <a:lnTo>
                    <a:pt x="96" y="377"/>
                  </a:lnTo>
                  <a:lnTo>
                    <a:pt x="96" y="384"/>
                  </a:lnTo>
                  <a:lnTo>
                    <a:pt x="96" y="359"/>
                  </a:lnTo>
                  <a:lnTo>
                    <a:pt x="96" y="377"/>
                  </a:lnTo>
                  <a:lnTo>
                    <a:pt x="102" y="372"/>
                  </a:lnTo>
                  <a:lnTo>
                    <a:pt x="102" y="389"/>
                  </a:lnTo>
                  <a:lnTo>
                    <a:pt x="102" y="365"/>
                  </a:lnTo>
                  <a:lnTo>
                    <a:pt x="102" y="374"/>
                  </a:lnTo>
                  <a:lnTo>
                    <a:pt x="108" y="359"/>
                  </a:lnTo>
                  <a:lnTo>
                    <a:pt x="108" y="395"/>
                  </a:lnTo>
                  <a:lnTo>
                    <a:pt x="108" y="354"/>
                  </a:lnTo>
                  <a:lnTo>
                    <a:pt x="108" y="361"/>
                  </a:lnTo>
                  <a:lnTo>
                    <a:pt x="115" y="359"/>
                  </a:lnTo>
                  <a:lnTo>
                    <a:pt x="115" y="391"/>
                  </a:lnTo>
                  <a:lnTo>
                    <a:pt x="115" y="354"/>
                  </a:lnTo>
                  <a:lnTo>
                    <a:pt x="115" y="381"/>
                  </a:lnTo>
                  <a:lnTo>
                    <a:pt x="122" y="377"/>
                  </a:lnTo>
                  <a:lnTo>
                    <a:pt x="122" y="404"/>
                  </a:lnTo>
                  <a:lnTo>
                    <a:pt x="122" y="343"/>
                  </a:lnTo>
                  <a:lnTo>
                    <a:pt x="122" y="389"/>
                  </a:lnTo>
                  <a:lnTo>
                    <a:pt x="128" y="402"/>
                  </a:lnTo>
                  <a:lnTo>
                    <a:pt x="128" y="404"/>
                  </a:lnTo>
                  <a:lnTo>
                    <a:pt x="128" y="337"/>
                  </a:lnTo>
                  <a:lnTo>
                    <a:pt x="128" y="352"/>
                  </a:lnTo>
                  <a:lnTo>
                    <a:pt x="134" y="363"/>
                  </a:lnTo>
                  <a:lnTo>
                    <a:pt x="134" y="391"/>
                  </a:lnTo>
                  <a:lnTo>
                    <a:pt x="134" y="359"/>
                  </a:lnTo>
                  <a:lnTo>
                    <a:pt x="134" y="377"/>
                  </a:lnTo>
                  <a:lnTo>
                    <a:pt x="141" y="372"/>
                  </a:lnTo>
                  <a:lnTo>
                    <a:pt x="141" y="395"/>
                  </a:lnTo>
                  <a:lnTo>
                    <a:pt x="141" y="359"/>
                  </a:lnTo>
                  <a:lnTo>
                    <a:pt x="141" y="377"/>
                  </a:lnTo>
                  <a:lnTo>
                    <a:pt x="147" y="365"/>
                  </a:lnTo>
                  <a:lnTo>
                    <a:pt x="147" y="400"/>
                  </a:lnTo>
                  <a:lnTo>
                    <a:pt x="147" y="282"/>
                  </a:lnTo>
                  <a:lnTo>
                    <a:pt x="153" y="284"/>
                  </a:lnTo>
                  <a:lnTo>
                    <a:pt x="153" y="416"/>
                  </a:lnTo>
                  <a:lnTo>
                    <a:pt x="153" y="377"/>
                  </a:lnTo>
                  <a:lnTo>
                    <a:pt x="159" y="368"/>
                  </a:lnTo>
                  <a:lnTo>
                    <a:pt x="159" y="404"/>
                  </a:lnTo>
                  <a:lnTo>
                    <a:pt x="159" y="343"/>
                  </a:lnTo>
                  <a:lnTo>
                    <a:pt x="159" y="377"/>
                  </a:lnTo>
                  <a:lnTo>
                    <a:pt x="166" y="374"/>
                  </a:lnTo>
                  <a:lnTo>
                    <a:pt x="166" y="474"/>
                  </a:lnTo>
                  <a:lnTo>
                    <a:pt x="166" y="178"/>
                  </a:lnTo>
                  <a:lnTo>
                    <a:pt x="166" y="439"/>
                  </a:lnTo>
                  <a:lnTo>
                    <a:pt x="173" y="431"/>
                  </a:lnTo>
                  <a:lnTo>
                    <a:pt x="173" y="481"/>
                  </a:lnTo>
                  <a:lnTo>
                    <a:pt x="173" y="332"/>
                  </a:lnTo>
                  <a:lnTo>
                    <a:pt x="173" y="359"/>
                  </a:lnTo>
                  <a:lnTo>
                    <a:pt x="179" y="368"/>
                  </a:lnTo>
                  <a:lnTo>
                    <a:pt x="179" y="424"/>
                  </a:lnTo>
                  <a:lnTo>
                    <a:pt x="179" y="334"/>
                  </a:lnTo>
                  <a:lnTo>
                    <a:pt x="179" y="395"/>
                  </a:lnTo>
                  <a:lnTo>
                    <a:pt x="185" y="379"/>
                  </a:lnTo>
                  <a:lnTo>
                    <a:pt x="185" y="557"/>
                  </a:lnTo>
                  <a:lnTo>
                    <a:pt x="185" y="106"/>
                  </a:lnTo>
                  <a:lnTo>
                    <a:pt x="185" y="270"/>
                  </a:lnTo>
                  <a:lnTo>
                    <a:pt x="192" y="239"/>
                  </a:lnTo>
                  <a:lnTo>
                    <a:pt x="192" y="457"/>
                  </a:lnTo>
                  <a:lnTo>
                    <a:pt x="192" y="429"/>
                  </a:lnTo>
                  <a:lnTo>
                    <a:pt x="198" y="409"/>
                  </a:lnTo>
                  <a:lnTo>
                    <a:pt x="198" y="536"/>
                  </a:lnTo>
                  <a:lnTo>
                    <a:pt x="198" y="14"/>
                  </a:lnTo>
                  <a:lnTo>
                    <a:pt x="204" y="0"/>
                  </a:lnTo>
                  <a:lnTo>
                    <a:pt x="204" y="640"/>
                  </a:lnTo>
                  <a:lnTo>
                    <a:pt x="204" y="557"/>
                  </a:lnTo>
                  <a:lnTo>
                    <a:pt x="210" y="516"/>
                  </a:lnTo>
                  <a:lnTo>
                    <a:pt x="210" y="134"/>
                  </a:lnTo>
                  <a:lnTo>
                    <a:pt x="210" y="409"/>
                  </a:lnTo>
                  <a:lnTo>
                    <a:pt x="217" y="416"/>
                  </a:lnTo>
                  <a:lnTo>
                    <a:pt x="217" y="52"/>
                  </a:lnTo>
                  <a:lnTo>
                    <a:pt x="217" y="640"/>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8" name="Freeform 27"/>
            <p:cNvSpPr>
              <a:spLocks/>
            </p:cNvSpPr>
            <p:nvPr/>
          </p:nvSpPr>
          <p:spPr bwMode="auto">
            <a:xfrm>
              <a:off x="2680" y="3210"/>
              <a:ext cx="277" cy="341"/>
            </a:xfrm>
            <a:custGeom>
              <a:avLst/>
              <a:gdLst>
                <a:gd name="T0" fmla="*/ 692 w 229"/>
                <a:gd name="T1" fmla="*/ 1 h 534"/>
                <a:gd name="T2" fmla="*/ 1250 w 229"/>
                <a:gd name="T3" fmla="*/ 1 h 534"/>
                <a:gd name="T4" fmla="*/ 1829 w 229"/>
                <a:gd name="T5" fmla="*/ 1 h 534"/>
                <a:gd name="T6" fmla="*/ 2424 w 229"/>
                <a:gd name="T7" fmla="*/ 1 h 534"/>
                <a:gd name="T8" fmla="*/ 2424 w 229"/>
                <a:gd name="T9" fmla="*/ 1 h 534"/>
                <a:gd name="T10" fmla="*/ 3066 w 229"/>
                <a:gd name="T11" fmla="*/ 1 h 534"/>
                <a:gd name="T12" fmla="*/ 3680 w 229"/>
                <a:gd name="T13" fmla="*/ 1 h 534"/>
                <a:gd name="T14" fmla="*/ 4127 w 229"/>
                <a:gd name="T15" fmla="*/ 1 h 534"/>
                <a:gd name="T16" fmla="*/ 4127 w 229"/>
                <a:gd name="T17" fmla="*/ 1 h 534"/>
                <a:gd name="T18" fmla="*/ 4950 w 229"/>
                <a:gd name="T19" fmla="*/ 1 h 534"/>
                <a:gd name="T20" fmla="*/ 5608 w 229"/>
                <a:gd name="T21" fmla="*/ 1 h 534"/>
                <a:gd name="T22" fmla="*/ 6038 w 229"/>
                <a:gd name="T23" fmla="*/ 1 h 534"/>
                <a:gd name="T24" fmla="*/ 6783 w 229"/>
                <a:gd name="T25" fmla="*/ 1 h 534"/>
                <a:gd name="T26" fmla="*/ 7304 w 229"/>
                <a:gd name="T27" fmla="*/ 1 h 534"/>
                <a:gd name="T28" fmla="*/ 7939 w 229"/>
                <a:gd name="T29" fmla="*/ 1 h 534"/>
                <a:gd name="T30" fmla="*/ 8579 w 229"/>
                <a:gd name="T31" fmla="*/ 1 h 534"/>
                <a:gd name="T32" fmla="*/ 9128 w 229"/>
                <a:gd name="T33" fmla="*/ 1 h 534"/>
                <a:gd name="T34" fmla="*/ 9725 w 229"/>
                <a:gd name="T35" fmla="*/ 1 h 534"/>
                <a:gd name="T36" fmla="*/ 9725 w 229"/>
                <a:gd name="T37" fmla="*/ 1 h 534"/>
                <a:gd name="T38" fmla="*/ 10547 w 229"/>
                <a:gd name="T39" fmla="*/ 1 h 534"/>
                <a:gd name="T40" fmla="*/ 11041 w 229"/>
                <a:gd name="T41" fmla="*/ 1 h 534"/>
                <a:gd name="T42" fmla="*/ 11616 w 229"/>
                <a:gd name="T43" fmla="*/ 1 h 534"/>
                <a:gd name="T44" fmla="*/ 12225 w 229"/>
                <a:gd name="T45" fmla="*/ 1 h 534"/>
                <a:gd name="T46" fmla="*/ 12225 w 229"/>
                <a:gd name="T47" fmla="*/ 1 h 534"/>
                <a:gd name="T48" fmla="*/ 12900 w 229"/>
                <a:gd name="T49" fmla="*/ 1 h 534"/>
                <a:gd name="T50" fmla="*/ 13439 w 229"/>
                <a:gd name="T51" fmla="*/ 1 h 534"/>
                <a:gd name="T52" fmla="*/ 14715 w 229"/>
                <a:gd name="T53" fmla="*/ 1 h 534"/>
                <a:gd name="T54" fmla="*/ 14715 w 229"/>
                <a:gd name="T55" fmla="*/ 1 h 534"/>
                <a:gd name="T56" fmla="*/ 15432 w 229"/>
                <a:gd name="T57" fmla="*/ 1 h 534"/>
                <a:gd name="T58" fmla="*/ 16019 w 229"/>
                <a:gd name="T59" fmla="*/ 1 h 534"/>
                <a:gd name="T60" fmla="*/ 16573 w 229"/>
                <a:gd name="T61" fmla="*/ 1 h 534"/>
                <a:gd name="T62" fmla="*/ 17097 w 229"/>
                <a:gd name="T63" fmla="*/ 1 h 534"/>
                <a:gd name="T64" fmla="*/ 17843 w 229"/>
                <a:gd name="T65" fmla="*/ 1 h 534"/>
                <a:gd name="T66" fmla="*/ 17843 w 229"/>
                <a:gd name="T67" fmla="*/ 1 h 534"/>
                <a:gd name="T68" fmla="*/ 18365 w 229"/>
                <a:gd name="T69" fmla="*/ 1 h 534"/>
                <a:gd name="T70" fmla="*/ 18915 w 229"/>
                <a:gd name="T71" fmla="*/ 1 h 534"/>
                <a:gd name="T72" fmla="*/ 19540 w 229"/>
                <a:gd name="T73" fmla="*/ 1 h 534"/>
                <a:gd name="T74" fmla="*/ 19540 w 229"/>
                <a:gd name="T75" fmla="*/ 1 h 534"/>
                <a:gd name="T76" fmla="*/ 20275 w 229"/>
                <a:gd name="T77" fmla="*/ 1 h 534"/>
                <a:gd name="T78" fmla="*/ 20819 w 229"/>
                <a:gd name="T79" fmla="*/ 1 h 534"/>
                <a:gd name="T80" fmla="*/ 21530 w 229"/>
                <a:gd name="T81" fmla="*/ 1 h 534"/>
                <a:gd name="T82" fmla="*/ 21530 w 229"/>
                <a:gd name="T83" fmla="*/ 1 h 5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9"/>
                <a:gd name="T127" fmla="*/ 0 h 534"/>
                <a:gd name="T128" fmla="*/ 229 w 229"/>
                <a:gd name="T129" fmla="*/ 534 h 5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9" h="534">
                  <a:moveTo>
                    <a:pt x="0" y="534"/>
                  </a:moveTo>
                  <a:lnTo>
                    <a:pt x="7" y="507"/>
                  </a:lnTo>
                  <a:lnTo>
                    <a:pt x="7" y="72"/>
                  </a:lnTo>
                  <a:lnTo>
                    <a:pt x="7" y="198"/>
                  </a:lnTo>
                  <a:lnTo>
                    <a:pt x="13" y="218"/>
                  </a:lnTo>
                  <a:lnTo>
                    <a:pt x="13" y="198"/>
                  </a:lnTo>
                  <a:lnTo>
                    <a:pt x="13" y="430"/>
                  </a:lnTo>
                  <a:lnTo>
                    <a:pt x="19" y="357"/>
                  </a:lnTo>
                  <a:lnTo>
                    <a:pt x="19" y="521"/>
                  </a:lnTo>
                  <a:lnTo>
                    <a:pt x="19" y="0"/>
                  </a:lnTo>
                  <a:lnTo>
                    <a:pt x="19" y="196"/>
                  </a:lnTo>
                  <a:lnTo>
                    <a:pt x="26" y="196"/>
                  </a:lnTo>
                  <a:lnTo>
                    <a:pt x="26" y="423"/>
                  </a:lnTo>
                  <a:lnTo>
                    <a:pt x="26" y="133"/>
                  </a:lnTo>
                  <a:lnTo>
                    <a:pt x="26" y="310"/>
                  </a:lnTo>
                  <a:lnTo>
                    <a:pt x="32" y="323"/>
                  </a:lnTo>
                  <a:lnTo>
                    <a:pt x="32" y="375"/>
                  </a:lnTo>
                  <a:lnTo>
                    <a:pt x="32" y="119"/>
                  </a:lnTo>
                  <a:lnTo>
                    <a:pt x="32" y="214"/>
                  </a:lnTo>
                  <a:lnTo>
                    <a:pt x="38" y="233"/>
                  </a:lnTo>
                  <a:lnTo>
                    <a:pt x="38" y="444"/>
                  </a:lnTo>
                  <a:lnTo>
                    <a:pt x="38" y="157"/>
                  </a:lnTo>
                  <a:lnTo>
                    <a:pt x="38" y="310"/>
                  </a:lnTo>
                  <a:lnTo>
                    <a:pt x="44" y="333"/>
                  </a:lnTo>
                  <a:lnTo>
                    <a:pt x="44" y="339"/>
                  </a:lnTo>
                  <a:lnTo>
                    <a:pt x="44" y="196"/>
                  </a:lnTo>
                  <a:lnTo>
                    <a:pt x="44" y="235"/>
                  </a:lnTo>
                  <a:lnTo>
                    <a:pt x="51" y="226"/>
                  </a:lnTo>
                  <a:lnTo>
                    <a:pt x="51" y="218"/>
                  </a:lnTo>
                  <a:lnTo>
                    <a:pt x="51" y="318"/>
                  </a:lnTo>
                  <a:lnTo>
                    <a:pt x="58" y="318"/>
                  </a:lnTo>
                  <a:lnTo>
                    <a:pt x="58" y="246"/>
                  </a:lnTo>
                  <a:lnTo>
                    <a:pt x="58" y="259"/>
                  </a:lnTo>
                  <a:lnTo>
                    <a:pt x="64" y="262"/>
                  </a:lnTo>
                  <a:lnTo>
                    <a:pt x="64" y="278"/>
                  </a:lnTo>
                  <a:lnTo>
                    <a:pt x="64" y="275"/>
                  </a:lnTo>
                  <a:lnTo>
                    <a:pt x="70" y="271"/>
                  </a:lnTo>
                  <a:lnTo>
                    <a:pt x="70" y="262"/>
                  </a:lnTo>
                  <a:lnTo>
                    <a:pt x="70" y="275"/>
                  </a:lnTo>
                  <a:lnTo>
                    <a:pt x="77" y="278"/>
                  </a:lnTo>
                  <a:lnTo>
                    <a:pt x="77" y="283"/>
                  </a:lnTo>
                  <a:lnTo>
                    <a:pt x="77" y="262"/>
                  </a:lnTo>
                  <a:lnTo>
                    <a:pt x="77" y="268"/>
                  </a:lnTo>
                  <a:lnTo>
                    <a:pt x="83" y="271"/>
                  </a:lnTo>
                  <a:lnTo>
                    <a:pt x="83" y="273"/>
                  </a:lnTo>
                  <a:lnTo>
                    <a:pt x="83" y="264"/>
                  </a:lnTo>
                  <a:lnTo>
                    <a:pt x="83" y="268"/>
                  </a:lnTo>
                  <a:lnTo>
                    <a:pt x="89" y="266"/>
                  </a:lnTo>
                  <a:lnTo>
                    <a:pt x="89" y="273"/>
                  </a:lnTo>
                  <a:lnTo>
                    <a:pt x="89" y="266"/>
                  </a:lnTo>
                  <a:lnTo>
                    <a:pt x="95" y="264"/>
                  </a:lnTo>
                  <a:lnTo>
                    <a:pt x="95" y="273"/>
                  </a:lnTo>
                  <a:lnTo>
                    <a:pt x="95" y="268"/>
                  </a:lnTo>
                  <a:lnTo>
                    <a:pt x="101" y="271"/>
                  </a:lnTo>
                  <a:lnTo>
                    <a:pt x="101" y="264"/>
                  </a:lnTo>
                  <a:lnTo>
                    <a:pt x="101" y="268"/>
                  </a:lnTo>
                  <a:lnTo>
                    <a:pt x="109" y="266"/>
                  </a:lnTo>
                  <a:lnTo>
                    <a:pt x="109" y="271"/>
                  </a:lnTo>
                  <a:lnTo>
                    <a:pt x="115" y="268"/>
                  </a:lnTo>
                  <a:lnTo>
                    <a:pt x="115" y="273"/>
                  </a:lnTo>
                  <a:lnTo>
                    <a:pt x="115" y="264"/>
                  </a:lnTo>
                  <a:lnTo>
                    <a:pt x="115" y="271"/>
                  </a:lnTo>
                  <a:lnTo>
                    <a:pt x="121" y="268"/>
                  </a:lnTo>
                  <a:lnTo>
                    <a:pt x="121" y="271"/>
                  </a:lnTo>
                  <a:lnTo>
                    <a:pt x="121" y="264"/>
                  </a:lnTo>
                  <a:lnTo>
                    <a:pt x="121" y="268"/>
                  </a:lnTo>
                  <a:lnTo>
                    <a:pt x="127" y="271"/>
                  </a:lnTo>
                  <a:lnTo>
                    <a:pt x="127" y="266"/>
                  </a:lnTo>
                  <a:lnTo>
                    <a:pt x="127" y="268"/>
                  </a:lnTo>
                  <a:lnTo>
                    <a:pt x="134" y="266"/>
                  </a:lnTo>
                  <a:lnTo>
                    <a:pt x="134" y="271"/>
                  </a:lnTo>
                  <a:lnTo>
                    <a:pt x="134" y="268"/>
                  </a:lnTo>
                  <a:lnTo>
                    <a:pt x="140" y="266"/>
                  </a:lnTo>
                  <a:lnTo>
                    <a:pt x="140" y="271"/>
                  </a:lnTo>
                  <a:lnTo>
                    <a:pt x="140" y="268"/>
                  </a:lnTo>
                  <a:lnTo>
                    <a:pt x="146" y="266"/>
                  </a:lnTo>
                  <a:lnTo>
                    <a:pt x="146" y="271"/>
                  </a:lnTo>
                  <a:lnTo>
                    <a:pt x="152" y="268"/>
                  </a:lnTo>
                  <a:lnTo>
                    <a:pt x="152" y="271"/>
                  </a:lnTo>
                  <a:lnTo>
                    <a:pt x="152" y="264"/>
                  </a:lnTo>
                  <a:lnTo>
                    <a:pt x="152" y="268"/>
                  </a:lnTo>
                  <a:lnTo>
                    <a:pt x="160" y="271"/>
                  </a:lnTo>
                  <a:lnTo>
                    <a:pt x="160" y="285"/>
                  </a:lnTo>
                  <a:lnTo>
                    <a:pt x="160" y="218"/>
                  </a:lnTo>
                  <a:lnTo>
                    <a:pt x="166" y="226"/>
                  </a:lnTo>
                  <a:lnTo>
                    <a:pt x="166" y="325"/>
                  </a:lnTo>
                  <a:lnTo>
                    <a:pt x="166" y="271"/>
                  </a:lnTo>
                  <a:lnTo>
                    <a:pt x="172" y="259"/>
                  </a:lnTo>
                  <a:lnTo>
                    <a:pt x="172" y="316"/>
                  </a:lnTo>
                  <a:lnTo>
                    <a:pt x="172" y="189"/>
                  </a:lnTo>
                  <a:lnTo>
                    <a:pt x="172" y="255"/>
                  </a:lnTo>
                  <a:lnTo>
                    <a:pt x="178" y="281"/>
                  </a:lnTo>
                  <a:lnTo>
                    <a:pt x="178" y="307"/>
                  </a:lnTo>
                  <a:lnTo>
                    <a:pt x="178" y="198"/>
                  </a:lnTo>
                  <a:lnTo>
                    <a:pt x="178" y="259"/>
                  </a:lnTo>
                  <a:lnTo>
                    <a:pt x="185" y="264"/>
                  </a:lnTo>
                  <a:lnTo>
                    <a:pt x="185" y="285"/>
                  </a:lnTo>
                  <a:lnTo>
                    <a:pt x="185" y="255"/>
                  </a:lnTo>
                  <a:lnTo>
                    <a:pt x="185" y="264"/>
                  </a:lnTo>
                  <a:lnTo>
                    <a:pt x="191" y="278"/>
                  </a:lnTo>
                  <a:lnTo>
                    <a:pt x="191" y="287"/>
                  </a:lnTo>
                  <a:lnTo>
                    <a:pt x="191" y="246"/>
                  </a:lnTo>
                  <a:lnTo>
                    <a:pt x="191" y="281"/>
                  </a:lnTo>
                  <a:lnTo>
                    <a:pt x="197" y="287"/>
                  </a:lnTo>
                  <a:lnTo>
                    <a:pt x="197" y="307"/>
                  </a:lnTo>
                  <a:lnTo>
                    <a:pt x="197" y="233"/>
                  </a:lnTo>
                  <a:lnTo>
                    <a:pt x="197" y="268"/>
                  </a:lnTo>
                  <a:lnTo>
                    <a:pt x="203" y="275"/>
                  </a:lnTo>
                  <a:lnTo>
                    <a:pt x="203" y="281"/>
                  </a:lnTo>
                  <a:lnTo>
                    <a:pt x="203" y="257"/>
                  </a:lnTo>
                  <a:lnTo>
                    <a:pt x="203" y="271"/>
                  </a:lnTo>
                  <a:lnTo>
                    <a:pt x="211" y="275"/>
                  </a:lnTo>
                  <a:lnTo>
                    <a:pt x="211" y="278"/>
                  </a:lnTo>
                  <a:lnTo>
                    <a:pt x="211" y="259"/>
                  </a:lnTo>
                  <a:lnTo>
                    <a:pt x="211" y="264"/>
                  </a:lnTo>
                  <a:lnTo>
                    <a:pt x="217" y="262"/>
                  </a:lnTo>
                  <a:lnTo>
                    <a:pt x="217" y="275"/>
                  </a:lnTo>
                  <a:lnTo>
                    <a:pt x="217" y="259"/>
                  </a:lnTo>
                  <a:lnTo>
                    <a:pt x="217" y="266"/>
                  </a:lnTo>
                  <a:lnTo>
                    <a:pt x="223" y="273"/>
                  </a:lnTo>
                  <a:lnTo>
                    <a:pt x="223" y="323"/>
                  </a:lnTo>
                  <a:lnTo>
                    <a:pt x="223" y="218"/>
                  </a:lnTo>
                  <a:lnTo>
                    <a:pt x="223" y="318"/>
                  </a:lnTo>
                  <a:lnTo>
                    <a:pt x="229" y="316"/>
                  </a:lnTo>
                  <a:lnTo>
                    <a:pt x="229" y="233"/>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89" name="Freeform 28"/>
            <p:cNvSpPr>
              <a:spLocks/>
            </p:cNvSpPr>
            <p:nvPr/>
          </p:nvSpPr>
          <p:spPr bwMode="auto">
            <a:xfrm>
              <a:off x="2946" y="3333"/>
              <a:ext cx="260" cy="105"/>
            </a:xfrm>
            <a:custGeom>
              <a:avLst/>
              <a:gdLst>
                <a:gd name="T0" fmla="*/ 468 w 216"/>
                <a:gd name="T1" fmla="*/ 1 h 164"/>
                <a:gd name="T2" fmla="*/ 468 w 216"/>
                <a:gd name="T3" fmla="*/ 1 h 164"/>
                <a:gd name="T4" fmla="*/ 982 w 216"/>
                <a:gd name="T5" fmla="*/ 1 h 164"/>
                <a:gd name="T6" fmla="*/ 1648 w 216"/>
                <a:gd name="T7" fmla="*/ 1 h 164"/>
                <a:gd name="T8" fmla="*/ 2125 w 216"/>
                <a:gd name="T9" fmla="*/ 1 h 164"/>
                <a:gd name="T10" fmla="*/ 2639 w 216"/>
                <a:gd name="T11" fmla="*/ 1 h 164"/>
                <a:gd name="T12" fmla="*/ 3177 w 216"/>
                <a:gd name="T13" fmla="*/ 1 h 164"/>
                <a:gd name="T14" fmla="*/ 3811 w 216"/>
                <a:gd name="T15" fmla="*/ 1 h 164"/>
                <a:gd name="T16" fmla="*/ 3811 w 216"/>
                <a:gd name="T17" fmla="*/ 1 h 164"/>
                <a:gd name="T18" fmla="*/ 4330 w 216"/>
                <a:gd name="T19" fmla="*/ 1 h 164"/>
                <a:gd name="T20" fmla="*/ 4864 w 216"/>
                <a:gd name="T21" fmla="*/ 1 h 164"/>
                <a:gd name="T22" fmla="*/ 5370 w 216"/>
                <a:gd name="T23" fmla="*/ 1 h 164"/>
                <a:gd name="T24" fmla="*/ 5370 w 216"/>
                <a:gd name="T25" fmla="*/ 1 h 164"/>
                <a:gd name="T26" fmla="*/ 5991 w 216"/>
                <a:gd name="T27" fmla="*/ 1 h 164"/>
                <a:gd name="T28" fmla="*/ 6464 w 216"/>
                <a:gd name="T29" fmla="*/ 1 h 164"/>
                <a:gd name="T30" fmla="*/ 7030 w 216"/>
                <a:gd name="T31" fmla="*/ 1 h 164"/>
                <a:gd name="T32" fmla="*/ 7030 w 216"/>
                <a:gd name="T33" fmla="*/ 1 h 164"/>
                <a:gd name="T34" fmla="*/ 7552 w 216"/>
                <a:gd name="T35" fmla="*/ 1 h 164"/>
                <a:gd name="T36" fmla="*/ 8142 w 216"/>
                <a:gd name="T37" fmla="*/ 1 h 164"/>
                <a:gd name="T38" fmla="*/ 8741 w 216"/>
                <a:gd name="T39" fmla="*/ 1 h 164"/>
                <a:gd name="T40" fmla="*/ 8741 w 216"/>
                <a:gd name="T41" fmla="*/ 1 h 164"/>
                <a:gd name="T42" fmla="*/ 9213 w 216"/>
                <a:gd name="T43" fmla="*/ 1 h 164"/>
                <a:gd name="T44" fmla="*/ 9801 w 216"/>
                <a:gd name="T45" fmla="*/ 1 h 164"/>
                <a:gd name="T46" fmla="*/ 10405 w 216"/>
                <a:gd name="T47" fmla="*/ 1 h 164"/>
                <a:gd name="T48" fmla="*/ 10804 w 216"/>
                <a:gd name="T49" fmla="*/ 1 h 164"/>
                <a:gd name="T50" fmla="*/ 11359 w 216"/>
                <a:gd name="T51" fmla="*/ 1 h 164"/>
                <a:gd name="T52" fmla="*/ 11850 w 216"/>
                <a:gd name="T53" fmla="*/ 1 h 164"/>
                <a:gd name="T54" fmla="*/ 12525 w 216"/>
                <a:gd name="T55" fmla="*/ 1 h 164"/>
                <a:gd name="T56" fmla="*/ 13005 w 216"/>
                <a:gd name="T57" fmla="*/ 1 h 164"/>
                <a:gd name="T58" fmla="*/ 13005 w 216"/>
                <a:gd name="T59" fmla="*/ 1 h 164"/>
                <a:gd name="T60" fmla="*/ 13571 w 216"/>
                <a:gd name="T61" fmla="*/ 1 h 164"/>
                <a:gd name="T62" fmla="*/ 14201 w 216"/>
                <a:gd name="T63" fmla="*/ 1 h 164"/>
                <a:gd name="T64" fmla="*/ 14759 w 216"/>
                <a:gd name="T65" fmla="*/ 1 h 164"/>
                <a:gd name="T66" fmla="*/ 14759 w 216"/>
                <a:gd name="T67" fmla="*/ 1 h 164"/>
                <a:gd name="T68" fmla="*/ 15245 w 216"/>
                <a:gd name="T69" fmla="*/ 1 h 164"/>
                <a:gd name="T70" fmla="*/ 15654 w 216"/>
                <a:gd name="T71" fmla="*/ 1 h 164"/>
                <a:gd name="T72" fmla="*/ 16302 w 216"/>
                <a:gd name="T73" fmla="*/ 1 h 164"/>
                <a:gd name="T74" fmla="*/ 16857 w 216"/>
                <a:gd name="T75" fmla="*/ 1 h 164"/>
                <a:gd name="T76" fmla="*/ 16857 w 216"/>
                <a:gd name="T77" fmla="*/ 1 h 164"/>
                <a:gd name="T78" fmla="*/ 17483 w 216"/>
                <a:gd name="T79" fmla="*/ 1 h 164"/>
                <a:gd name="T80" fmla="*/ 17997 w 216"/>
                <a:gd name="T81" fmla="*/ 1 h 164"/>
                <a:gd name="T82" fmla="*/ 18488 w 216"/>
                <a:gd name="T83" fmla="*/ 1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64"/>
                <a:gd name="T128" fmla="*/ 216 w 2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64">
                  <a:moveTo>
                    <a:pt x="0" y="75"/>
                  </a:moveTo>
                  <a:lnTo>
                    <a:pt x="0" y="82"/>
                  </a:lnTo>
                  <a:lnTo>
                    <a:pt x="6" y="79"/>
                  </a:lnTo>
                  <a:lnTo>
                    <a:pt x="6" y="82"/>
                  </a:lnTo>
                  <a:lnTo>
                    <a:pt x="6" y="77"/>
                  </a:lnTo>
                  <a:lnTo>
                    <a:pt x="6" y="79"/>
                  </a:lnTo>
                  <a:lnTo>
                    <a:pt x="12" y="77"/>
                  </a:lnTo>
                  <a:lnTo>
                    <a:pt x="12" y="82"/>
                  </a:lnTo>
                  <a:lnTo>
                    <a:pt x="12" y="75"/>
                  </a:lnTo>
                  <a:lnTo>
                    <a:pt x="19" y="77"/>
                  </a:lnTo>
                  <a:lnTo>
                    <a:pt x="19" y="92"/>
                  </a:lnTo>
                  <a:lnTo>
                    <a:pt x="19" y="53"/>
                  </a:lnTo>
                  <a:lnTo>
                    <a:pt x="19" y="79"/>
                  </a:lnTo>
                  <a:lnTo>
                    <a:pt x="25" y="107"/>
                  </a:lnTo>
                  <a:lnTo>
                    <a:pt x="25" y="57"/>
                  </a:lnTo>
                  <a:lnTo>
                    <a:pt x="25" y="70"/>
                  </a:lnTo>
                  <a:lnTo>
                    <a:pt x="31" y="73"/>
                  </a:lnTo>
                  <a:lnTo>
                    <a:pt x="31" y="94"/>
                  </a:lnTo>
                  <a:lnTo>
                    <a:pt x="31" y="64"/>
                  </a:lnTo>
                  <a:lnTo>
                    <a:pt x="31" y="73"/>
                  </a:lnTo>
                  <a:lnTo>
                    <a:pt x="37" y="68"/>
                  </a:lnTo>
                  <a:lnTo>
                    <a:pt x="37" y="96"/>
                  </a:lnTo>
                  <a:lnTo>
                    <a:pt x="37" y="70"/>
                  </a:lnTo>
                  <a:lnTo>
                    <a:pt x="44" y="68"/>
                  </a:lnTo>
                  <a:lnTo>
                    <a:pt x="44" y="86"/>
                  </a:lnTo>
                  <a:lnTo>
                    <a:pt x="44" y="66"/>
                  </a:lnTo>
                  <a:lnTo>
                    <a:pt x="44" y="79"/>
                  </a:lnTo>
                  <a:lnTo>
                    <a:pt x="51" y="82"/>
                  </a:lnTo>
                  <a:lnTo>
                    <a:pt x="51" y="89"/>
                  </a:lnTo>
                  <a:lnTo>
                    <a:pt x="51" y="70"/>
                  </a:lnTo>
                  <a:lnTo>
                    <a:pt x="51" y="79"/>
                  </a:lnTo>
                  <a:lnTo>
                    <a:pt x="57" y="73"/>
                  </a:lnTo>
                  <a:lnTo>
                    <a:pt x="57" y="86"/>
                  </a:lnTo>
                  <a:lnTo>
                    <a:pt x="57" y="70"/>
                  </a:lnTo>
                  <a:lnTo>
                    <a:pt x="57" y="79"/>
                  </a:lnTo>
                  <a:lnTo>
                    <a:pt x="63" y="73"/>
                  </a:lnTo>
                  <a:lnTo>
                    <a:pt x="63" y="100"/>
                  </a:lnTo>
                  <a:lnTo>
                    <a:pt x="63" y="64"/>
                  </a:lnTo>
                  <a:lnTo>
                    <a:pt x="63" y="89"/>
                  </a:lnTo>
                  <a:lnTo>
                    <a:pt x="70" y="73"/>
                  </a:lnTo>
                  <a:lnTo>
                    <a:pt x="70" y="94"/>
                  </a:lnTo>
                  <a:lnTo>
                    <a:pt x="70" y="57"/>
                  </a:lnTo>
                  <a:lnTo>
                    <a:pt x="70" y="86"/>
                  </a:lnTo>
                  <a:lnTo>
                    <a:pt x="76" y="82"/>
                  </a:lnTo>
                  <a:lnTo>
                    <a:pt x="76" y="92"/>
                  </a:lnTo>
                  <a:lnTo>
                    <a:pt x="76" y="64"/>
                  </a:lnTo>
                  <a:lnTo>
                    <a:pt x="76" y="82"/>
                  </a:lnTo>
                  <a:lnTo>
                    <a:pt x="82" y="73"/>
                  </a:lnTo>
                  <a:lnTo>
                    <a:pt x="82" y="100"/>
                  </a:lnTo>
                  <a:lnTo>
                    <a:pt x="82" y="66"/>
                  </a:lnTo>
                  <a:lnTo>
                    <a:pt x="82" y="89"/>
                  </a:lnTo>
                  <a:lnTo>
                    <a:pt x="88" y="84"/>
                  </a:lnTo>
                  <a:lnTo>
                    <a:pt x="88" y="86"/>
                  </a:lnTo>
                  <a:lnTo>
                    <a:pt x="88" y="70"/>
                  </a:lnTo>
                  <a:lnTo>
                    <a:pt x="88" y="79"/>
                  </a:lnTo>
                  <a:lnTo>
                    <a:pt x="95" y="73"/>
                  </a:lnTo>
                  <a:lnTo>
                    <a:pt x="95" y="94"/>
                  </a:lnTo>
                  <a:lnTo>
                    <a:pt x="95" y="68"/>
                  </a:lnTo>
                  <a:lnTo>
                    <a:pt x="95" y="79"/>
                  </a:lnTo>
                  <a:lnTo>
                    <a:pt x="102" y="73"/>
                  </a:lnTo>
                  <a:lnTo>
                    <a:pt x="102" y="94"/>
                  </a:lnTo>
                  <a:lnTo>
                    <a:pt x="102" y="66"/>
                  </a:lnTo>
                  <a:lnTo>
                    <a:pt x="102" y="86"/>
                  </a:lnTo>
                  <a:lnTo>
                    <a:pt x="108" y="84"/>
                  </a:lnTo>
                  <a:lnTo>
                    <a:pt x="108" y="70"/>
                  </a:lnTo>
                  <a:lnTo>
                    <a:pt x="108" y="77"/>
                  </a:lnTo>
                  <a:lnTo>
                    <a:pt x="114" y="73"/>
                  </a:lnTo>
                  <a:lnTo>
                    <a:pt x="114" y="136"/>
                  </a:lnTo>
                  <a:lnTo>
                    <a:pt x="114" y="34"/>
                  </a:lnTo>
                  <a:lnTo>
                    <a:pt x="114" y="112"/>
                  </a:lnTo>
                  <a:lnTo>
                    <a:pt x="121" y="98"/>
                  </a:lnTo>
                  <a:lnTo>
                    <a:pt x="121" y="46"/>
                  </a:lnTo>
                  <a:lnTo>
                    <a:pt x="121" y="64"/>
                  </a:lnTo>
                  <a:lnTo>
                    <a:pt x="127" y="70"/>
                  </a:lnTo>
                  <a:lnTo>
                    <a:pt x="127" y="105"/>
                  </a:lnTo>
                  <a:lnTo>
                    <a:pt x="127" y="84"/>
                  </a:lnTo>
                  <a:lnTo>
                    <a:pt x="133" y="77"/>
                  </a:lnTo>
                  <a:lnTo>
                    <a:pt x="133" y="164"/>
                  </a:lnTo>
                  <a:lnTo>
                    <a:pt x="133" y="0"/>
                  </a:lnTo>
                  <a:lnTo>
                    <a:pt x="133" y="116"/>
                  </a:lnTo>
                  <a:lnTo>
                    <a:pt x="139" y="114"/>
                  </a:lnTo>
                  <a:lnTo>
                    <a:pt x="139" y="37"/>
                  </a:lnTo>
                  <a:lnTo>
                    <a:pt x="139" y="50"/>
                  </a:lnTo>
                  <a:lnTo>
                    <a:pt x="146" y="50"/>
                  </a:lnTo>
                  <a:lnTo>
                    <a:pt x="146" y="107"/>
                  </a:lnTo>
                  <a:lnTo>
                    <a:pt x="146" y="79"/>
                  </a:lnTo>
                  <a:lnTo>
                    <a:pt x="153" y="77"/>
                  </a:lnTo>
                  <a:lnTo>
                    <a:pt x="153" y="164"/>
                  </a:lnTo>
                  <a:lnTo>
                    <a:pt x="153" y="0"/>
                  </a:lnTo>
                  <a:lnTo>
                    <a:pt x="153" y="142"/>
                  </a:lnTo>
                  <a:lnTo>
                    <a:pt x="159" y="134"/>
                  </a:lnTo>
                  <a:lnTo>
                    <a:pt x="159" y="136"/>
                  </a:lnTo>
                  <a:lnTo>
                    <a:pt x="159" y="29"/>
                  </a:lnTo>
                  <a:lnTo>
                    <a:pt x="159" y="68"/>
                  </a:lnTo>
                  <a:lnTo>
                    <a:pt x="165" y="50"/>
                  </a:lnTo>
                  <a:lnTo>
                    <a:pt x="165" y="114"/>
                  </a:lnTo>
                  <a:lnTo>
                    <a:pt x="165" y="42"/>
                  </a:lnTo>
                  <a:lnTo>
                    <a:pt x="165" y="79"/>
                  </a:lnTo>
                  <a:lnTo>
                    <a:pt x="172" y="84"/>
                  </a:lnTo>
                  <a:lnTo>
                    <a:pt x="172" y="123"/>
                  </a:lnTo>
                  <a:lnTo>
                    <a:pt x="172" y="16"/>
                  </a:lnTo>
                  <a:lnTo>
                    <a:pt x="172" y="79"/>
                  </a:lnTo>
                  <a:lnTo>
                    <a:pt x="178" y="100"/>
                  </a:lnTo>
                  <a:lnTo>
                    <a:pt x="178" y="142"/>
                  </a:lnTo>
                  <a:lnTo>
                    <a:pt x="178" y="34"/>
                  </a:lnTo>
                  <a:lnTo>
                    <a:pt x="178" y="100"/>
                  </a:lnTo>
                  <a:lnTo>
                    <a:pt x="184" y="96"/>
                  </a:lnTo>
                  <a:lnTo>
                    <a:pt x="184" y="107"/>
                  </a:lnTo>
                  <a:lnTo>
                    <a:pt x="184" y="57"/>
                  </a:lnTo>
                  <a:lnTo>
                    <a:pt x="184" y="68"/>
                  </a:lnTo>
                  <a:lnTo>
                    <a:pt x="190" y="66"/>
                  </a:lnTo>
                  <a:lnTo>
                    <a:pt x="190" y="116"/>
                  </a:lnTo>
                  <a:lnTo>
                    <a:pt x="190" y="48"/>
                  </a:lnTo>
                  <a:lnTo>
                    <a:pt x="197" y="29"/>
                  </a:lnTo>
                  <a:lnTo>
                    <a:pt x="197" y="129"/>
                  </a:lnTo>
                  <a:lnTo>
                    <a:pt x="197" y="23"/>
                  </a:lnTo>
                  <a:lnTo>
                    <a:pt x="197" y="57"/>
                  </a:lnTo>
                  <a:lnTo>
                    <a:pt x="204" y="64"/>
                  </a:lnTo>
                  <a:lnTo>
                    <a:pt x="204" y="105"/>
                  </a:lnTo>
                  <a:lnTo>
                    <a:pt x="204" y="55"/>
                  </a:lnTo>
                  <a:lnTo>
                    <a:pt x="204" y="92"/>
                  </a:lnTo>
                  <a:lnTo>
                    <a:pt x="210" y="94"/>
                  </a:lnTo>
                  <a:lnTo>
                    <a:pt x="210" y="73"/>
                  </a:lnTo>
                  <a:lnTo>
                    <a:pt x="210" y="98"/>
                  </a:lnTo>
                  <a:lnTo>
                    <a:pt x="216" y="107"/>
                  </a:lnTo>
                  <a:lnTo>
                    <a:pt x="216" y="127"/>
                  </a:lnTo>
                  <a:lnTo>
                    <a:pt x="216" y="37"/>
                  </a:lnTo>
                  <a:lnTo>
                    <a:pt x="216" y="84"/>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0" name="Freeform 29"/>
            <p:cNvSpPr>
              <a:spLocks/>
            </p:cNvSpPr>
            <p:nvPr/>
          </p:nvSpPr>
          <p:spPr bwMode="auto">
            <a:xfrm>
              <a:off x="3031" y="3184"/>
              <a:ext cx="254" cy="341"/>
            </a:xfrm>
            <a:custGeom>
              <a:avLst/>
              <a:gdLst>
                <a:gd name="T0" fmla="*/ 692 w 210"/>
                <a:gd name="T1" fmla="*/ 1 h 534"/>
                <a:gd name="T2" fmla="*/ 1249 w 210"/>
                <a:gd name="T3" fmla="*/ 1 h 534"/>
                <a:gd name="T4" fmla="*/ 1249 w 210"/>
                <a:gd name="T5" fmla="*/ 1 h 534"/>
                <a:gd name="T6" fmla="*/ 1828 w 210"/>
                <a:gd name="T7" fmla="*/ 1 h 534"/>
                <a:gd name="T8" fmla="*/ 2332 w 210"/>
                <a:gd name="T9" fmla="*/ 1 h 534"/>
                <a:gd name="T10" fmla="*/ 2932 w 210"/>
                <a:gd name="T11" fmla="*/ 1 h 534"/>
                <a:gd name="T12" fmla="*/ 2932 w 210"/>
                <a:gd name="T13" fmla="*/ 1 h 534"/>
                <a:gd name="T14" fmla="*/ 3708 w 210"/>
                <a:gd name="T15" fmla="*/ 1 h 534"/>
                <a:gd name="T16" fmla="*/ 4289 w 210"/>
                <a:gd name="T17" fmla="*/ 1 h 534"/>
                <a:gd name="T18" fmla="*/ 4946 w 210"/>
                <a:gd name="T19" fmla="*/ 1 h 534"/>
                <a:gd name="T20" fmla="*/ 4946 w 210"/>
                <a:gd name="T21" fmla="*/ 1 h 534"/>
                <a:gd name="T22" fmla="*/ 5425 w 210"/>
                <a:gd name="T23" fmla="*/ 1 h 534"/>
                <a:gd name="T24" fmla="*/ 6038 w 210"/>
                <a:gd name="T25" fmla="*/ 1 h 534"/>
                <a:gd name="T26" fmla="*/ 6781 w 210"/>
                <a:gd name="T27" fmla="*/ 1 h 534"/>
                <a:gd name="T28" fmla="*/ 6781 w 210"/>
                <a:gd name="T29" fmla="*/ 1 h 534"/>
                <a:gd name="T30" fmla="*/ 7287 w 210"/>
                <a:gd name="T31" fmla="*/ 1 h 534"/>
                <a:gd name="T32" fmla="*/ 7869 w 210"/>
                <a:gd name="T33" fmla="*/ 1 h 534"/>
                <a:gd name="T34" fmla="*/ 8709 w 210"/>
                <a:gd name="T35" fmla="*/ 1 h 534"/>
                <a:gd name="T36" fmla="*/ 8709 w 210"/>
                <a:gd name="T37" fmla="*/ 1 h 534"/>
                <a:gd name="T38" fmla="*/ 9180 w 210"/>
                <a:gd name="T39" fmla="*/ 1 h 534"/>
                <a:gd name="T40" fmla="*/ 9789 w 210"/>
                <a:gd name="T41" fmla="*/ 1 h 534"/>
                <a:gd name="T42" fmla="*/ 10339 w 210"/>
                <a:gd name="T43" fmla="*/ 1 h 534"/>
                <a:gd name="T44" fmla="*/ 10339 w 210"/>
                <a:gd name="T45" fmla="*/ 1 h 534"/>
                <a:gd name="T46" fmla="*/ 11031 w 210"/>
                <a:gd name="T47" fmla="*/ 1 h 534"/>
                <a:gd name="T48" fmla="*/ 11611 w 210"/>
                <a:gd name="T49" fmla="*/ 1 h 534"/>
                <a:gd name="T50" fmla="*/ 12220 w 210"/>
                <a:gd name="T51" fmla="*/ 1 h 534"/>
                <a:gd name="T52" fmla="*/ 12220 w 210"/>
                <a:gd name="T53" fmla="*/ 1 h 534"/>
                <a:gd name="T54" fmla="*/ 12803 w 210"/>
                <a:gd name="T55" fmla="*/ 1 h 534"/>
                <a:gd name="T56" fmla="*/ 13532 w 210"/>
                <a:gd name="T57" fmla="*/ 1 h 534"/>
                <a:gd name="T58" fmla="*/ 14096 w 210"/>
                <a:gd name="T59" fmla="*/ 1 h 534"/>
                <a:gd name="T60" fmla="*/ 14096 w 210"/>
                <a:gd name="T61" fmla="*/ 1 h 534"/>
                <a:gd name="T62" fmla="*/ 14737 w 210"/>
                <a:gd name="T63" fmla="*/ 1 h 534"/>
                <a:gd name="T64" fmla="*/ 15252 w 210"/>
                <a:gd name="T65" fmla="*/ 1 h 534"/>
                <a:gd name="T66" fmla="*/ 16001 w 210"/>
                <a:gd name="T67" fmla="*/ 0 h 534"/>
                <a:gd name="T68" fmla="*/ 16555 w 210"/>
                <a:gd name="T69" fmla="*/ 1 h 534"/>
                <a:gd name="T70" fmla="*/ 17049 w 210"/>
                <a:gd name="T71" fmla="*/ 1 h 534"/>
                <a:gd name="T72" fmla="*/ 17770 w 210"/>
                <a:gd name="T73" fmla="*/ 1 h 534"/>
                <a:gd name="T74" fmla="*/ 18448 w 210"/>
                <a:gd name="T75" fmla="*/ 1 h 534"/>
                <a:gd name="T76" fmla="*/ 18448 w 210"/>
                <a:gd name="T77" fmla="*/ 1 h 534"/>
                <a:gd name="T78" fmla="*/ 19019 w 210"/>
                <a:gd name="T79" fmla="*/ 1 h 534"/>
                <a:gd name="T80" fmla="*/ 19646 w 210"/>
                <a:gd name="T81" fmla="*/ 1 h 534"/>
                <a:gd name="T82" fmla="*/ 20201 w 210"/>
                <a:gd name="T83" fmla="*/ 1 h 5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0"/>
                <a:gd name="T127" fmla="*/ 0 h 534"/>
                <a:gd name="T128" fmla="*/ 210 w 210"/>
                <a:gd name="T129" fmla="*/ 534 h 53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0" h="534">
                  <a:moveTo>
                    <a:pt x="0" y="313"/>
                  </a:moveTo>
                  <a:lnTo>
                    <a:pt x="7" y="297"/>
                  </a:lnTo>
                  <a:lnTo>
                    <a:pt x="7" y="323"/>
                  </a:lnTo>
                  <a:lnTo>
                    <a:pt x="7" y="279"/>
                  </a:lnTo>
                  <a:lnTo>
                    <a:pt x="7" y="308"/>
                  </a:lnTo>
                  <a:lnTo>
                    <a:pt x="13" y="306"/>
                  </a:lnTo>
                  <a:lnTo>
                    <a:pt x="13" y="321"/>
                  </a:lnTo>
                  <a:lnTo>
                    <a:pt x="13" y="304"/>
                  </a:lnTo>
                  <a:lnTo>
                    <a:pt x="13" y="311"/>
                  </a:lnTo>
                  <a:lnTo>
                    <a:pt x="19" y="306"/>
                  </a:lnTo>
                  <a:lnTo>
                    <a:pt x="19" y="338"/>
                  </a:lnTo>
                  <a:lnTo>
                    <a:pt x="19" y="266"/>
                  </a:lnTo>
                  <a:lnTo>
                    <a:pt x="19" y="308"/>
                  </a:lnTo>
                  <a:lnTo>
                    <a:pt x="25" y="323"/>
                  </a:lnTo>
                  <a:lnTo>
                    <a:pt x="25" y="356"/>
                  </a:lnTo>
                  <a:lnTo>
                    <a:pt x="25" y="286"/>
                  </a:lnTo>
                  <a:lnTo>
                    <a:pt x="25" y="311"/>
                  </a:lnTo>
                  <a:lnTo>
                    <a:pt x="31" y="304"/>
                  </a:lnTo>
                  <a:lnTo>
                    <a:pt x="31" y="325"/>
                  </a:lnTo>
                  <a:lnTo>
                    <a:pt x="31" y="295"/>
                  </a:lnTo>
                  <a:lnTo>
                    <a:pt x="31" y="313"/>
                  </a:lnTo>
                  <a:lnTo>
                    <a:pt x="39" y="306"/>
                  </a:lnTo>
                  <a:lnTo>
                    <a:pt x="39" y="343"/>
                  </a:lnTo>
                  <a:lnTo>
                    <a:pt x="39" y="286"/>
                  </a:lnTo>
                  <a:lnTo>
                    <a:pt x="39" y="291"/>
                  </a:lnTo>
                  <a:lnTo>
                    <a:pt x="45" y="282"/>
                  </a:lnTo>
                  <a:lnTo>
                    <a:pt x="45" y="371"/>
                  </a:lnTo>
                  <a:lnTo>
                    <a:pt x="45" y="258"/>
                  </a:lnTo>
                  <a:lnTo>
                    <a:pt x="45" y="291"/>
                  </a:lnTo>
                  <a:lnTo>
                    <a:pt x="51" y="304"/>
                  </a:lnTo>
                  <a:lnTo>
                    <a:pt x="51" y="332"/>
                  </a:lnTo>
                  <a:lnTo>
                    <a:pt x="51" y="286"/>
                  </a:lnTo>
                  <a:lnTo>
                    <a:pt x="51" y="318"/>
                  </a:lnTo>
                  <a:lnTo>
                    <a:pt x="57" y="302"/>
                  </a:lnTo>
                  <a:lnTo>
                    <a:pt x="57" y="323"/>
                  </a:lnTo>
                  <a:lnTo>
                    <a:pt x="57" y="295"/>
                  </a:lnTo>
                  <a:lnTo>
                    <a:pt x="57" y="315"/>
                  </a:lnTo>
                  <a:lnTo>
                    <a:pt x="64" y="341"/>
                  </a:lnTo>
                  <a:lnTo>
                    <a:pt x="64" y="386"/>
                  </a:lnTo>
                  <a:lnTo>
                    <a:pt x="64" y="236"/>
                  </a:lnTo>
                  <a:lnTo>
                    <a:pt x="64" y="286"/>
                  </a:lnTo>
                  <a:lnTo>
                    <a:pt x="70" y="261"/>
                  </a:lnTo>
                  <a:lnTo>
                    <a:pt x="70" y="356"/>
                  </a:lnTo>
                  <a:lnTo>
                    <a:pt x="70" y="258"/>
                  </a:lnTo>
                  <a:lnTo>
                    <a:pt x="70" y="334"/>
                  </a:lnTo>
                  <a:lnTo>
                    <a:pt x="76" y="347"/>
                  </a:lnTo>
                  <a:lnTo>
                    <a:pt x="76" y="350"/>
                  </a:lnTo>
                  <a:lnTo>
                    <a:pt x="76" y="282"/>
                  </a:lnTo>
                  <a:lnTo>
                    <a:pt x="76" y="297"/>
                  </a:lnTo>
                  <a:lnTo>
                    <a:pt x="82" y="299"/>
                  </a:lnTo>
                  <a:lnTo>
                    <a:pt x="82" y="400"/>
                  </a:lnTo>
                  <a:lnTo>
                    <a:pt x="82" y="218"/>
                  </a:lnTo>
                  <a:lnTo>
                    <a:pt x="82" y="336"/>
                  </a:lnTo>
                  <a:lnTo>
                    <a:pt x="90" y="293"/>
                  </a:lnTo>
                  <a:lnTo>
                    <a:pt x="90" y="358"/>
                  </a:lnTo>
                  <a:lnTo>
                    <a:pt x="90" y="249"/>
                  </a:lnTo>
                  <a:lnTo>
                    <a:pt x="90" y="291"/>
                  </a:lnTo>
                  <a:lnTo>
                    <a:pt x="96" y="323"/>
                  </a:lnTo>
                  <a:lnTo>
                    <a:pt x="96" y="345"/>
                  </a:lnTo>
                  <a:lnTo>
                    <a:pt x="96" y="286"/>
                  </a:lnTo>
                  <a:lnTo>
                    <a:pt x="96" y="302"/>
                  </a:lnTo>
                  <a:lnTo>
                    <a:pt x="102" y="299"/>
                  </a:lnTo>
                  <a:lnTo>
                    <a:pt x="102" y="456"/>
                  </a:lnTo>
                  <a:lnTo>
                    <a:pt x="102" y="159"/>
                  </a:lnTo>
                  <a:lnTo>
                    <a:pt x="102" y="386"/>
                  </a:lnTo>
                  <a:lnTo>
                    <a:pt x="108" y="336"/>
                  </a:lnTo>
                  <a:lnTo>
                    <a:pt x="108" y="373"/>
                  </a:lnTo>
                  <a:lnTo>
                    <a:pt x="108" y="212"/>
                  </a:lnTo>
                  <a:lnTo>
                    <a:pt x="108" y="304"/>
                  </a:lnTo>
                  <a:lnTo>
                    <a:pt x="115" y="329"/>
                  </a:lnTo>
                  <a:lnTo>
                    <a:pt x="115" y="377"/>
                  </a:lnTo>
                  <a:lnTo>
                    <a:pt x="115" y="245"/>
                  </a:lnTo>
                  <a:lnTo>
                    <a:pt x="115" y="308"/>
                  </a:lnTo>
                  <a:lnTo>
                    <a:pt x="121" y="313"/>
                  </a:lnTo>
                  <a:lnTo>
                    <a:pt x="121" y="415"/>
                  </a:lnTo>
                  <a:lnTo>
                    <a:pt x="121" y="104"/>
                  </a:lnTo>
                  <a:lnTo>
                    <a:pt x="121" y="386"/>
                  </a:lnTo>
                  <a:lnTo>
                    <a:pt x="127" y="470"/>
                  </a:lnTo>
                  <a:lnTo>
                    <a:pt x="127" y="504"/>
                  </a:lnTo>
                  <a:lnTo>
                    <a:pt x="127" y="212"/>
                  </a:lnTo>
                  <a:lnTo>
                    <a:pt x="127" y="273"/>
                  </a:lnTo>
                  <a:lnTo>
                    <a:pt x="133" y="323"/>
                  </a:lnTo>
                  <a:lnTo>
                    <a:pt x="133" y="386"/>
                  </a:lnTo>
                  <a:lnTo>
                    <a:pt x="133" y="249"/>
                  </a:lnTo>
                  <a:lnTo>
                    <a:pt x="133" y="321"/>
                  </a:lnTo>
                  <a:lnTo>
                    <a:pt x="141" y="329"/>
                  </a:lnTo>
                  <a:lnTo>
                    <a:pt x="141" y="470"/>
                  </a:lnTo>
                  <a:lnTo>
                    <a:pt x="141" y="27"/>
                  </a:lnTo>
                  <a:lnTo>
                    <a:pt x="141" y="40"/>
                  </a:lnTo>
                  <a:lnTo>
                    <a:pt x="147" y="145"/>
                  </a:lnTo>
                  <a:lnTo>
                    <a:pt x="147" y="534"/>
                  </a:lnTo>
                  <a:lnTo>
                    <a:pt x="147" y="125"/>
                  </a:lnTo>
                  <a:lnTo>
                    <a:pt x="147" y="193"/>
                  </a:lnTo>
                  <a:lnTo>
                    <a:pt x="153" y="145"/>
                  </a:lnTo>
                  <a:lnTo>
                    <a:pt x="153" y="408"/>
                  </a:lnTo>
                  <a:lnTo>
                    <a:pt x="153" y="286"/>
                  </a:lnTo>
                  <a:lnTo>
                    <a:pt x="159" y="266"/>
                  </a:lnTo>
                  <a:lnTo>
                    <a:pt x="159" y="336"/>
                  </a:lnTo>
                  <a:lnTo>
                    <a:pt x="159" y="334"/>
                  </a:lnTo>
                  <a:lnTo>
                    <a:pt x="166" y="384"/>
                  </a:lnTo>
                  <a:lnTo>
                    <a:pt x="166" y="484"/>
                  </a:lnTo>
                  <a:lnTo>
                    <a:pt x="166" y="0"/>
                  </a:lnTo>
                  <a:lnTo>
                    <a:pt x="166" y="436"/>
                  </a:lnTo>
                  <a:lnTo>
                    <a:pt x="172" y="404"/>
                  </a:lnTo>
                  <a:lnTo>
                    <a:pt x="172" y="132"/>
                  </a:lnTo>
                  <a:lnTo>
                    <a:pt x="172" y="397"/>
                  </a:lnTo>
                  <a:lnTo>
                    <a:pt x="178" y="393"/>
                  </a:lnTo>
                  <a:lnTo>
                    <a:pt x="178" y="279"/>
                  </a:lnTo>
                  <a:lnTo>
                    <a:pt x="178" y="293"/>
                  </a:lnTo>
                  <a:lnTo>
                    <a:pt x="184" y="302"/>
                  </a:lnTo>
                  <a:lnTo>
                    <a:pt x="184" y="470"/>
                  </a:lnTo>
                  <a:lnTo>
                    <a:pt x="184" y="14"/>
                  </a:lnTo>
                  <a:lnTo>
                    <a:pt x="184" y="208"/>
                  </a:lnTo>
                  <a:lnTo>
                    <a:pt x="192" y="118"/>
                  </a:lnTo>
                  <a:lnTo>
                    <a:pt x="192" y="484"/>
                  </a:lnTo>
                  <a:lnTo>
                    <a:pt x="192" y="97"/>
                  </a:lnTo>
                  <a:lnTo>
                    <a:pt x="192" y="291"/>
                  </a:lnTo>
                  <a:lnTo>
                    <a:pt x="198" y="279"/>
                  </a:lnTo>
                  <a:lnTo>
                    <a:pt x="198" y="415"/>
                  </a:lnTo>
                  <a:lnTo>
                    <a:pt x="198" y="223"/>
                  </a:lnTo>
                  <a:lnTo>
                    <a:pt x="198" y="291"/>
                  </a:lnTo>
                  <a:lnTo>
                    <a:pt x="204" y="297"/>
                  </a:lnTo>
                  <a:lnTo>
                    <a:pt x="204" y="27"/>
                  </a:lnTo>
                  <a:lnTo>
                    <a:pt x="204" y="463"/>
                  </a:lnTo>
                  <a:lnTo>
                    <a:pt x="210" y="430"/>
                  </a:lnTo>
                  <a:lnTo>
                    <a:pt x="210" y="497"/>
                  </a:lnTo>
                  <a:lnTo>
                    <a:pt x="210" y="118"/>
                  </a:lnTo>
                  <a:lnTo>
                    <a:pt x="210" y="341"/>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1" name="Freeform 30"/>
            <p:cNvSpPr>
              <a:spLocks/>
            </p:cNvSpPr>
            <p:nvPr/>
          </p:nvSpPr>
          <p:spPr bwMode="auto">
            <a:xfrm>
              <a:off x="3106" y="3219"/>
              <a:ext cx="260" cy="283"/>
            </a:xfrm>
            <a:custGeom>
              <a:avLst/>
              <a:gdLst>
                <a:gd name="T0" fmla="*/ 521 w 217"/>
                <a:gd name="T1" fmla="*/ 1 h 442"/>
                <a:gd name="T2" fmla="*/ 1071 w 217"/>
                <a:gd name="T3" fmla="*/ 1 h 442"/>
                <a:gd name="T4" fmla="*/ 1537 w 217"/>
                <a:gd name="T5" fmla="*/ 1 h 442"/>
                <a:gd name="T6" fmla="*/ 1537 w 217"/>
                <a:gd name="T7" fmla="*/ 1 h 442"/>
                <a:gd name="T8" fmla="*/ 1915 w 217"/>
                <a:gd name="T9" fmla="*/ 1 h 442"/>
                <a:gd name="T10" fmla="*/ 2578 w 217"/>
                <a:gd name="T11" fmla="*/ 1 h 442"/>
                <a:gd name="T12" fmla="*/ 2976 w 217"/>
                <a:gd name="T13" fmla="*/ 1 h 442"/>
                <a:gd name="T14" fmla="*/ 2976 w 217"/>
                <a:gd name="T15" fmla="*/ 1 h 442"/>
                <a:gd name="T16" fmla="*/ 3440 w 217"/>
                <a:gd name="T17" fmla="*/ 1 h 442"/>
                <a:gd name="T18" fmla="*/ 3899 w 217"/>
                <a:gd name="T19" fmla="*/ 1 h 442"/>
                <a:gd name="T20" fmla="*/ 4434 w 217"/>
                <a:gd name="T21" fmla="*/ 1 h 442"/>
                <a:gd name="T22" fmla="*/ 4434 w 217"/>
                <a:gd name="T23" fmla="*/ 1 h 442"/>
                <a:gd name="T24" fmla="*/ 4887 w 217"/>
                <a:gd name="T25" fmla="*/ 1 h 442"/>
                <a:gd name="T26" fmla="*/ 5385 w 217"/>
                <a:gd name="T27" fmla="*/ 1 h 442"/>
                <a:gd name="T28" fmla="*/ 5834 w 217"/>
                <a:gd name="T29" fmla="*/ 1 h 442"/>
                <a:gd name="T30" fmla="*/ 5834 w 217"/>
                <a:gd name="T31" fmla="*/ 1 h 442"/>
                <a:gd name="T32" fmla="*/ 6452 w 217"/>
                <a:gd name="T33" fmla="*/ 1 h 442"/>
                <a:gd name="T34" fmla="*/ 6918 w 217"/>
                <a:gd name="T35" fmla="*/ 1 h 442"/>
                <a:gd name="T36" fmla="*/ 7351 w 217"/>
                <a:gd name="T37" fmla="*/ 1 h 442"/>
                <a:gd name="T38" fmla="*/ 7351 w 217"/>
                <a:gd name="T39" fmla="*/ 1 h 442"/>
                <a:gd name="T40" fmla="*/ 7823 w 217"/>
                <a:gd name="T41" fmla="*/ 1 h 442"/>
                <a:gd name="T42" fmla="*/ 8375 w 217"/>
                <a:gd name="T43" fmla="*/ 1 h 442"/>
                <a:gd name="T44" fmla="*/ 8808 w 217"/>
                <a:gd name="T45" fmla="*/ 1 h 442"/>
                <a:gd name="T46" fmla="*/ 8808 w 217"/>
                <a:gd name="T47" fmla="*/ 1 h 442"/>
                <a:gd name="T48" fmla="*/ 9263 w 217"/>
                <a:gd name="T49" fmla="*/ 1 h 442"/>
                <a:gd name="T50" fmla="*/ 9706 w 217"/>
                <a:gd name="T51" fmla="*/ 1 h 442"/>
                <a:gd name="T52" fmla="*/ 10335 w 217"/>
                <a:gd name="T53" fmla="*/ 1 h 442"/>
                <a:gd name="T54" fmla="*/ 10335 w 217"/>
                <a:gd name="T55" fmla="*/ 1 h 442"/>
                <a:gd name="T56" fmla="*/ 10771 w 217"/>
                <a:gd name="T57" fmla="*/ 1 h 442"/>
                <a:gd name="T58" fmla="*/ 11270 w 217"/>
                <a:gd name="T59" fmla="*/ 1 h 442"/>
                <a:gd name="T60" fmla="*/ 11677 w 217"/>
                <a:gd name="T61" fmla="*/ 1 h 442"/>
                <a:gd name="T62" fmla="*/ 12321 w 217"/>
                <a:gd name="T63" fmla="*/ 1 h 442"/>
                <a:gd name="T64" fmla="*/ 12321 w 217"/>
                <a:gd name="T65" fmla="*/ 1 h 442"/>
                <a:gd name="T66" fmla="*/ 12682 w 217"/>
                <a:gd name="T67" fmla="*/ 1 h 442"/>
                <a:gd name="T68" fmla="*/ 13198 w 217"/>
                <a:gd name="T69" fmla="*/ 1 h 442"/>
                <a:gd name="T70" fmla="*/ 13643 w 217"/>
                <a:gd name="T71" fmla="*/ 1 h 442"/>
                <a:gd name="T72" fmla="*/ 14219 w 217"/>
                <a:gd name="T73" fmla="*/ 1 h 442"/>
                <a:gd name="T74" fmla="*/ 14762 w 217"/>
                <a:gd name="T75" fmla="*/ 1 h 442"/>
                <a:gd name="T76" fmla="*/ 15149 w 217"/>
                <a:gd name="T77" fmla="*/ 1 h 442"/>
                <a:gd name="T78" fmla="*/ 15149 w 217"/>
                <a:gd name="T79" fmla="*/ 1 h 442"/>
                <a:gd name="T80" fmla="*/ 15569 w 217"/>
                <a:gd name="T81" fmla="*/ 1 h 442"/>
                <a:gd name="T82" fmla="*/ 16179 w 217"/>
                <a:gd name="T83" fmla="*/ 1 h 44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442"/>
                <a:gd name="T128" fmla="*/ 217 w 217"/>
                <a:gd name="T129" fmla="*/ 442 h 44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442">
                  <a:moveTo>
                    <a:pt x="0" y="286"/>
                  </a:moveTo>
                  <a:lnTo>
                    <a:pt x="7" y="353"/>
                  </a:lnTo>
                  <a:lnTo>
                    <a:pt x="7" y="368"/>
                  </a:lnTo>
                  <a:lnTo>
                    <a:pt x="7" y="181"/>
                  </a:lnTo>
                  <a:lnTo>
                    <a:pt x="7" y="260"/>
                  </a:lnTo>
                  <a:lnTo>
                    <a:pt x="13" y="253"/>
                  </a:lnTo>
                  <a:lnTo>
                    <a:pt x="13" y="353"/>
                  </a:lnTo>
                  <a:lnTo>
                    <a:pt x="13" y="104"/>
                  </a:lnTo>
                  <a:lnTo>
                    <a:pt x="19" y="13"/>
                  </a:lnTo>
                  <a:lnTo>
                    <a:pt x="19" y="442"/>
                  </a:lnTo>
                  <a:lnTo>
                    <a:pt x="19" y="0"/>
                  </a:lnTo>
                  <a:lnTo>
                    <a:pt x="19" y="208"/>
                  </a:lnTo>
                  <a:lnTo>
                    <a:pt x="25" y="224"/>
                  </a:lnTo>
                  <a:lnTo>
                    <a:pt x="25" y="353"/>
                  </a:lnTo>
                  <a:lnTo>
                    <a:pt x="25" y="161"/>
                  </a:lnTo>
                  <a:lnTo>
                    <a:pt x="25" y="260"/>
                  </a:lnTo>
                  <a:lnTo>
                    <a:pt x="33" y="238"/>
                  </a:lnTo>
                  <a:lnTo>
                    <a:pt x="33" y="286"/>
                  </a:lnTo>
                  <a:lnTo>
                    <a:pt x="33" y="218"/>
                  </a:lnTo>
                  <a:lnTo>
                    <a:pt x="33" y="260"/>
                  </a:lnTo>
                  <a:lnTo>
                    <a:pt x="39" y="274"/>
                  </a:lnTo>
                  <a:lnTo>
                    <a:pt x="39" y="388"/>
                  </a:lnTo>
                  <a:lnTo>
                    <a:pt x="39" y="49"/>
                  </a:lnTo>
                  <a:lnTo>
                    <a:pt x="39" y="286"/>
                  </a:lnTo>
                  <a:lnTo>
                    <a:pt x="45" y="360"/>
                  </a:lnTo>
                  <a:lnTo>
                    <a:pt x="45" y="388"/>
                  </a:lnTo>
                  <a:lnTo>
                    <a:pt x="45" y="183"/>
                  </a:lnTo>
                  <a:lnTo>
                    <a:pt x="45" y="274"/>
                  </a:lnTo>
                  <a:lnTo>
                    <a:pt x="51" y="272"/>
                  </a:lnTo>
                  <a:lnTo>
                    <a:pt x="51" y="281"/>
                  </a:lnTo>
                  <a:lnTo>
                    <a:pt x="51" y="231"/>
                  </a:lnTo>
                  <a:lnTo>
                    <a:pt x="51" y="244"/>
                  </a:lnTo>
                  <a:lnTo>
                    <a:pt x="58" y="251"/>
                  </a:lnTo>
                  <a:lnTo>
                    <a:pt x="58" y="388"/>
                  </a:lnTo>
                  <a:lnTo>
                    <a:pt x="58" y="49"/>
                  </a:lnTo>
                  <a:lnTo>
                    <a:pt x="58" y="281"/>
                  </a:lnTo>
                  <a:lnTo>
                    <a:pt x="64" y="279"/>
                  </a:lnTo>
                  <a:lnTo>
                    <a:pt x="64" y="388"/>
                  </a:lnTo>
                  <a:lnTo>
                    <a:pt x="64" y="149"/>
                  </a:lnTo>
                  <a:lnTo>
                    <a:pt x="64" y="288"/>
                  </a:lnTo>
                  <a:lnTo>
                    <a:pt x="70" y="258"/>
                  </a:lnTo>
                  <a:lnTo>
                    <a:pt x="70" y="279"/>
                  </a:lnTo>
                  <a:lnTo>
                    <a:pt x="70" y="190"/>
                  </a:lnTo>
                  <a:lnTo>
                    <a:pt x="70" y="240"/>
                  </a:lnTo>
                  <a:lnTo>
                    <a:pt x="76" y="247"/>
                  </a:lnTo>
                  <a:lnTo>
                    <a:pt x="76" y="329"/>
                  </a:lnTo>
                  <a:lnTo>
                    <a:pt x="76" y="63"/>
                  </a:lnTo>
                  <a:lnTo>
                    <a:pt x="76" y="266"/>
                  </a:lnTo>
                  <a:lnTo>
                    <a:pt x="84" y="349"/>
                  </a:lnTo>
                  <a:lnTo>
                    <a:pt x="84" y="388"/>
                  </a:lnTo>
                  <a:lnTo>
                    <a:pt x="84" y="163"/>
                  </a:lnTo>
                  <a:lnTo>
                    <a:pt x="84" y="236"/>
                  </a:lnTo>
                  <a:lnTo>
                    <a:pt x="90" y="229"/>
                  </a:lnTo>
                  <a:lnTo>
                    <a:pt x="90" y="295"/>
                  </a:lnTo>
                  <a:lnTo>
                    <a:pt x="90" y="188"/>
                  </a:lnTo>
                  <a:lnTo>
                    <a:pt x="90" y="249"/>
                  </a:lnTo>
                  <a:lnTo>
                    <a:pt x="96" y="263"/>
                  </a:lnTo>
                  <a:lnTo>
                    <a:pt x="96" y="318"/>
                  </a:lnTo>
                  <a:lnTo>
                    <a:pt x="96" y="238"/>
                  </a:lnTo>
                  <a:lnTo>
                    <a:pt x="96" y="286"/>
                  </a:lnTo>
                  <a:lnTo>
                    <a:pt x="102" y="227"/>
                  </a:lnTo>
                  <a:lnTo>
                    <a:pt x="102" y="388"/>
                  </a:lnTo>
                  <a:lnTo>
                    <a:pt x="102" y="77"/>
                  </a:lnTo>
                  <a:lnTo>
                    <a:pt x="102" y="272"/>
                  </a:lnTo>
                  <a:lnTo>
                    <a:pt x="109" y="222"/>
                  </a:lnTo>
                  <a:lnTo>
                    <a:pt x="109" y="301"/>
                  </a:lnTo>
                  <a:lnTo>
                    <a:pt x="109" y="194"/>
                  </a:lnTo>
                  <a:lnTo>
                    <a:pt x="109" y="251"/>
                  </a:lnTo>
                  <a:lnTo>
                    <a:pt x="115" y="253"/>
                  </a:lnTo>
                  <a:lnTo>
                    <a:pt x="115" y="274"/>
                  </a:lnTo>
                  <a:lnTo>
                    <a:pt x="115" y="240"/>
                  </a:lnTo>
                  <a:lnTo>
                    <a:pt x="115" y="258"/>
                  </a:lnTo>
                  <a:lnTo>
                    <a:pt x="121" y="260"/>
                  </a:lnTo>
                  <a:lnTo>
                    <a:pt x="121" y="375"/>
                  </a:lnTo>
                  <a:lnTo>
                    <a:pt x="121" y="97"/>
                  </a:lnTo>
                  <a:lnTo>
                    <a:pt x="121" y="203"/>
                  </a:lnTo>
                  <a:lnTo>
                    <a:pt x="127" y="233"/>
                  </a:lnTo>
                  <a:lnTo>
                    <a:pt x="127" y="353"/>
                  </a:lnTo>
                  <a:lnTo>
                    <a:pt x="127" y="199"/>
                  </a:lnTo>
                  <a:lnTo>
                    <a:pt x="127" y="231"/>
                  </a:lnTo>
                  <a:lnTo>
                    <a:pt x="135" y="256"/>
                  </a:lnTo>
                  <a:lnTo>
                    <a:pt x="135" y="288"/>
                  </a:lnTo>
                  <a:lnTo>
                    <a:pt x="135" y="247"/>
                  </a:lnTo>
                  <a:lnTo>
                    <a:pt x="135" y="253"/>
                  </a:lnTo>
                  <a:lnTo>
                    <a:pt x="141" y="256"/>
                  </a:lnTo>
                  <a:lnTo>
                    <a:pt x="141" y="342"/>
                  </a:lnTo>
                  <a:lnTo>
                    <a:pt x="141" y="111"/>
                  </a:lnTo>
                  <a:lnTo>
                    <a:pt x="141" y="270"/>
                  </a:lnTo>
                  <a:lnTo>
                    <a:pt x="147" y="268"/>
                  </a:lnTo>
                  <a:lnTo>
                    <a:pt x="147" y="338"/>
                  </a:lnTo>
                  <a:lnTo>
                    <a:pt x="147" y="203"/>
                  </a:lnTo>
                  <a:lnTo>
                    <a:pt x="147" y="270"/>
                  </a:lnTo>
                  <a:lnTo>
                    <a:pt x="153" y="274"/>
                  </a:lnTo>
                  <a:lnTo>
                    <a:pt x="153" y="216"/>
                  </a:lnTo>
                  <a:lnTo>
                    <a:pt x="153" y="258"/>
                  </a:lnTo>
                  <a:lnTo>
                    <a:pt x="160" y="253"/>
                  </a:lnTo>
                  <a:lnTo>
                    <a:pt x="160" y="316"/>
                  </a:lnTo>
                  <a:lnTo>
                    <a:pt x="160" y="131"/>
                  </a:lnTo>
                  <a:lnTo>
                    <a:pt x="160" y="174"/>
                  </a:lnTo>
                  <a:lnTo>
                    <a:pt x="166" y="231"/>
                  </a:lnTo>
                  <a:lnTo>
                    <a:pt x="166" y="318"/>
                  </a:lnTo>
                  <a:lnTo>
                    <a:pt x="166" y="203"/>
                  </a:lnTo>
                  <a:lnTo>
                    <a:pt x="166" y="244"/>
                  </a:lnTo>
                  <a:lnTo>
                    <a:pt x="172" y="240"/>
                  </a:lnTo>
                  <a:lnTo>
                    <a:pt x="172" y="274"/>
                  </a:lnTo>
                  <a:lnTo>
                    <a:pt x="172" y="211"/>
                  </a:lnTo>
                  <a:lnTo>
                    <a:pt x="172" y="268"/>
                  </a:lnTo>
                  <a:lnTo>
                    <a:pt x="178" y="263"/>
                  </a:lnTo>
                  <a:lnTo>
                    <a:pt x="178" y="242"/>
                  </a:lnTo>
                  <a:lnTo>
                    <a:pt x="178" y="286"/>
                  </a:lnTo>
                  <a:lnTo>
                    <a:pt x="185" y="297"/>
                  </a:lnTo>
                  <a:lnTo>
                    <a:pt x="185" y="161"/>
                  </a:lnTo>
                  <a:lnTo>
                    <a:pt x="185" y="286"/>
                  </a:lnTo>
                  <a:lnTo>
                    <a:pt x="192" y="288"/>
                  </a:lnTo>
                  <a:lnTo>
                    <a:pt x="192" y="213"/>
                  </a:lnTo>
                  <a:lnTo>
                    <a:pt x="192" y="263"/>
                  </a:lnTo>
                  <a:lnTo>
                    <a:pt x="198" y="256"/>
                  </a:lnTo>
                  <a:lnTo>
                    <a:pt x="198" y="268"/>
                  </a:lnTo>
                  <a:lnTo>
                    <a:pt x="198" y="240"/>
                  </a:lnTo>
                  <a:lnTo>
                    <a:pt x="198" y="251"/>
                  </a:lnTo>
                  <a:lnTo>
                    <a:pt x="204" y="258"/>
                  </a:lnTo>
                  <a:lnTo>
                    <a:pt x="204" y="290"/>
                  </a:lnTo>
                  <a:lnTo>
                    <a:pt x="204" y="194"/>
                  </a:lnTo>
                  <a:lnTo>
                    <a:pt x="204" y="288"/>
                  </a:lnTo>
                  <a:lnTo>
                    <a:pt x="211" y="279"/>
                  </a:lnTo>
                  <a:lnTo>
                    <a:pt x="211" y="236"/>
                  </a:lnTo>
                  <a:lnTo>
                    <a:pt x="211" y="242"/>
                  </a:lnTo>
                  <a:lnTo>
                    <a:pt x="217" y="240"/>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2" name="Freeform 31"/>
            <p:cNvSpPr>
              <a:spLocks/>
            </p:cNvSpPr>
            <p:nvPr/>
          </p:nvSpPr>
          <p:spPr bwMode="auto">
            <a:xfrm>
              <a:off x="3174" y="3368"/>
              <a:ext cx="279" cy="44"/>
            </a:xfrm>
            <a:custGeom>
              <a:avLst/>
              <a:gdLst>
                <a:gd name="T0" fmla="*/ 0 w 230"/>
                <a:gd name="T1" fmla="*/ 20 h 43"/>
                <a:gd name="T2" fmla="*/ 602 w 230"/>
                <a:gd name="T3" fmla="*/ 0 h 43"/>
                <a:gd name="T4" fmla="*/ 1304 w 230"/>
                <a:gd name="T5" fmla="*/ 63 h 43"/>
                <a:gd name="T6" fmla="*/ 1963 w 230"/>
                <a:gd name="T7" fmla="*/ 18 h 43"/>
                <a:gd name="T8" fmla="*/ 2722 w 230"/>
                <a:gd name="T9" fmla="*/ 58 h 43"/>
                <a:gd name="T10" fmla="*/ 3302 w 230"/>
                <a:gd name="T11" fmla="*/ 48 h 43"/>
                <a:gd name="T12" fmla="*/ 3302 w 230"/>
                <a:gd name="T13" fmla="*/ 20 h 43"/>
                <a:gd name="T14" fmla="*/ 3904 w 230"/>
                <a:gd name="T15" fmla="*/ 53 h 43"/>
                <a:gd name="T16" fmla="*/ 4664 w 230"/>
                <a:gd name="T17" fmla="*/ 18 h 43"/>
                <a:gd name="T18" fmla="*/ 5193 w 230"/>
                <a:gd name="T19" fmla="*/ 61 h 43"/>
                <a:gd name="T20" fmla="*/ 5893 w 230"/>
                <a:gd name="T21" fmla="*/ 20 h 43"/>
                <a:gd name="T22" fmla="*/ 6476 w 230"/>
                <a:gd name="T23" fmla="*/ 48 h 43"/>
                <a:gd name="T24" fmla="*/ 7233 w 230"/>
                <a:gd name="T25" fmla="*/ 18 h 43"/>
                <a:gd name="T26" fmla="*/ 7869 w 230"/>
                <a:gd name="T27" fmla="*/ 58 h 43"/>
                <a:gd name="T28" fmla="*/ 8649 w 230"/>
                <a:gd name="T29" fmla="*/ 15 h 43"/>
                <a:gd name="T30" fmla="*/ 9197 w 230"/>
                <a:gd name="T31" fmla="*/ 15 h 43"/>
                <a:gd name="T32" fmla="*/ 9829 w 230"/>
                <a:gd name="T33" fmla="*/ 18 h 43"/>
                <a:gd name="T34" fmla="*/ 10518 w 230"/>
                <a:gd name="T35" fmla="*/ 15 h 43"/>
                <a:gd name="T36" fmla="*/ 11156 w 230"/>
                <a:gd name="T37" fmla="*/ 58 h 43"/>
                <a:gd name="T38" fmla="*/ 11665 w 230"/>
                <a:gd name="T39" fmla="*/ 20 h 43"/>
                <a:gd name="T40" fmla="*/ 11665 w 230"/>
                <a:gd name="T41" fmla="*/ 48 h 43"/>
                <a:gd name="T42" fmla="*/ 12492 w 230"/>
                <a:gd name="T43" fmla="*/ 20 h 43"/>
                <a:gd name="T44" fmla="*/ 13189 w 230"/>
                <a:gd name="T45" fmla="*/ 15 h 43"/>
                <a:gd name="T46" fmla="*/ 13830 w 230"/>
                <a:gd name="T47" fmla="*/ 55 h 43"/>
                <a:gd name="T48" fmla="*/ 14441 w 230"/>
                <a:gd name="T49" fmla="*/ 48 h 43"/>
                <a:gd name="T50" fmla="*/ 14441 w 230"/>
                <a:gd name="T51" fmla="*/ 48 h 43"/>
                <a:gd name="T52" fmla="*/ 15153 w 230"/>
                <a:gd name="T53" fmla="*/ 46 h 43"/>
                <a:gd name="T54" fmla="*/ 15795 w 230"/>
                <a:gd name="T55" fmla="*/ 20 h 43"/>
                <a:gd name="T56" fmla="*/ 16416 w 230"/>
                <a:gd name="T57" fmla="*/ 53 h 43"/>
                <a:gd name="T58" fmla="*/ 17011 w 230"/>
                <a:gd name="T59" fmla="*/ 55 h 43"/>
                <a:gd name="T60" fmla="*/ 17011 w 230"/>
                <a:gd name="T61" fmla="*/ 55 h 43"/>
                <a:gd name="T62" fmla="*/ 17804 w 230"/>
                <a:gd name="T63" fmla="*/ 48 h 43"/>
                <a:gd name="T64" fmla="*/ 18392 w 230"/>
                <a:gd name="T65" fmla="*/ 20 h 43"/>
                <a:gd name="T66" fmla="*/ 19008 w 230"/>
                <a:gd name="T67" fmla="*/ 53 h 43"/>
                <a:gd name="T68" fmla="*/ 19713 w 230"/>
                <a:gd name="T69" fmla="*/ 55 h 43"/>
                <a:gd name="T70" fmla="*/ 20350 w 230"/>
                <a:gd name="T71" fmla="*/ 48 h 43"/>
                <a:gd name="T72" fmla="*/ 21018 w 230"/>
                <a:gd name="T73" fmla="*/ 48 h 43"/>
                <a:gd name="T74" fmla="*/ 21018 w 230"/>
                <a:gd name="T75" fmla="*/ 51 h 43"/>
                <a:gd name="T76" fmla="*/ 21675 w 230"/>
                <a:gd name="T77" fmla="*/ 20 h 43"/>
                <a:gd name="T78" fmla="*/ 22297 w 230"/>
                <a:gd name="T79" fmla="*/ 53 h 43"/>
                <a:gd name="T80" fmla="*/ 23043 w 230"/>
                <a:gd name="T81" fmla="*/ 46 h 43"/>
                <a:gd name="T82" fmla="*/ 23043 w 230"/>
                <a:gd name="T83" fmla="*/ 51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0"/>
                <a:gd name="T127" fmla="*/ 0 h 43"/>
                <a:gd name="T128" fmla="*/ 230 w 23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0" h="43">
                  <a:moveTo>
                    <a:pt x="0" y="11"/>
                  </a:moveTo>
                  <a:lnTo>
                    <a:pt x="0" y="34"/>
                  </a:lnTo>
                  <a:lnTo>
                    <a:pt x="0" y="20"/>
                  </a:lnTo>
                  <a:lnTo>
                    <a:pt x="6" y="18"/>
                  </a:lnTo>
                  <a:lnTo>
                    <a:pt x="6" y="43"/>
                  </a:lnTo>
                  <a:lnTo>
                    <a:pt x="6" y="0"/>
                  </a:lnTo>
                  <a:lnTo>
                    <a:pt x="6" y="24"/>
                  </a:lnTo>
                  <a:lnTo>
                    <a:pt x="12" y="18"/>
                  </a:lnTo>
                  <a:lnTo>
                    <a:pt x="12" y="39"/>
                  </a:lnTo>
                  <a:lnTo>
                    <a:pt x="12" y="18"/>
                  </a:lnTo>
                  <a:lnTo>
                    <a:pt x="12" y="20"/>
                  </a:lnTo>
                  <a:lnTo>
                    <a:pt x="19" y="18"/>
                  </a:lnTo>
                  <a:lnTo>
                    <a:pt x="19" y="15"/>
                  </a:lnTo>
                  <a:lnTo>
                    <a:pt x="19" y="37"/>
                  </a:lnTo>
                  <a:lnTo>
                    <a:pt x="26" y="34"/>
                  </a:lnTo>
                  <a:lnTo>
                    <a:pt x="26" y="18"/>
                  </a:lnTo>
                  <a:lnTo>
                    <a:pt x="26" y="29"/>
                  </a:lnTo>
                  <a:lnTo>
                    <a:pt x="32" y="24"/>
                  </a:lnTo>
                  <a:lnTo>
                    <a:pt x="32" y="39"/>
                  </a:lnTo>
                  <a:lnTo>
                    <a:pt x="32" y="13"/>
                  </a:lnTo>
                  <a:lnTo>
                    <a:pt x="32" y="20"/>
                  </a:lnTo>
                  <a:lnTo>
                    <a:pt x="38" y="22"/>
                  </a:lnTo>
                  <a:lnTo>
                    <a:pt x="38" y="11"/>
                  </a:lnTo>
                  <a:lnTo>
                    <a:pt x="38" y="29"/>
                  </a:lnTo>
                  <a:lnTo>
                    <a:pt x="45" y="31"/>
                  </a:lnTo>
                  <a:lnTo>
                    <a:pt x="45" y="37"/>
                  </a:lnTo>
                  <a:lnTo>
                    <a:pt x="45" y="18"/>
                  </a:lnTo>
                  <a:lnTo>
                    <a:pt x="51" y="20"/>
                  </a:lnTo>
                  <a:lnTo>
                    <a:pt x="51" y="15"/>
                  </a:lnTo>
                  <a:lnTo>
                    <a:pt x="51" y="37"/>
                  </a:lnTo>
                  <a:lnTo>
                    <a:pt x="57" y="39"/>
                  </a:lnTo>
                  <a:lnTo>
                    <a:pt x="57" y="11"/>
                  </a:lnTo>
                  <a:lnTo>
                    <a:pt x="57" y="20"/>
                  </a:lnTo>
                  <a:lnTo>
                    <a:pt x="63" y="18"/>
                  </a:lnTo>
                  <a:lnTo>
                    <a:pt x="63" y="37"/>
                  </a:lnTo>
                  <a:lnTo>
                    <a:pt x="63" y="24"/>
                  </a:lnTo>
                  <a:lnTo>
                    <a:pt x="70" y="22"/>
                  </a:lnTo>
                  <a:lnTo>
                    <a:pt x="70" y="31"/>
                  </a:lnTo>
                  <a:lnTo>
                    <a:pt x="70" y="18"/>
                  </a:lnTo>
                  <a:lnTo>
                    <a:pt x="70" y="20"/>
                  </a:lnTo>
                  <a:lnTo>
                    <a:pt x="77" y="18"/>
                  </a:lnTo>
                  <a:lnTo>
                    <a:pt x="77" y="34"/>
                  </a:lnTo>
                  <a:lnTo>
                    <a:pt x="77" y="18"/>
                  </a:lnTo>
                  <a:lnTo>
                    <a:pt x="83" y="15"/>
                  </a:lnTo>
                  <a:lnTo>
                    <a:pt x="83" y="29"/>
                  </a:lnTo>
                  <a:lnTo>
                    <a:pt x="89" y="31"/>
                  </a:lnTo>
                  <a:lnTo>
                    <a:pt x="89" y="15"/>
                  </a:lnTo>
                  <a:lnTo>
                    <a:pt x="89" y="27"/>
                  </a:lnTo>
                  <a:lnTo>
                    <a:pt x="96" y="29"/>
                  </a:lnTo>
                  <a:lnTo>
                    <a:pt x="96" y="18"/>
                  </a:lnTo>
                  <a:lnTo>
                    <a:pt x="96" y="31"/>
                  </a:lnTo>
                  <a:lnTo>
                    <a:pt x="102" y="29"/>
                  </a:lnTo>
                  <a:lnTo>
                    <a:pt x="102" y="15"/>
                  </a:lnTo>
                  <a:lnTo>
                    <a:pt x="102" y="22"/>
                  </a:lnTo>
                  <a:lnTo>
                    <a:pt x="108" y="24"/>
                  </a:lnTo>
                  <a:lnTo>
                    <a:pt x="108" y="34"/>
                  </a:lnTo>
                  <a:lnTo>
                    <a:pt x="108" y="22"/>
                  </a:lnTo>
                  <a:lnTo>
                    <a:pt x="114" y="20"/>
                  </a:lnTo>
                  <a:lnTo>
                    <a:pt x="114" y="27"/>
                  </a:lnTo>
                  <a:lnTo>
                    <a:pt x="114" y="20"/>
                  </a:lnTo>
                  <a:lnTo>
                    <a:pt x="114" y="24"/>
                  </a:lnTo>
                  <a:lnTo>
                    <a:pt x="121" y="22"/>
                  </a:lnTo>
                  <a:lnTo>
                    <a:pt x="121" y="29"/>
                  </a:lnTo>
                  <a:lnTo>
                    <a:pt x="121" y="20"/>
                  </a:lnTo>
                  <a:lnTo>
                    <a:pt x="121" y="24"/>
                  </a:lnTo>
                  <a:lnTo>
                    <a:pt x="128" y="22"/>
                  </a:lnTo>
                  <a:lnTo>
                    <a:pt x="128" y="15"/>
                  </a:lnTo>
                  <a:lnTo>
                    <a:pt x="128" y="31"/>
                  </a:lnTo>
                  <a:lnTo>
                    <a:pt x="134" y="27"/>
                  </a:lnTo>
                  <a:lnTo>
                    <a:pt x="134" y="31"/>
                  </a:lnTo>
                  <a:lnTo>
                    <a:pt x="134" y="22"/>
                  </a:lnTo>
                  <a:lnTo>
                    <a:pt x="134" y="27"/>
                  </a:lnTo>
                  <a:lnTo>
                    <a:pt x="140" y="24"/>
                  </a:lnTo>
                  <a:lnTo>
                    <a:pt x="140" y="27"/>
                  </a:lnTo>
                  <a:lnTo>
                    <a:pt x="140" y="20"/>
                  </a:lnTo>
                  <a:lnTo>
                    <a:pt x="140" y="24"/>
                  </a:lnTo>
                  <a:lnTo>
                    <a:pt x="147" y="22"/>
                  </a:lnTo>
                  <a:lnTo>
                    <a:pt x="147" y="27"/>
                  </a:lnTo>
                  <a:lnTo>
                    <a:pt x="147" y="22"/>
                  </a:lnTo>
                  <a:lnTo>
                    <a:pt x="153" y="24"/>
                  </a:lnTo>
                  <a:lnTo>
                    <a:pt x="153" y="27"/>
                  </a:lnTo>
                  <a:lnTo>
                    <a:pt x="153" y="20"/>
                  </a:lnTo>
                  <a:lnTo>
                    <a:pt x="153" y="27"/>
                  </a:lnTo>
                  <a:lnTo>
                    <a:pt x="159" y="24"/>
                  </a:lnTo>
                  <a:lnTo>
                    <a:pt x="159" y="29"/>
                  </a:lnTo>
                  <a:lnTo>
                    <a:pt x="159" y="18"/>
                  </a:lnTo>
                  <a:lnTo>
                    <a:pt x="159" y="24"/>
                  </a:lnTo>
                  <a:lnTo>
                    <a:pt x="165" y="31"/>
                  </a:lnTo>
                  <a:lnTo>
                    <a:pt x="165" y="39"/>
                  </a:lnTo>
                  <a:lnTo>
                    <a:pt x="165" y="11"/>
                  </a:lnTo>
                  <a:lnTo>
                    <a:pt x="165" y="31"/>
                  </a:lnTo>
                  <a:lnTo>
                    <a:pt x="172" y="29"/>
                  </a:lnTo>
                  <a:lnTo>
                    <a:pt x="172" y="20"/>
                  </a:lnTo>
                  <a:lnTo>
                    <a:pt x="172" y="24"/>
                  </a:lnTo>
                  <a:lnTo>
                    <a:pt x="179" y="22"/>
                  </a:lnTo>
                  <a:lnTo>
                    <a:pt x="179" y="27"/>
                  </a:lnTo>
                  <a:lnTo>
                    <a:pt x="179" y="20"/>
                  </a:lnTo>
                  <a:lnTo>
                    <a:pt x="179" y="24"/>
                  </a:lnTo>
                  <a:lnTo>
                    <a:pt x="185" y="22"/>
                  </a:lnTo>
                  <a:lnTo>
                    <a:pt x="185" y="29"/>
                  </a:lnTo>
                  <a:lnTo>
                    <a:pt x="185" y="15"/>
                  </a:lnTo>
                  <a:lnTo>
                    <a:pt x="185" y="27"/>
                  </a:lnTo>
                  <a:lnTo>
                    <a:pt x="191" y="31"/>
                  </a:lnTo>
                  <a:lnTo>
                    <a:pt x="191" y="18"/>
                  </a:lnTo>
                  <a:lnTo>
                    <a:pt x="191" y="22"/>
                  </a:lnTo>
                  <a:lnTo>
                    <a:pt x="198" y="24"/>
                  </a:lnTo>
                  <a:lnTo>
                    <a:pt x="198" y="29"/>
                  </a:lnTo>
                  <a:lnTo>
                    <a:pt x="198" y="20"/>
                  </a:lnTo>
                  <a:lnTo>
                    <a:pt x="204" y="24"/>
                  </a:lnTo>
                  <a:lnTo>
                    <a:pt x="204" y="29"/>
                  </a:lnTo>
                  <a:lnTo>
                    <a:pt x="204" y="20"/>
                  </a:lnTo>
                  <a:lnTo>
                    <a:pt x="204" y="27"/>
                  </a:lnTo>
                  <a:lnTo>
                    <a:pt x="210" y="22"/>
                  </a:lnTo>
                  <a:lnTo>
                    <a:pt x="210" y="29"/>
                  </a:lnTo>
                  <a:lnTo>
                    <a:pt x="210" y="20"/>
                  </a:lnTo>
                  <a:lnTo>
                    <a:pt x="210" y="24"/>
                  </a:lnTo>
                  <a:lnTo>
                    <a:pt x="216" y="22"/>
                  </a:lnTo>
                  <a:lnTo>
                    <a:pt x="216" y="29"/>
                  </a:lnTo>
                  <a:lnTo>
                    <a:pt x="216" y="20"/>
                  </a:lnTo>
                  <a:lnTo>
                    <a:pt x="216" y="24"/>
                  </a:lnTo>
                  <a:lnTo>
                    <a:pt x="223" y="22"/>
                  </a:lnTo>
                  <a:lnTo>
                    <a:pt x="223" y="27"/>
                  </a:lnTo>
                  <a:lnTo>
                    <a:pt x="223" y="20"/>
                  </a:lnTo>
                  <a:lnTo>
                    <a:pt x="223" y="27"/>
                  </a:lnTo>
                  <a:lnTo>
                    <a:pt x="230" y="24"/>
                  </a:lnTo>
                  <a:lnTo>
                    <a:pt x="230" y="27"/>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3" name="Freeform 32"/>
            <p:cNvSpPr>
              <a:spLocks/>
            </p:cNvSpPr>
            <p:nvPr/>
          </p:nvSpPr>
          <p:spPr bwMode="auto">
            <a:xfrm>
              <a:off x="3363" y="3365"/>
              <a:ext cx="92" cy="44"/>
            </a:xfrm>
            <a:custGeom>
              <a:avLst/>
              <a:gdLst>
                <a:gd name="T0" fmla="*/ 0 w 6"/>
                <a:gd name="T1" fmla="*/ 2147483647 h 7"/>
                <a:gd name="T2" fmla="*/ 0 w 6"/>
                <a:gd name="T3" fmla="*/ 0 h 7"/>
                <a:gd name="T4" fmla="*/ 0 w 6"/>
                <a:gd name="T5" fmla="*/ 2147483647 h 7"/>
                <a:gd name="T6" fmla="*/ 2147483647 w 6"/>
                <a:gd name="T7" fmla="*/ 2147483647 h 7"/>
                <a:gd name="T8" fmla="*/ 2147483647 w 6"/>
                <a:gd name="T9" fmla="*/ 2147483647 h 7"/>
                <a:gd name="T10" fmla="*/ 2147483647 w 6"/>
                <a:gd name="T11" fmla="*/ 2147483647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7"/>
                  </a:moveTo>
                  <a:lnTo>
                    <a:pt x="0" y="0"/>
                  </a:lnTo>
                  <a:lnTo>
                    <a:pt x="0" y="7"/>
                  </a:lnTo>
                  <a:lnTo>
                    <a:pt x="6" y="4"/>
                  </a:lnTo>
                  <a:lnTo>
                    <a:pt x="6" y="7"/>
                  </a:lnTo>
                  <a:lnTo>
                    <a:pt x="6" y="2"/>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4" name="Freeform 33"/>
            <p:cNvSpPr>
              <a:spLocks/>
            </p:cNvSpPr>
            <p:nvPr/>
          </p:nvSpPr>
          <p:spPr bwMode="auto">
            <a:xfrm>
              <a:off x="2453" y="3204"/>
              <a:ext cx="262" cy="292"/>
            </a:xfrm>
            <a:custGeom>
              <a:avLst/>
              <a:gdLst>
                <a:gd name="T0" fmla="*/ 0 w 217"/>
                <a:gd name="T1" fmla="*/ 1 h 457"/>
                <a:gd name="T2" fmla="*/ 503 w 217"/>
                <a:gd name="T3" fmla="*/ 1 h 457"/>
                <a:gd name="T4" fmla="*/ 1213 w 217"/>
                <a:gd name="T5" fmla="*/ 1 h 457"/>
                <a:gd name="T6" fmla="*/ 1769 w 217"/>
                <a:gd name="T7" fmla="*/ 1 h 457"/>
                <a:gd name="T8" fmla="*/ 2272 w 217"/>
                <a:gd name="T9" fmla="*/ 1 h 457"/>
                <a:gd name="T10" fmla="*/ 2272 w 217"/>
                <a:gd name="T11" fmla="*/ 1 h 457"/>
                <a:gd name="T12" fmla="*/ 2767 w 217"/>
                <a:gd name="T13" fmla="*/ 1 h 457"/>
                <a:gd name="T14" fmla="*/ 3574 w 217"/>
                <a:gd name="T15" fmla="*/ 1 h 457"/>
                <a:gd name="T16" fmla="*/ 4034 w 217"/>
                <a:gd name="T17" fmla="*/ 1 h 457"/>
                <a:gd name="T18" fmla="*/ 4786 w 217"/>
                <a:gd name="T19" fmla="*/ 1 h 457"/>
                <a:gd name="T20" fmla="*/ 4786 w 217"/>
                <a:gd name="T21" fmla="*/ 1 h 457"/>
                <a:gd name="T22" fmla="*/ 5210 w 217"/>
                <a:gd name="T23" fmla="*/ 1 h 457"/>
                <a:gd name="T24" fmla="*/ 5864 w 217"/>
                <a:gd name="T25" fmla="*/ 1 h 457"/>
                <a:gd name="T26" fmla="*/ 6487 w 217"/>
                <a:gd name="T27" fmla="*/ 1 h 457"/>
                <a:gd name="T28" fmla="*/ 7038 w 217"/>
                <a:gd name="T29" fmla="*/ 1 h 457"/>
                <a:gd name="T30" fmla="*/ 7038 w 217"/>
                <a:gd name="T31" fmla="*/ 1 h 457"/>
                <a:gd name="T32" fmla="*/ 7580 w 217"/>
                <a:gd name="T33" fmla="*/ 1 h 457"/>
                <a:gd name="T34" fmla="*/ 8318 w 217"/>
                <a:gd name="T35" fmla="*/ 1 h 457"/>
                <a:gd name="T36" fmla="*/ 8825 w 217"/>
                <a:gd name="T37" fmla="*/ 1 h 457"/>
                <a:gd name="T38" fmla="*/ 8825 w 217"/>
                <a:gd name="T39" fmla="*/ 1 h 457"/>
                <a:gd name="T40" fmla="*/ 9428 w 217"/>
                <a:gd name="T41" fmla="*/ 1 h 457"/>
                <a:gd name="T42" fmla="*/ 9903 w 217"/>
                <a:gd name="T43" fmla="*/ 1 h 457"/>
                <a:gd name="T44" fmla="*/ 10603 w 217"/>
                <a:gd name="T45" fmla="*/ 1 h 457"/>
                <a:gd name="T46" fmla="*/ 11070 w 217"/>
                <a:gd name="T47" fmla="*/ 1 h 457"/>
                <a:gd name="T48" fmla="*/ 11648 w 217"/>
                <a:gd name="T49" fmla="*/ 1 h 457"/>
                <a:gd name="T50" fmla="*/ 12279 w 217"/>
                <a:gd name="T51" fmla="*/ 1 h 457"/>
                <a:gd name="T52" fmla="*/ 12954 w 217"/>
                <a:gd name="T53" fmla="*/ 1 h 457"/>
                <a:gd name="T54" fmla="*/ 12954 w 217"/>
                <a:gd name="T55" fmla="*/ 1 h 457"/>
                <a:gd name="T56" fmla="*/ 13515 w 217"/>
                <a:gd name="T57" fmla="*/ 1 h 457"/>
                <a:gd name="T58" fmla="*/ 14063 w 217"/>
                <a:gd name="T59" fmla="*/ 1 h 457"/>
                <a:gd name="T60" fmla="*/ 14641 w 217"/>
                <a:gd name="T61" fmla="*/ 1 h 457"/>
                <a:gd name="T62" fmla="*/ 15219 w 217"/>
                <a:gd name="T63" fmla="*/ 1 h 457"/>
                <a:gd name="T64" fmla="*/ 15906 w 217"/>
                <a:gd name="T65" fmla="*/ 1 h 457"/>
                <a:gd name="T66" fmla="*/ 16443 w 217"/>
                <a:gd name="T67" fmla="*/ 1 h 457"/>
                <a:gd name="T68" fmla="*/ 16443 w 217"/>
                <a:gd name="T69" fmla="*/ 1 h 457"/>
                <a:gd name="T70" fmla="*/ 16939 w 217"/>
                <a:gd name="T71" fmla="*/ 1 h 457"/>
                <a:gd name="T72" fmla="*/ 17677 w 217"/>
                <a:gd name="T73" fmla="*/ 1 h 457"/>
                <a:gd name="T74" fmla="*/ 18220 w 217"/>
                <a:gd name="T75" fmla="*/ 1 h 457"/>
                <a:gd name="T76" fmla="*/ 18754 w 217"/>
                <a:gd name="T77" fmla="*/ 1 h 457"/>
                <a:gd name="T78" fmla="*/ 18754 w 217"/>
                <a:gd name="T79" fmla="*/ 1 h 457"/>
                <a:gd name="T80" fmla="*/ 19387 w 217"/>
                <a:gd name="T81" fmla="*/ 1 h 457"/>
                <a:gd name="T82" fmla="*/ 20035 w 217"/>
                <a:gd name="T83" fmla="*/ 1 h 4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7"/>
                <a:gd name="T127" fmla="*/ 0 h 457"/>
                <a:gd name="T128" fmla="*/ 217 w 217"/>
                <a:gd name="T129" fmla="*/ 457 h 45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7" h="457">
                  <a:moveTo>
                    <a:pt x="0" y="336"/>
                  </a:moveTo>
                  <a:lnTo>
                    <a:pt x="0" y="350"/>
                  </a:lnTo>
                  <a:lnTo>
                    <a:pt x="0" y="189"/>
                  </a:lnTo>
                  <a:lnTo>
                    <a:pt x="0" y="268"/>
                  </a:lnTo>
                  <a:lnTo>
                    <a:pt x="6" y="279"/>
                  </a:lnTo>
                  <a:lnTo>
                    <a:pt x="6" y="364"/>
                  </a:lnTo>
                  <a:lnTo>
                    <a:pt x="6" y="85"/>
                  </a:lnTo>
                  <a:lnTo>
                    <a:pt x="6" y="275"/>
                  </a:lnTo>
                  <a:lnTo>
                    <a:pt x="13" y="338"/>
                  </a:lnTo>
                  <a:lnTo>
                    <a:pt x="13" y="409"/>
                  </a:lnTo>
                  <a:lnTo>
                    <a:pt x="13" y="202"/>
                  </a:lnTo>
                  <a:lnTo>
                    <a:pt x="19" y="198"/>
                  </a:lnTo>
                  <a:lnTo>
                    <a:pt x="19" y="331"/>
                  </a:lnTo>
                  <a:lnTo>
                    <a:pt x="19" y="286"/>
                  </a:lnTo>
                  <a:lnTo>
                    <a:pt x="25" y="302"/>
                  </a:lnTo>
                  <a:lnTo>
                    <a:pt x="25" y="429"/>
                  </a:lnTo>
                  <a:lnTo>
                    <a:pt x="25" y="85"/>
                  </a:lnTo>
                  <a:lnTo>
                    <a:pt x="25" y="364"/>
                  </a:lnTo>
                  <a:lnTo>
                    <a:pt x="31" y="370"/>
                  </a:lnTo>
                  <a:lnTo>
                    <a:pt x="31" y="198"/>
                  </a:lnTo>
                  <a:lnTo>
                    <a:pt x="31" y="257"/>
                  </a:lnTo>
                  <a:lnTo>
                    <a:pt x="39" y="284"/>
                  </a:lnTo>
                  <a:lnTo>
                    <a:pt x="39" y="370"/>
                  </a:lnTo>
                  <a:lnTo>
                    <a:pt x="39" y="66"/>
                  </a:lnTo>
                  <a:lnTo>
                    <a:pt x="39" y="281"/>
                  </a:lnTo>
                  <a:lnTo>
                    <a:pt x="45" y="352"/>
                  </a:lnTo>
                  <a:lnTo>
                    <a:pt x="45" y="436"/>
                  </a:lnTo>
                  <a:lnTo>
                    <a:pt x="45" y="191"/>
                  </a:lnTo>
                  <a:lnTo>
                    <a:pt x="45" y="211"/>
                  </a:lnTo>
                  <a:lnTo>
                    <a:pt x="51" y="246"/>
                  </a:lnTo>
                  <a:lnTo>
                    <a:pt x="51" y="336"/>
                  </a:lnTo>
                  <a:lnTo>
                    <a:pt x="51" y="202"/>
                  </a:lnTo>
                  <a:lnTo>
                    <a:pt x="51" y="296"/>
                  </a:lnTo>
                  <a:lnTo>
                    <a:pt x="57" y="311"/>
                  </a:lnTo>
                  <a:lnTo>
                    <a:pt x="57" y="457"/>
                  </a:lnTo>
                  <a:lnTo>
                    <a:pt x="57" y="28"/>
                  </a:lnTo>
                  <a:lnTo>
                    <a:pt x="57" y="409"/>
                  </a:lnTo>
                  <a:lnTo>
                    <a:pt x="64" y="388"/>
                  </a:lnTo>
                  <a:lnTo>
                    <a:pt x="64" y="177"/>
                  </a:lnTo>
                  <a:lnTo>
                    <a:pt x="64" y="325"/>
                  </a:lnTo>
                  <a:lnTo>
                    <a:pt x="70" y="305"/>
                  </a:lnTo>
                  <a:lnTo>
                    <a:pt x="70" y="416"/>
                  </a:lnTo>
                  <a:lnTo>
                    <a:pt x="70" y="0"/>
                  </a:lnTo>
                  <a:lnTo>
                    <a:pt x="70" y="325"/>
                  </a:lnTo>
                  <a:lnTo>
                    <a:pt x="76" y="423"/>
                  </a:lnTo>
                  <a:lnTo>
                    <a:pt x="76" y="457"/>
                  </a:lnTo>
                  <a:lnTo>
                    <a:pt x="76" y="181"/>
                  </a:lnTo>
                  <a:lnTo>
                    <a:pt x="76" y="320"/>
                  </a:lnTo>
                  <a:lnTo>
                    <a:pt x="82" y="311"/>
                  </a:lnTo>
                  <a:lnTo>
                    <a:pt x="82" y="325"/>
                  </a:lnTo>
                  <a:lnTo>
                    <a:pt x="82" y="191"/>
                  </a:lnTo>
                  <a:lnTo>
                    <a:pt x="82" y="279"/>
                  </a:lnTo>
                  <a:lnTo>
                    <a:pt x="90" y="284"/>
                  </a:lnTo>
                  <a:lnTo>
                    <a:pt x="90" y="457"/>
                  </a:lnTo>
                  <a:lnTo>
                    <a:pt x="90" y="28"/>
                  </a:lnTo>
                  <a:lnTo>
                    <a:pt x="90" y="346"/>
                  </a:lnTo>
                  <a:lnTo>
                    <a:pt x="96" y="336"/>
                  </a:lnTo>
                  <a:lnTo>
                    <a:pt x="96" y="366"/>
                  </a:lnTo>
                  <a:lnTo>
                    <a:pt x="96" y="181"/>
                  </a:lnTo>
                  <a:lnTo>
                    <a:pt x="96" y="250"/>
                  </a:lnTo>
                  <a:lnTo>
                    <a:pt x="102" y="281"/>
                  </a:lnTo>
                  <a:lnTo>
                    <a:pt x="102" y="381"/>
                  </a:lnTo>
                  <a:lnTo>
                    <a:pt x="102" y="28"/>
                  </a:lnTo>
                  <a:lnTo>
                    <a:pt x="108" y="70"/>
                  </a:lnTo>
                  <a:lnTo>
                    <a:pt x="108" y="429"/>
                  </a:lnTo>
                  <a:lnTo>
                    <a:pt x="108" y="346"/>
                  </a:lnTo>
                  <a:lnTo>
                    <a:pt x="115" y="331"/>
                  </a:lnTo>
                  <a:lnTo>
                    <a:pt x="115" y="198"/>
                  </a:lnTo>
                  <a:lnTo>
                    <a:pt x="115" y="298"/>
                  </a:lnTo>
                  <a:lnTo>
                    <a:pt x="121" y="309"/>
                  </a:lnTo>
                  <a:lnTo>
                    <a:pt x="121" y="396"/>
                  </a:lnTo>
                  <a:lnTo>
                    <a:pt x="121" y="55"/>
                  </a:lnTo>
                  <a:lnTo>
                    <a:pt x="121" y="266"/>
                  </a:lnTo>
                  <a:lnTo>
                    <a:pt x="127" y="286"/>
                  </a:lnTo>
                  <a:lnTo>
                    <a:pt x="127" y="403"/>
                  </a:lnTo>
                  <a:lnTo>
                    <a:pt x="127" y="218"/>
                  </a:lnTo>
                  <a:lnTo>
                    <a:pt x="133" y="236"/>
                  </a:lnTo>
                  <a:lnTo>
                    <a:pt x="133" y="366"/>
                  </a:lnTo>
                  <a:lnTo>
                    <a:pt x="133" y="231"/>
                  </a:lnTo>
                  <a:lnTo>
                    <a:pt x="133" y="316"/>
                  </a:lnTo>
                  <a:lnTo>
                    <a:pt x="141" y="331"/>
                  </a:lnTo>
                  <a:lnTo>
                    <a:pt x="141" y="423"/>
                  </a:lnTo>
                  <a:lnTo>
                    <a:pt x="141" y="28"/>
                  </a:lnTo>
                  <a:lnTo>
                    <a:pt x="141" y="409"/>
                  </a:lnTo>
                  <a:lnTo>
                    <a:pt x="147" y="359"/>
                  </a:lnTo>
                  <a:lnTo>
                    <a:pt x="147" y="222"/>
                  </a:lnTo>
                  <a:lnTo>
                    <a:pt x="147" y="331"/>
                  </a:lnTo>
                  <a:lnTo>
                    <a:pt x="153" y="336"/>
                  </a:lnTo>
                  <a:lnTo>
                    <a:pt x="153" y="423"/>
                  </a:lnTo>
                  <a:lnTo>
                    <a:pt x="153" y="41"/>
                  </a:lnTo>
                  <a:lnTo>
                    <a:pt x="159" y="55"/>
                  </a:lnTo>
                  <a:lnTo>
                    <a:pt x="159" y="409"/>
                  </a:lnTo>
                  <a:lnTo>
                    <a:pt x="159" y="296"/>
                  </a:lnTo>
                  <a:lnTo>
                    <a:pt x="166" y="261"/>
                  </a:lnTo>
                  <a:lnTo>
                    <a:pt x="166" y="325"/>
                  </a:lnTo>
                  <a:lnTo>
                    <a:pt x="166" y="211"/>
                  </a:lnTo>
                  <a:lnTo>
                    <a:pt x="166" y="270"/>
                  </a:lnTo>
                  <a:lnTo>
                    <a:pt x="172" y="272"/>
                  </a:lnTo>
                  <a:lnTo>
                    <a:pt x="172" y="436"/>
                  </a:lnTo>
                  <a:lnTo>
                    <a:pt x="172" y="28"/>
                  </a:lnTo>
                  <a:lnTo>
                    <a:pt x="172" y="270"/>
                  </a:lnTo>
                  <a:lnTo>
                    <a:pt x="178" y="248"/>
                  </a:lnTo>
                  <a:lnTo>
                    <a:pt x="178" y="409"/>
                  </a:lnTo>
                  <a:lnTo>
                    <a:pt x="178" y="191"/>
                  </a:lnTo>
                  <a:lnTo>
                    <a:pt x="178" y="239"/>
                  </a:lnTo>
                  <a:lnTo>
                    <a:pt x="184" y="205"/>
                  </a:lnTo>
                  <a:lnTo>
                    <a:pt x="184" y="329"/>
                  </a:lnTo>
                  <a:lnTo>
                    <a:pt x="184" y="277"/>
                  </a:lnTo>
                  <a:lnTo>
                    <a:pt x="192" y="259"/>
                  </a:lnTo>
                  <a:lnTo>
                    <a:pt x="192" y="443"/>
                  </a:lnTo>
                  <a:lnTo>
                    <a:pt x="192" y="55"/>
                  </a:lnTo>
                  <a:lnTo>
                    <a:pt x="192" y="305"/>
                  </a:lnTo>
                  <a:lnTo>
                    <a:pt x="198" y="288"/>
                  </a:lnTo>
                  <a:lnTo>
                    <a:pt x="198" y="381"/>
                  </a:lnTo>
                  <a:lnTo>
                    <a:pt x="198" y="181"/>
                  </a:lnTo>
                  <a:lnTo>
                    <a:pt x="198" y="275"/>
                  </a:lnTo>
                  <a:lnTo>
                    <a:pt x="204" y="268"/>
                  </a:lnTo>
                  <a:lnTo>
                    <a:pt x="204" y="307"/>
                  </a:lnTo>
                  <a:lnTo>
                    <a:pt x="204" y="248"/>
                  </a:lnTo>
                  <a:lnTo>
                    <a:pt x="204" y="259"/>
                  </a:lnTo>
                  <a:lnTo>
                    <a:pt x="210" y="264"/>
                  </a:lnTo>
                  <a:lnTo>
                    <a:pt x="210" y="396"/>
                  </a:lnTo>
                  <a:lnTo>
                    <a:pt x="210" y="118"/>
                  </a:lnTo>
                  <a:lnTo>
                    <a:pt x="210" y="239"/>
                  </a:lnTo>
                  <a:lnTo>
                    <a:pt x="217" y="270"/>
                  </a:lnTo>
                  <a:lnTo>
                    <a:pt x="217" y="350"/>
                  </a:lnTo>
                  <a:lnTo>
                    <a:pt x="217" y="231"/>
                  </a:lnTo>
                  <a:lnTo>
                    <a:pt x="217" y="255"/>
                  </a:lnTo>
                </a:path>
              </a:pathLst>
            </a:custGeom>
            <a:noFill/>
            <a:ln w="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5" name="Freeform 34"/>
            <p:cNvSpPr>
              <a:spLocks/>
            </p:cNvSpPr>
            <p:nvPr/>
          </p:nvSpPr>
          <p:spPr bwMode="auto">
            <a:xfrm>
              <a:off x="2536" y="3255"/>
              <a:ext cx="260" cy="229"/>
            </a:xfrm>
            <a:custGeom>
              <a:avLst/>
              <a:gdLst>
                <a:gd name="T0" fmla="*/ 468 w 216"/>
                <a:gd name="T1" fmla="*/ 1 h 359"/>
                <a:gd name="T2" fmla="*/ 982 w 216"/>
                <a:gd name="T3" fmla="*/ 1 h 359"/>
                <a:gd name="T4" fmla="*/ 1513 w 216"/>
                <a:gd name="T5" fmla="*/ 1 h 359"/>
                <a:gd name="T6" fmla="*/ 1513 w 216"/>
                <a:gd name="T7" fmla="*/ 1 h 359"/>
                <a:gd name="T8" fmla="*/ 2192 w 216"/>
                <a:gd name="T9" fmla="*/ 1 h 359"/>
                <a:gd name="T10" fmla="*/ 2789 w 216"/>
                <a:gd name="T11" fmla="*/ 1 h 359"/>
                <a:gd name="T12" fmla="*/ 3222 w 216"/>
                <a:gd name="T13" fmla="*/ 1 h 359"/>
                <a:gd name="T14" fmla="*/ 3222 w 216"/>
                <a:gd name="T15" fmla="*/ 1 h 359"/>
                <a:gd name="T16" fmla="*/ 3811 w 216"/>
                <a:gd name="T17" fmla="*/ 1 h 359"/>
                <a:gd name="T18" fmla="*/ 4330 w 216"/>
                <a:gd name="T19" fmla="*/ 1 h 359"/>
                <a:gd name="T20" fmla="*/ 4864 w 216"/>
                <a:gd name="T21" fmla="*/ 1 h 359"/>
                <a:gd name="T22" fmla="*/ 4864 w 216"/>
                <a:gd name="T23" fmla="*/ 1 h 359"/>
                <a:gd name="T24" fmla="*/ 5370 w 216"/>
                <a:gd name="T25" fmla="*/ 1 h 359"/>
                <a:gd name="T26" fmla="*/ 5855 w 216"/>
                <a:gd name="T27" fmla="*/ 1 h 359"/>
                <a:gd name="T28" fmla="*/ 6646 w 216"/>
                <a:gd name="T29" fmla="*/ 1 h 359"/>
                <a:gd name="T30" fmla="*/ 6646 w 216"/>
                <a:gd name="T31" fmla="*/ 1 h 359"/>
                <a:gd name="T32" fmla="*/ 7048 w 216"/>
                <a:gd name="T33" fmla="*/ 1 h 359"/>
                <a:gd name="T34" fmla="*/ 7618 w 216"/>
                <a:gd name="T35" fmla="*/ 1 h 359"/>
                <a:gd name="T36" fmla="*/ 8142 w 216"/>
                <a:gd name="T37" fmla="*/ 1 h 359"/>
                <a:gd name="T38" fmla="*/ 8142 w 216"/>
                <a:gd name="T39" fmla="*/ 1 h 359"/>
                <a:gd name="T40" fmla="*/ 8741 w 216"/>
                <a:gd name="T41" fmla="*/ 1 h 359"/>
                <a:gd name="T42" fmla="*/ 9213 w 216"/>
                <a:gd name="T43" fmla="*/ 0 h 359"/>
                <a:gd name="T44" fmla="*/ 9801 w 216"/>
                <a:gd name="T45" fmla="*/ 1 h 359"/>
                <a:gd name="T46" fmla="*/ 10212 w 216"/>
                <a:gd name="T47" fmla="*/ 1 h 359"/>
                <a:gd name="T48" fmla="*/ 10942 w 216"/>
                <a:gd name="T49" fmla="*/ 1 h 359"/>
                <a:gd name="T50" fmla="*/ 10942 w 216"/>
                <a:gd name="T51" fmla="*/ 1 h 359"/>
                <a:gd name="T52" fmla="*/ 11473 w 216"/>
                <a:gd name="T53" fmla="*/ 1 h 359"/>
                <a:gd name="T54" fmla="*/ 12026 w 216"/>
                <a:gd name="T55" fmla="*/ 1 h 359"/>
                <a:gd name="T56" fmla="*/ 12525 w 216"/>
                <a:gd name="T57" fmla="*/ 1 h 359"/>
                <a:gd name="T58" fmla="*/ 12525 w 216"/>
                <a:gd name="T59" fmla="*/ 1 h 359"/>
                <a:gd name="T60" fmla="*/ 13005 w 216"/>
                <a:gd name="T61" fmla="*/ 1 h 359"/>
                <a:gd name="T62" fmla="*/ 13571 w 216"/>
                <a:gd name="T63" fmla="*/ 1 h 359"/>
                <a:gd name="T64" fmla="*/ 14201 w 216"/>
                <a:gd name="T65" fmla="*/ 1 h 359"/>
                <a:gd name="T66" fmla="*/ 14666 w 216"/>
                <a:gd name="T67" fmla="*/ 1 h 359"/>
                <a:gd name="T68" fmla="*/ 14666 w 216"/>
                <a:gd name="T69" fmla="*/ 1 h 359"/>
                <a:gd name="T70" fmla="*/ 15354 w 216"/>
                <a:gd name="T71" fmla="*/ 1 h 359"/>
                <a:gd name="T72" fmla="*/ 15854 w 216"/>
                <a:gd name="T73" fmla="*/ 1 h 359"/>
                <a:gd name="T74" fmla="*/ 16335 w 216"/>
                <a:gd name="T75" fmla="*/ 1 h 359"/>
                <a:gd name="T76" fmla="*/ 16857 w 216"/>
                <a:gd name="T77" fmla="*/ 1 h 359"/>
                <a:gd name="T78" fmla="*/ 17483 w 216"/>
                <a:gd name="T79" fmla="*/ 1 h 359"/>
                <a:gd name="T80" fmla="*/ 17997 w 216"/>
                <a:gd name="T81" fmla="*/ 1 h 359"/>
                <a:gd name="T82" fmla="*/ 18488 w 216"/>
                <a:gd name="T83" fmla="*/ 1 h 3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359"/>
                <a:gd name="T128" fmla="*/ 216 w 216"/>
                <a:gd name="T129" fmla="*/ 359 h 35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359">
                  <a:moveTo>
                    <a:pt x="0" y="178"/>
                  </a:moveTo>
                  <a:lnTo>
                    <a:pt x="6" y="189"/>
                  </a:lnTo>
                  <a:lnTo>
                    <a:pt x="6" y="228"/>
                  </a:lnTo>
                  <a:lnTo>
                    <a:pt x="6" y="193"/>
                  </a:lnTo>
                  <a:lnTo>
                    <a:pt x="12" y="202"/>
                  </a:lnTo>
                  <a:lnTo>
                    <a:pt x="12" y="300"/>
                  </a:lnTo>
                  <a:lnTo>
                    <a:pt x="12" y="69"/>
                  </a:lnTo>
                  <a:lnTo>
                    <a:pt x="12" y="248"/>
                  </a:lnTo>
                  <a:lnTo>
                    <a:pt x="18" y="259"/>
                  </a:lnTo>
                  <a:lnTo>
                    <a:pt x="18" y="269"/>
                  </a:lnTo>
                  <a:lnTo>
                    <a:pt x="18" y="159"/>
                  </a:lnTo>
                  <a:lnTo>
                    <a:pt x="18" y="207"/>
                  </a:lnTo>
                  <a:lnTo>
                    <a:pt x="26" y="202"/>
                  </a:lnTo>
                  <a:lnTo>
                    <a:pt x="26" y="239"/>
                  </a:lnTo>
                  <a:lnTo>
                    <a:pt x="26" y="180"/>
                  </a:lnTo>
                  <a:lnTo>
                    <a:pt x="26" y="219"/>
                  </a:lnTo>
                  <a:lnTo>
                    <a:pt x="32" y="225"/>
                  </a:lnTo>
                  <a:lnTo>
                    <a:pt x="32" y="319"/>
                  </a:lnTo>
                  <a:lnTo>
                    <a:pt x="32" y="69"/>
                  </a:lnTo>
                  <a:lnTo>
                    <a:pt x="32" y="234"/>
                  </a:lnTo>
                  <a:lnTo>
                    <a:pt x="38" y="217"/>
                  </a:lnTo>
                  <a:lnTo>
                    <a:pt x="38" y="273"/>
                  </a:lnTo>
                  <a:lnTo>
                    <a:pt x="38" y="145"/>
                  </a:lnTo>
                  <a:lnTo>
                    <a:pt x="38" y="204"/>
                  </a:lnTo>
                  <a:lnTo>
                    <a:pt x="44" y="217"/>
                  </a:lnTo>
                  <a:lnTo>
                    <a:pt x="44" y="225"/>
                  </a:lnTo>
                  <a:lnTo>
                    <a:pt x="44" y="195"/>
                  </a:lnTo>
                  <a:lnTo>
                    <a:pt x="44" y="221"/>
                  </a:lnTo>
                  <a:lnTo>
                    <a:pt x="51" y="239"/>
                  </a:lnTo>
                  <a:lnTo>
                    <a:pt x="51" y="339"/>
                  </a:lnTo>
                  <a:lnTo>
                    <a:pt x="51" y="41"/>
                  </a:lnTo>
                  <a:lnTo>
                    <a:pt x="51" y="225"/>
                  </a:lnTo>
                  <a:lnTo>
                    <a:pt x="57" y="232"/>
                  </a:lnTo>
                  <a:lnTo>
                    <a:pt x="57" y="293"/>
                  </a:lnTo>
                  <a:lnTo>
                    <a:pt x="57" y="139"/>
                  </a:lnTo>
                  <a:lnTo>
                    <a:pt x="57" y="214"/>
                  </a:lnTo>
                  <a:lnTo>
                    <a:pt x="63" y="239"/>
                  </a:lnTo>
                  <a:lnTo>
                    <a:pt x="63" y="248"/>
                  </a:lnTo>
                  <a:lnTo>
                    <a:pt x="63" y="182"/>
                  </a:lnTo>
                  <a:lnTo>
                    <a:pt x="63" y="207"/>
                  </a:lnTo>
                  <a:lnTo>
                    <a:pt x="69" y="217"/>
                  </a:lnTo>
                  <a:lnTo>
                    <a:pt x="69" y="352"/>
                  </a:lnTo>
                  <a:lnTo>
                    <a:pt x="69" y="34"/>
                  </a:lnTo>
                  <a:lnTo>
                    <a:pt x="69" y="252"/>
                  </a:lnTo>
                  <a:lnTo>
                    <a:pt x="77" y="230"/>
                  </a:lnTo>
                  <a:lnTo>
                    <a:pt x="77" y="296"/>
                  </a:lnTo>
                  <a:lnTo>
                    <a:pt x="77" y="132"/>
                  </a:lnTo>
                  <a:lnTo>
                    <a:pt x="77" y="180"/>
                  </a:lnTo>
                  <a:lnTo>
                    <a:pt x="83" y="211"/>
                  </a:lnTo>
                  <a:lnTo>
                    <a:pt x="83" y="259"/>
                  </a:lnTo>
                  <a:lnTo>
                    <a:pt x="83" y="180"/>
                  </a:lnTo>
                  <a:lnTo>
                    <a:pt x="83" y="207"/>
                  </a:lnTo>
                  <a:lnTo>
                    <a:pt x="89" y="204"/>
                  </a:lnTo>
                  <a:lnTo>
                    <a:pt x="89" y="359"/>
                  </a:lnTo>
                  <a:lnTo>
                    <a:pt x="89" y="8"/>
                  </a:lnTo>
                  <a:lnTo>
                    <a:pt x="89" y="293"/>
                  </a:lnTo>
                  <a:lnTo>
                    <a:pt x="95" y="259"/>
                  </a:lnTo>
                  <a:lnTo>
                    <a:pt x="95" y="296"/>
                  </a:lnTo>
                  <a:lnTo>
                    <a:pt x="95" y="125"/>
                  </a:lnTo>
                  <a:lnTo>
                    <a:pt x="95" y="145"/>
                  </a:lnTo>
                  <a:lnTo>
                    <a:pt x="102" y="154"/>
                  </a:lnTo>
                  <a:lnTo>
                    <a:pt x="102" y="282"/>
                  </a:lnTo>
                  <a:lnTo>
                    <a:pt x="102" y="200"/>
                  </a:lnTo>
                  <a:lnTo>
                    <a:pt x="108" y="217"/>
                  </a:lnTo>
                  <a:lnTo>
                    <a:pt x="108" y="346"/>
                  </a:lnTo>
                  <a:lnTo>
                    <a:pt x="108" y="0"/>
                  </a:lnTo>
                  <a:lnTo>
                    <a:pt x="108" y="228"/>
                  </a:lnTo>
                  <a:lnTo>
                    <a:pt x="114" y="282"/>
                  </a:lnTo>
                  <a:lnTo>
                    <a:pt x="114" y="304"/>
                  </a:lnTo>
                  <a:lnTo>
                    <a:pt x="114" y="132"/>
                  </a:lnTo>
                  <a:lnTo>
                    <a:pt x="114" y="180"/>
                  </a:lnTo>
                  <a:lnTo>
                    <a:pt x="120" y="169"/>
                  </a:lnTo>
                  <a:lnTo>
                    <a:pt x="120" y="252"/>
                  </a:lnTo>
                  <a:lnTo>
                    <a:pt x="120" y="180"/>
                  </a:lnTo>
                  <a:lnTo>
                    <a:pt x="128" y="198"/>
                  </a:lnTo>
                  <a:lnTo>
                    <a:pt x="128" y="339"/>
                  </a:lnTo>
                  <a:lnTo>
                    <a:pt x="128" y="28"/>
                  </a:lnTo>
                  <a:lnTo>
                    <a:pt x="128" y="154"/>
                  </a:lnTo>
                  <a:lnTo>
                    <a:pt x="134" y="204"/>
                  </a:lnTo>
                  <a:lnTo>
                    <a:pt x="134" y="304"/>
                  </a:lnTo>
                  <a:lnTo>
                    <a:pt x="134" y="139"/>
                  </a:lnTo>
                  <a:lnTo>
                    <a:pt x="134" y="207"/>
                  </a:lnTo>
                  <a:lnTo>
                    <a:pt x="140" y="193"/>
                  </a:lnTo>
                  <a:lnTo>
                    <a:pt x="140" y="248"/>
                  </a:lnTo>
                  <a:lnTo>
                    <a:pt x="140" y="173"/>
                  </a:lnTo>
                  <a:lnTo>
                    <a:pt x="140" y="178"/>
                  </a:lnTo>
                  <a:lnTo>
                    <a:pt x="146" y="184"/>
                  </a:lnTo>
                  <a:lnTo>
                    <a:pt x="146" y="332"/>
                  </a:lnTo>
                  <a:lnTo>
                    <a:pt x="146" y="69"/>
                  </a:lnTo>
                  <a:lnTo>
                    <a:pt x="146" y="148"/>
                  </a:lnTo>
                  <a:lnTo>
                    <a:pt x="153" y="139"/>
                  </a:lnTo>
                  <a:lnTo>
                    <a:pt x="153" y="289"/>
                  </a:lnTo>
                  <a:lnTo>
                    <a:pt x="153" y="184"/>
                  </a:lnTo>
                  <a:lnTo>
                    <a:pt x="159" y="187"/>
                  </a:lnTo>
                  <a:lnTo>
                    <a:pt x="159" y="246"/>
                  </a:lnTo>
                  <a:lnTo>
                    <a:pt x="159" y="162"/>
                  </a:lnTo>
                  <a:lnTo>
                    <a:pt x="159" y="184"/>
                  </a:lnTo>
                  <a:lnTo>
                    <a:pt x="165" y="173"/>
                  </a:lnTo>
                  <a:lnTo>
                    <a:pt x="165" y="293"/>
                  </a:lnTo>
                  <a:lnTo>
                    <a:pt x="165" y="62"/>
                  </a:lnTo>
                  <a:lnTo>
                    <a:pt x="165" y="237"/>
                  </a:lnTo>
                  <a:lnTo>
                    <a:pt x="171" y="275"/>
                  </a:lnTo>
                  <a:lnTo>
                    <a:pt x="171" y="304"/>
                  </a:lnTo>
                  <a:lnTo>
                    <a:pt x="171" y="139"/>
                  </a:lnTo>
                  <a:lnTo>
                    <a:pt x="171" y="154"/>
                  </a:lnTo>
                  <a:lnTo>
                    <a:pt x="179" y="154"/>
                  </a:lnTo>
                  <a:lnTo>
                    <a:pt x="179" y="237"/>
                  </a:lnTo>
                  <a:lnTo>
                    <a:pt x="179" y="195"/>
                  </a:lnTo>
                  <a:lnTo>
                    <a:pt x="185" y="193"/>
                  </a:lnTo>
                  <a:lnTo>
                    <a:pt x="185" y="239"/>
                  </a:lnTo>
                  <a:lnTo>
                    <a:pt x="185" y="154"/>
                  </a:lnTo>
                  <a:lnTo>
                    <a:pt x="191" y="159"/>
                  </a:lnTo>
                  <a:lnTo>
                    <a:pt x="191" y="232"/>
                  </a:lnTo>
                  <a:lnTo>
                    <a:pt x="191" y="193"/>
                  </a:lnTo>
                  <a:lnTo>
                    <a:pt x="197" y="187"/>
                  </a:lnTo>
                  <a:lnTo>
                    <a:pt x="197" y="223"/>
                  </a:lnTo>
                  <a:lnTo>
                    <a:pt x="197" y="180"/>
                  </a:lnTo>
                  <a:lnTo>
                    <a:pt x="197" y="214"/>
                  </a:lnTo>
                  <a:lnTo>
                    <a:pt x="204" y="217"/>
                  </a:lnTo>
                  <a:lnTo>
                    <a:pt x="204" y="195"/>
                  </a:lnTo>
                  <a:lnTo>
                    <a:pt x="204" y="202"/>
                  </a:lnTo>
                  <a:lnTo>
                    <a:pt x="210" y="211"/>
                  </a:lnTo>
                  <a:lnTo>
                    <a:pt x="210" y="180"/>
                  </a:lnTo>
                  <a:lnTo>
                    <a:pt x="210" y="223"/>
                  </a:lnTo>
                  <a:lnTo>
                    <a:pt x="216" y="217"/>
                  </a:lnTo>
                  <a:lnTo>
                    <a:pt x="216" y="219"/>
                  </a:lnTo>
                  <a:lnTo>
                    <a:pt x="216" y="173"/>
                  </a:lnTo>
                </a:path>
              </a:pathLst>
            </a:custGeom>
            <a:noFill/>
            <a:ln w="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6" name="Freeform 35"/>
            <p:cNvSpPr>
              <a:spLocks/>
            </p:cNvSpPr>
            <p:nvPr/>
          </p:nvSpPr>
          <p:spPr bwMode="auto">
            <a:xfrm>
              <a:off x="2777" y="3196"/>
              <a:ext cx="270" cy="368"/>
            </a:xfrm>
            <a:custGeom>
              <a:avLst/>
              <a:gdLst>
                <a:gd name="T0" fmla="*/ 701 w 223"/>
                <a:gd name="T1" fmla="*/ 1 h 575"/>
                <a:gd name="T2" fmla="*/ 701 w 223"/>
                <a:gd name="T3" fmla="*/ 1 h 575"/>
                <a:gd name="T4" fmla="*/ 1316 w 223"/>
                <a:gd name="T5" fmla="*/ 1 h 575"/>
                <a:gd name="T6" fmla="*/ 1929 w 223"/>
                <a:gd name="T7" fmla="*/ 1 h 575"/>
                <a:gd name="T8" fmla="*/ 2408 w 223"/>
                <a:gd name="T9" fmla="*/ 1 h 575"/>
                <a:gd name="T10" fmla="*/ 3240 w 223"/>
                <a:gd name="T11" fmla="*/ 1 h 575"/>
                <a:gd name="T12" fmla="*/ 3851 w 223"/>
                <a:gd name="T13" fmla="*/ 1 h 575"/>
                <a:gd name="T14" fmla="*/ 4381 w 223"/>
                <a:gd name="T15" fmla="*/ 1 h 575"/>
                <a:gd name="T16" fmla="*/ 5036 w 223"/>
                <a:gd name="T17" fmla="*/ 1 h 575"/>
                <a:gd name="T18" fmla="*/ 5751 w 223"/>
                <a:gd name="T19" fmla="*/ 1 h 575"/>
                <a:gd name="T20" fmla="*/ 5751 w 223"/>
                <a:gd name="T21" fmla="*/ 1 h 575"/>
                <a:gd name="T22" fmla="*/ 6267 w 223"/>
                <a:gd name="T23" fmla="*/ 1 h 575"/>
                <a:gd name="T24" fmla="*/ 6963 w 223"/>
                <a:gd name="T25" fmla="*/ 1 h 575"/>
                <a:gd name="T26" fmla="*/ 7400 w 223"/>
                <a:gd name="T27" fmla="*/ 1 h 575"/>
                <a:gd name="T28" fmla="*/ 7400 w 223"/>
                <a:gd name="T29" fmla="*/ 1 h 575"/>
                <a:gd name="T30" fmla="*/ 8277 w 223"/>
                <a:gd name="T31" fmla="*/ 1 h 575"/>
                <a:gd name="T32" fmla="*/ 8910 w 223"/>
                <a:gd name="T33" fmla="*/ 1 h 575"/>
                <a:gd name="T34" fmla="*/ 9415 w 223"/>
                <a:gd name="T35" fmla="*/ 1 h 575"/>
                <a:gd name="T36" fmla="*/ 10021 w 223"/>
                <a:gd name="T37" fmla="*/ 1 h 575"/>
                <a:gd name="T38" fmla="*/ 10021 w 223"/>
                <a:gd name="T39" fmla="*/ 1 h 575"/>
                <a:gd name="T40" fmla="*/ 10788 w 223"/>
                <a:gd name="T41" fmla="*/ 1 h 575"/>
                <a:gd name="T42" fmla="*/ 11270 w 223"/>
                <a:gd name="T43" fmla="*/ 1 h 575"/>
                <a:gd name="T44" fmla="*/ 12014 w 223"/>
                <a:gd name="T45" fmla="*/ 1 h 575"/>
                <a:gd name="T46" fmla="*/ 12445 w 223"/>
                <a:gd name="T47" fmla="*/ 1 h 575"/>
                <a:gd name="T48" fmla="*/ 13234 w 223"/>
                <a:gd name="T49" fmla="*/ 1 h 575"/>
                <a:gd name="T50" fmla="*/ 13234 w 223"/>
                <a:gd name="T51" fmla="*/ 1 h 575"/>
                <a:gd name="T52" fmla="*/ 13952 w 223"/>
                <a:gd name="T53" fmla="*/ 1 h 575"/>
                <a:gd name="T54" fmla="*/ 14546 w 223"/>
                <a:gd name="T55" fmla="*/ 1 h 575"/>
                <a:gd name="T56" fmla="*/ 15051 w 223"/>
                <a:gd name="T57" fmla="*/ 1 h 575"/>
                <a:gd name="T58" fmla="*/ 15815 w 223"/>
                <a:gd name="T59" fmla="*/ 1 h 575"/>
                <a:gd name="T60" fmla="*/ 16305 w 223"/>
                <a:gd name="T61" fmla="*/ 1 h 575"/>
                <a:gd name="T62" fmla="*/ 16908 w 223"/>
                <a:gd name="T63" fmla="*/ 1 h 575"/>
                <a:gd name="T64" fmla="*/ 17612 w 223"/>
                <a:gd name="T65" fmla="*/ 1 h 575"/>
                <a:gd name="T66" fmla="*/ 17612 w 223"/>
                <a:gd name="T67" fmla="*/ 1 h 575"/>
                <a:gd name="T68" fmla="*/ 18244 w 223"/>
                <a:gd name="T69" fmla="*/ 1 h 575"/>
                <a:gd name="T70" fmla="*/ 18890 w 223"/>
                <a:gd name="T71" fmla="*/ 1 h 575"/>
                <a:gd name="T72" fmla="*/ 19553 w 223"/>
                <a:gd name="T73" fmla="*/ 1 h 575"/>
                <a:gd name="T74" fmla="*/ 20068 w 223"/>
                <a:gd name="T75" fmla="*/ 1 h 575"/>
                <a:gd name="T76" fmla="*/ 20727 w 223"/>
                <a:gd name="T77" fmla="*/ 1 h 575"/>
                <a:gd name="T78" fmla="*/ 20727 w 223"/>
                <a:gd name="T79" fmla="*/ 1 h 575"/>
                <a:gd name="T80" fmla="*/ 21334 w 223"/>
                <a:gd name="T81" fmla="*/ 1 h 575"/>
                <a:gd name="T82" fmla="*/ 21949 w 223"/>
                <a:gd name="T83" fmla="*/ 1 h 5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3"/>
                <a:gd name="T127" fmla="*/ 0 h 575"/>
                <a:gd name="T128" fmla="*/ 223 w 223"/>
                <a:gd name="T129" fmla="*/ 575 h 5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3" h="575">
                  <a:moveTo>
                    <a:pt x="0" y="259"/>
                  </a:moveTo>
                  <a:lnTo>
                    <a:pt x="0" y="277"/>
                  </a:lnTo>
                  <a:lnTo>
                    <a:pt x="7" y="279"/>
                  </a:lnTo>
                  <a:lnTo>
                    <a:pt x="7" y="470"/>
                  </a:lnTo>
                  <a:lnTo>
                    <a:pt x="7" y="131"/>
                  </a:lnTo>
                  <a:lnTo>
                    <a:pt x="7" y="442"/>
                  </a:lnTo>
                  <a:lnTo>
                    <a:pt x="13" y="416"/>
                  </a:lnTo>
                  <a:lnTo>
                    <a:pt x="13" y="198"/>
                  </a:lnTo>
                  <a:lnTo>
                    <a:pt x="13" y="218"/>
                  </a:lnTo>
                  <a:lnTo>
                    <a:pt x="19" y="244"/>
                  </a:lnTo>
                  <a:lnTo>
                    <a:pt x="19" y="416"/>
                  </a:lnTo>
                  <a:lnTo>
                    <a:pt x="19" y="379"/>
                  </a:lnTo>
                  <a:lnTo>
                    <a:pt x="25" y="292"/>
                  </a:lnTo>
                  <a:lnTo>
                    <a:pt x="25" y="463"/>
                  </a:lnTo>
                  <a:lnTo>
                    <a:pt x="25" y="145"/>
                  </a:lnTo>
                  <a:lnTo>
                    <a:pt x="25" y="229"/>
                  </a:lnTo>
                  <a:lnTo>
                    <a:pt x="33" y="240"/>
                  </a:lnTo>
                  <a:lnTo>
                    <a:pt x="33" y="336"/>
                  </a:lnTo>
                  <a:lnTo>
                    <a:pt x="33" y="315"/>
                  </a:lnTo>
                  <a:lnTo>
                    <a:pt x="39" y="311"/>
                  </a:lnTo>
                  <a:lnTo>
                    <a:pt x="39" y="357"/>
                  </a:lnTo>
                  <a:lnTo>
                    <a:pt x="39" y="235"/>
                  </a:lnTo>
                  <a:lnTo>
                    <a:pt x="45" y="238"/>
                  </a:lnTo>
                  <a:lnTo>
                    <a:pt x="45" y="349"/>
                  </a:lnTo>
                  <a:lnTo>
                    <a:pt x="45" y="274"/>
                  </a:lnTo>
                  <a:lnTo>
                    <a:pt x="51" y="285"/>
                  </a:lnTo>
                  <a:lnTo>
                    <a:pt x="51" y="304"/>
                  </a:lnTo>
                  <a:lnTo>
                    <a:pt x="51" y="281"/>
                  </a:lnTo>
                  <a:lnTo>
                    <a:pt x="51" y="297"/>
                  </a:lnTo>
                  <a:lnTo>
                    <a:pt x="58" y="299"/>
                  </a:lnTo>
                  <a:lnTo>
                    <a:pt x="58" y="349"/>
                  </a:lnTo>
                  <a:lnTo>
                    <a:pt x="58" y="240"/>
                  </a:lnTo>
                  <a:lnTo>
                    <a:pt x="58" y="272"/>
                  </a:lnTo>
                  <a:lnTo>
                    <a:pt x="64" y="292"/>
                  </a:lnTo>
                  <a:lnTo>
                    <a:pt x="64" y="342"/>
                  </a:lnTo>
                  <a:lnTo>
                    <a:pt x="64" y="270"/>
                  </a:lnTo>
                  <a:lnTo>
                    <a:pt x="64" y="294"/>
                  </a:lnTo>
                  <a:lnTo>
                    <a:pt x="70" y="281"/>
                  </a:lnTo>
                  <a:lnTo>
                    <a:pt x="70" y="309"/>
                  </a:lnTo>
                  <a:lnTo>
                    <a:pt x="70" y="272"/>
                  </a:lnTo>
                  <a:lnTo>
                    <a:pt x="70" y="290"/>
                  </a:lnTo>
                  <a:lnTo>
                    <a:pt x="76" y="299"/>
                  </a:lnTo>
                  <a:lnTo>
                    <a:pt x="76" y="377"/>
                  </a:lnTo>
                  <a:lnTo>
                    <a:pt x="76" y="209"/>
                  </a:lnTo>
                  <a:lnTo>
                    <a:pt x="76" y="338"/>
                  </a:lnTo>
                  <a:lnTo>
                    <a:pt x="84" y="342"/>
                  </a:lnTo>
                  <a:lnTo>
                    <a:pt x="84" y="238"/>
                  </a:lnTo>
                  <a:lnTo>
                    <a:pt x="84" y="277"/>
                  </a:lnTo>
                  <a:lnTo>
                    <a:pt x="90" y="283"/>
                  </a:lnTo>
                  <a:lnTo>
                    <a:pt x="90" y="365"/>
                  </a:lnTo>
                  <a:lnTo>
                    <a:pt x="90" y="272"/>
                  </a:lnTo>
                  <a:lnTo>
                    <a:pt x="90" y="292"/>
                  </a:lnTo>
                  <a:lnTo>
                    <a:pt x="96" y="254"/>
                  </a:lnTo>
                  <a:lnTo>
                    <a:pt x="96" y="436"/>
                  </a:lnTo>
                  <a:lnTo>
                    <a:pt x="96" y="159"/>
                  </a:lnTo>
                  <a:lnTo>
                    <a:pt x="96" y="285"/>
                  </a:lnTo>
                  <a:lnTo>
                    <a:pt x="102" y="311"/>
                  </a:lnTo>
                  <a:lnTo>
                    <a:pt x="102" y="351"/>
                  </a:lnTo>
                  <a:lnTo>
                    <a:pt x="102" y="211"/>
                  </a:lnTo>
                  <a:lnTo>
                    <a:pt x="102" y="297"/>
                  </a:lnTo>
                  <a:lnTo>
                    <a:pt x="109" y="288"/>
                  </a:lnTo>
                  <a:lnTo>
                    <a:pt x="109" y="456"/>
                  </a:lnTo>
                  <a:lnTo>
                    <a:pt x="109" y="68"/>
                  </a:lnTo>
                  <a:lnTo>
                    <a:pt x="109" y="290"/>
                  </a:lnTo>
                  <a:lnTo>
                    <a:pt x="115" y="379"/>
                  </a:lnTo>
                  <a:lnTo>
                    <a:pt x="115" y="533"/>
                  </a:lnTo>
                  <a:lnTo>
                    <a:pt x="115" y="131"/>
                  </a:lnTo>
                  <a:lnTo>
                    <a:pt x="121" y="159"/>
                  </a:lnTo>
                  <a:lnTo>
                    <a:pt x="121" y="377"/>
                  </a:lnTo>
                  <a:lnTo>
                    <a:pt x="121" y="259"/>
                  </a:lnTo>
                  <a:lnTo>
                    <a:pt x="127" y="292"/>
                  </a:lnTo>
                  <a:lnTo>
                    <a:pt x="127" y="495"/>
                  </a:lnTo>
                  <a:lnTo>
                    <a:pt x="127" y="41"/>
                  </a:lnTo>
                  <a:lnTo>
                    <a:pt x="127" y="165"/>
                  </a:lnTo>
                  <a:lnTo>
                    <a:pt x="135" y="165"/>
                  </a:lnTo>
                  <a:lnTo>
                    <a:pt x="135" y="495"/>
                  </a:lnTo>
                  <a:lnTo>
                    <a:pt x="135" y="111"/>
                  </a:lnTo>
                  <a:lnTo>
                    <a:pt x="135" y="272"/>
                  </a:lnTo>
                  <a:lnTo>
                    <a:pt x="141" y="238"/>
                  </a:lnTo>
                  <a:lnTo>
                    <a:pt x="141" y="506"/>
                  </a:lnTo>
                  <a:lnTo>
                    <a:pt x="141" y="211"/>
                  </a:lnTo>
                  <a:lnTo>
                    <a:pt x="141" y="299"/>
                  </a:lnTo>
                  <a:lnTo>
                    <a:pt x="147" y="104"/>
                  </a:lnTo>
                  <a:lnTo>
                    <a:pt x="147" y="506"/>
                  </a:lnTo>
                  <a:lnTo>
                    <a:pt x="147" y="26"/>
                  </a:lnTo>
                  <a:lnTo>
                    <a:pt x="147" y="442"/>
                  </a:lnTo>
                  <a:lnTo>
                    <a:pt x="153" y="342"/>
                  </a:lnTo>
                  <a:lnTo>
                    <a:pt x="153" y="111"/>
                  </a:lnTo>
                  <a:lnTo>
                    <a:pt x="153" y="401"/>
                  </a:lnTo>
                  <a:lnTo>
                    <a:pt x="160" y="363"/>
                  </a:lnTo>
                  <a:lnTo>
                    <a:pt x="160" y="26"/>
                  </a:lnTo>
                  <a:lnTo>
                    <a:pt x="160" y="575"/>
                  </a:lnTo>
                  <a:lnTo>
                    <a:pt x="166" y="560"/>
                  </a:lnTo>
                  <a:lnTo>
                    <a:pt x="166" y="54"/>
                  </a:lnTo>
                  <a:lnTo>
                    <a:pt x="166" y="401"/>
                  </a:lnTo>
                  <a:lnTo>
                    <a:pt x="172" y="436"/>
                  </a:lnTo>
                  <a:lnTo>
                    <a:pt x="172" y="159"/>
                  </a:lnTo>
                  <a:lnTo>
                    <a:pt x="172" y="257"/>
                  </a:lnTo>
                  <a:lnTo>
                    <a:pt x="178" y="283"/>
                  </a:lnTo>
                  <a:lnTo>
                    <a:pt x="178" y="575"/>
                  </a:lnTo>
                  <a:lnTo>
                    <a:pt x="178" y="0"/>
                  </a:lnTo>
                  <a:lnTo>
                    <a:pt x="178" y="183"/>
                  </a:lnTo>
                  <a:lnTo>
                    <a:pt x="186" y="285"/>
                  </a:lnTo>
                  <a:lnTo>
                    <a:pt x="186" y="506"/>
                  </a:lnTo>
                  <a:lnTo>
                    <a:pt x="186" y="111"/>
                  </a:lnTo>
                  <a:lnTo>
                    <a:pt x="186" y="172"/>
                  </a:lnTo>
                  <a:lnTo>
                    <a:pt x="192" y="204"/>
                  </a:lnTo>
                  <a:lnTo>
                    <a:pt x="192" y="483"/>
                  </a:lnTo>
                  <a:lnTo>
                    <a:pt x="192" y="90"/>
                  </a:lnTo>
                  <a:lnTo>
                    <a:pt x="198" y="0"/>
                  </a:lnTo>
                  <a:lnTo>
                    <a:pt x="198" y="547"/>
                  </a:lnTo>
                  <a:lnTo>
                    <a:pt x="198" y="281"/>
                  </a:lnTo>
                  <a:lnTo>
                    <a:pt x="204" y="179"/>
                  </a:lnTo>
                  <a:lnTo>
                    <a:pt x="204" y="429"/>
                  </a:lnTo>
                  <a:lnTo>
                    <a:pt x="204" y="124"/>
                  </a:lnTo>
                  <a:lnTo>
                    <a:pt x="204" y="331"/>
                  </a:lnTo>
                  <a:lnTo>
                    <a:pt x="211" y="315"/>
                  </a:lnTo>
                  <a:lnTo>
                    <a:pt x="211" y="377"/>
                  </a:lnTo>
                  <a:lnTo>
                    <a:pt x="211" y="68"/>
                  </a:lnTo>
                  <a:lnTo>
                    <a:pt x="211" y="311"/>
                  </a:lnTo>
                  <a:lnTo>
                    <a:pt x="217" y="401"/>
                  </a:lnTo>
                  <a:lnTo>
                    <a:pt x="217" y="483"/>
                  </a:lnTo>
                  <a:lnTo>
                    <a:pt x="217" y="165"/>
                  </a:lnTo>
                  <a:lnTo>
                    <a:pt x="217" y="274"/>
                  </a:lnTo>
                  <a:lnTo>
                    <a:pt x="223" y="297"/>
                  </a:lnTo>
                  <a:lnTo>
                    <a:pt x="223" y="357"/>
                  </a:lnTo>
                  <a:lnTo>
                    <a:pt x="223" y="238"/>
                  </a:lnTo>
                  <a:lnTo>
                    <a:pt x="223" y="281"/>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7" name="Freeform 36"/>
            <p:cNvSpPr>
              <a:spLocks/>
            </p:cNvSpPr>
            <p:nvPr/>
          </p:nvSpPr>
          <p:spPr bwMode="auto">
            <a:xfrm>
              <a:off x="2861" y="3289"/>
              <a:ext cx="270" cy="183"/>
            </a:xfrm>
            <a:custGeom>
              <a:avLst/>
              <a:gdLst>
                <a:gd name="T0" fmla="*/ 475 w 224"/>
                <a:gd name="T1" fmla="*/ 1 h 284"/>
                <a:gd name="T2" fmla="*/ 1210 w 224"/>
                <a:gd name="T3" fmla="*/ 1 h 284"/>
                <a:gd name="T4" fmla="*/ 1210 w 224"/>
                <a:gd name="T5" fmla="*/ 1 h 284"/>
                <a:gd name="T6" fmla="*/ 1757 w 224"/>
                <a:gd name="T7" fmla="*/ 1 h 284"/>
                <a:gd name="T8" fmla="*/ 2243 w 224"/>
                <a:gd name="T9" fmla="*/ 1 h 284"/>
                <a:gd name="T10" fmla="*/ 2900 w 224"/>
                <a:gd name="T11" fmla="*/ 1 h 284"/>
                <a:gd name="T12" fmla="*/ 3496 w 224"/>
                <a:gd name="T13" fmla="*/ 1 h 284"/>
                <a:gd name="T14" fmla="*/ 3928 w 224"/>
                <a:gd name="T15" fmla="*/ 1 h 284"/>
                <a:gd name="T16" fmla="*/ 4471 w 224"/>
                <a:gd name="T17" fmla="*/ 1 h 284"/>
                <a:gd name="T18" fmla="*/ 5079 w 224"/>
                <a:gd name="T19" fmla="*/ 1 h 284"/>
                <a:gd name="T20" fmla="*/ 5707 w 224"/>
                <a:gd name="T21" fmla="*/ 1 h 284"/>
                <a:gd name="T22" fmla="*/ 5707 w 224"/>
                <a:gd name="T23" fmla="*/ 1 h 284"/>
                <a:gd name="T24" fmla="*/ 6311 w 224"/>
                <a:gd name="T25" fmla="*/ 1 h 284"/>
                <a:gd name="T26" fmla="*/ 6791 w 224"/>
                <a:gd name="T27" fmla="*/ 1 h 284"/>
                <a:gd name="T28" fmla="*/ 7379 w 224"/>
                <a:gd name="T29" fmla="*/ 1 h 284"/>
                <a:gd name="T30" fmla="*/ 7379 w 224"/>
                <a:gd name="T31" fmla="*/ 1 h 284"/>
                <a:gd name="T32" fmla="*/ 7932 w 224"/>
                <a:gd name="T33" fmla="*/ 1 h 284"/>
                <a:gd name="T34" fmla="*/ 8574 w 224"/>
                <a:gd name="T35" fmla="*/ 1 h 284"/>
                <a:gd name="T36" fmla="*/ 8991 w 224"/>
                <a:gd name="T37" fmla="*/ 1 h 284"/>
                <a:gd name="T38" fmla="*/ 9561 w 224"/>
                <a:gd name="T39" fmla="*/ 1 h 284"/>
                <a:gd name="T40" fmla="*/ 9561 w 224"/>
                <a:gd name="T41" fmla="*/ 1 h 284"/>
                <a:gd name="T42" fmla="*/ 10259 w 224"/>
                <a:gd name="T43" fmla="*/ 1 h 284"/>
                <a:gd name="T44" fmla="*/ 10804 w 224"/>
                <a:gd name="T45" fmla="*/ 1 h 284"/>
                <a:gd name="T46" fmla="*/ 11320 w 224"/>
                <a:gd name="T47" fmla="*/ 1 h 284"/>
                <a:gd name="T48" fmla="*/ 11856 w 224"/>
                <a:gd name="T49" fmla="*/ 1 h 284"/>
                <a:gd name="T50" fmla="*/ 11856 w 224"/>
                <a:gd name="T51" fmla="*/ 1 h 284"/>
                <a:gd name="T52" fmla="*/ 12496 w 224"/>
                <a:gd name="T53" fmla="*/ 1 h 284"/>
                <a:gd name="T54" fmla="*/ 13023 w 224"/>
                <a:gd name="T55" fmla="*/ 1 h 284"/>
                <a:gd name="T56" fmla="*/ 13519 w 224"/>
                <a:gd name="T57" fmla="*/ 1 h 284"/>
                <a:gd name="T58" fmla="*/ 14048 w 224"/>
                <a:gd name="T59" fmla="*/ 1 h 284"/>
                <a:gd name="T60" fmla="*/ 14693 w 224"/>
                <a:gd name="T61" fmla="*/ 1 h 284"/>
                <a:gd name="T62" fmla="*/ 14693 w 224"/>
                <a:gd name="T63" fmla="*/ 1 h 284"/>
                <a:gd name="T64" fmla="*/ 15350 w 224"/>
                <a:gd name="T65" fmla="*/ 1 h 284"/>
                <a:gd name="T66" fmla="*/ 15770 w 224"/>
                <a:gd name="T67" fmla="*/ 1 h 284"/>
                <a:gd name="T68" fmla="*/ 16416 w 224"/>
                <a:gd name="T69" fmla="*/ 1 h 284"/>
                <a:gd name="T70" fmla="*/ 16933 w 224"/>
                <a:gd name="T71" fmla="*/ 1 h 284"/>
                <a:gd name="T72" fmla="*/ 16933 w 224"/>
                <a:gd name="T73" fmla="*/ 1 h 284"/>
                <a:gd name="T74" fmla="*/ 17504 w 224"/>
                <a:gd name="T75" fmla="*/ 1 h 284"/>
                <a:gd name="T76" fmla="*/ 18098 w 224"/>
                <a:gd name="T77" fmla="*/ 1 h 284"/>
                <a:gd name="T78" fmla="*/ 18594 w 224"/>
                <a:gd name="T79" fmla="*/ 1 h 284"/>
                <a:gd name="T80" fmla="*/ 18594 w 224"/>
                <a:gd name="T81" fmla="*/ 1 h 284"/>
                <a:gd name="T82" fmla="*/ 19230 w 224"/>
                <a:gd name="T83" fmla="*/ 1 h 2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4"/>
                <a:gd name="T127" fmla="*/ 0 h 284"/>
                <a:gd name="T128" fmla="*/ 224 w 224"/>
                <a:gd name="T129" fmla="*/ 284 h 2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4" h="284">
                  <a:moveTo>
                    <a:pt x="0" y="136"/>
                  </a:moveTo>
                  <a:lnTo>
                    <a:pt x="6" y="152"/>
                  </a:lnTo>
                  <a:lnTo>
                    <a:pt x="6" y="234"/>
                  </a:lnTo>
                  <a:lnTo>
                    <a:pt x="6" y="0"/>
                  </a:lnTo>
                  <a:lnTo>
                    <a:pt x="6" y="188"/>
                  </a:lnTo>
                  <a:lnTo>
                    <a:pt x="14" y="249"/>
                  </a:lnTo>
                  <a:lnTo>
                    <a:pt x="14" y="284"/>
                  </a:lnTo>
                  <a:lnTo>
                    <a:pt x="14" y="64"/>
                  </a:lnTo>
                  <a:lnTo>
                    <a:pt x="14" y="99"/>
                  </a:lnTo>
                  <a:lnTo>
                    <a:pt x="20" y="127"/>
                  </a:lnTo>
                  <a:lnTo>
                    <a:pt x="20" y="199"/>
                  </a:lnTo>
                  <a:lnTo>
                    <a:pt x="20" y="107"/>
                  </a:lnTo>
                  <a:lnTo>
                    <a:pt x="20" y="145"/>
                  </a:lnTo>
                  <a:lnTo>
                    <a:pt x="26" y="136"/>
                  </a:lnTo>
                  <a:lnTo>
                    <a:pt x="26" y="170"/>
                  </a:lnTo>
                  <a:lnTo>
                    <a:pt x="26" y="127"/>
                  </a:lnTo>
                  <a:lnTo>
                    <a:pt x="26" y="166"/>
                  </a:lnTo>
                  <a:lnTo>
                    <a:pt x="32" y="170"/>
                  </a:lnTo>
                  <a:lnTo>
                    <a:pt x="32" y="99"/>
                  </a:lnTo>
                  <a:lnTo>
                    <a:pt x="32" y="179"/>
                  </a:lnTo>
                  <a:lnTo>
                    <a:pt x="39" y="177"/>
                  </a:lnTo>
                  <a:lnTo>
                    <a:pt x="39" y="138"/>
                  </a:lnTo>
                  <a:lnTo>
                    <a:pt x="39" y="143"/>
                  </a:lnTo>
                  <a:lnTo>
                    <a:pt x="45" y="145"/>
                  </a:lnTo>
                  <a:lnTo>
                    <a:pt x="45" y="156"/>
                  </a:lnTo>
                  <a:lnTo>
                    <a:pt x="45" y="152"/>
                  </a:lnTo>
                  <a:lnTo>
                    <a:pt x="51" y="154"/>
                  </a:lnTo>
                  <a:lnTo>
                    <a:pt x="51" y="145"/>
                  </a:lnTo>
                  <a:lnTo>
                    <a:pt x="51" y="149"/>
                  </a:lnTo>
                  <a:lnTo>
                    <a:pt x="57" y="147"/>
                  </a:lnTo>
                  <a:lnTo>
                    <a:pt x="57" y="152"/>
                  </a:lnTo>
                  <a:lnTo>
                    <a:pt x="57" y="147"/>
                  </a:lnTo>
                  <a:lnTo>
                    <a:pt x="65" y="149"/>
                  </a:lnTo>
                  <a:lnTo>
                    <a:pt x="65" y="152"/>
                  </a:lnTo>
                  <a:lnTo>
                    <a:pt x="65" y="147"/>
                  </a:lnTo>
                  <a:lnTo>
                    <a:pt x="65" y="149"/>
                  </a:lnTo>
                  <a:lnTo>
                    <a:pt x="71" y="147"/>
                  </a:lnTo>
                  <a:lnTo>
                    <a:pt x="71" y="156"/>
                  </a:lnTo>
                  <a:lnTo>
                    <a:pt x="71" y="145"/>
                  </a:lnTo>
                  <a:lnTo>
                    <a:pt x="71" y="149"/>
                  </a:lnTo>
                  <a:lnTo>
                    <a:pt x="77" y="152"/>
                  </a:lnTo>
                  <a:lnTo>
                    <a:pt x="77" y="156"/>
                  </a:lnTo>
                  <a:lnTo>
                    <a:pt x="77" y="145"/>
                  </a:lnTo>
                  <a:lnTo>
                    <a:pt x="77" y="149"/>
                  </a:lnTo>
                  <a:lnTo>
                    <a:pt x="83" y="147"/>
                  </a:lnTo>
                  <a:lnTo>
                    <a:pt x="83" y="152"/>
                  </a:lnTo>
                  <a:lnTo>
                    <a:pt x="83" y="147"/>
                  </a:lnTo>
                  <a:lnTo>
                    <a:pt x="83" y="149"/>
                  </a:lnTo>
                  <a:lnTo>
                    <a:pt x="90" y="145"/>
                  </a:lnTo>
                  <a:lnTo>
                    <a:pt x="90" y="152"/>
                  </a:lnTo>
                  <a:lnTo>
                    <a:pt x="90" y="149"/>
                  </a:lnTo>
                  <a:lnTo>
                    <a:pt x="96" y="152"/>
                  </a:lnTo>
                  <a:lnTo>
                    <a:pt x="96" y="154"/>
                  </a:lnTo>
                  <a:lnTo>
                    <a:pt x="96" y="145"/>
                  </a:lnTo>
                  <a:lnTo>
                    <a:pt x="96" y="149"/>
                  </a:lnTo>
                  <a:lnTo>
                    <a:pt x="102" y="152"/>
                  </a:lnTo>
                  <a:lnTo>
                    <a:pt x="102" y="145"/>
                  </a:lnTo>
                  <a:lnTo>
                    <a:pt x="102" y="152"/>
                  </a:lnTo>
                  <a:lnTo>
                    <a:pt x="108" y="149"/>
                  </a:lnTo>
                  <a:lnTo>
                    <a:pt x="108" y="152"/>
                  </a:lnTo>
                  <a:lnTo>
                    <a:pt x="108" y="145"/>
                  </a:lnTo>
                  <a:lnTo>
                    <a:pt x="108" y="149"/>
                  </a:lnTo>
                  <a:lnTo>
                    <a:pt x="115" y="147"/>
                  </a:lnTo>
                  <a:lnTo>
                    <a:pt x="115" y="154"/>
                  </a:lnTo>
                  <a:lnTo>
                    <a:pt x="115" y="147"/>
                  </a:lnTo>
                  <a:lnTo>
                    <a:pt x="115" y="149"/>
                  </a:lnTo>
                  <a:lnTo>
                    <a:pt x="122" y="147"/>
                  </a:lnTo>
                  <a:lnTo>
                    <a:pt x="122" y="154"/>
                  </a:lnTo>
                  <a:lnTo>
                    <a:pt x="122" y="145"/>
                  </a:lnTo>
                  <a:lnTo>
                    <a:pt x="122" y="149"/>
                  </a:lnTo>
                  <a:lnTo>
                    <a:pt x="128" y="147"/>
                  </a:lnTo>
                  <a:lnTo>
                    <a:pt x="128" y="152"/>
                  </a:lnTo>
                  <a:lnTo>
                    <a:pt x="134" y="149"/>
                  </a:lnTo>
                  <a:lnTo>
                    <a:pt x="134" y="152"/>
                  </a:lnTo>
                  <a:lnTo>
                    <a:pt x="134" y="145"/>
                  </a:lnTo>
                  <a:lnTo>
                    <a:pt x="134" y="152"/>
                  </a:lnTo>
                  <a:lnTo>
                    <a:pt x="141" y="149"/>
                  </a:lnTo>
                  <a:lnTo>
                    <a:pt x="141" y="156"/>
                  </a:lnTo>
                  <a:lnTo>
                    <a:pt x="141" y="125"/>
                  </a:lnTo>
                  <a:lnTo>
                    <a:pt x="141" y="143"/>
                  </a:lnTo>
                  <a:lnTo>
                    <a:pt x="147" y="149"/>
                  </a:lnTo>
                  <a:lnTo>
                    <a:pt x="147" y="170"/>
                  </a:lnTo>
                  <a:lnTo>
                    <a:pt x="147" y="134"/>
                  </a:lnTo>
                  <a:lnTo>
                    <a:pt x="153" y="136"/>
                  </a:lnTo>
                  <a:lnTo>
                    <a:pt x="153" y="159"/>
                  </a:lnTo>
                  <a:lnTo>
                    <a:pt x="153" y="152"/>
                  </a:lnTo>
                  <a:lnTo>
                    <a:pt x="159" y="149"/>
                  </a:lnTo>
                  <a:lnTo>
                    <a:pt x="159" y="154"/>
                  </a:lnTo>
                  <a:lnTo>
                    <a:pt x="159" y="140"/>
                  </a:lnTo>
                  <a:lnTo>
                    <a:pt x="159" y="149"/>
                  </a:lnTo>
                  <a:lnTo>
                    <a:pt x="166" y="147"/>
                  </a:lnTo>
                  <a:lnTo>
                    <a:pt x="166" y="152"/>
                  </a:lnTo>
                  <a:lnTo>
                    <a:pt x="166" y="145"/>
                  </a:lnTo>
                  <a:lnTo>
                    <a:pt x="166" y="149"/>
                  </a:lnTo>
                  <a:lnTo>
                    <a:pt x="173" y="152"/>
                  </a:lnTo>
                  <a:lnTo>
                    <a:pt x="173" y="147"/>
                  </a:lnTo>
                  <a:lnTo>
                    <a:pt x="173" y="149"/>
                  </a:lnTo>
                  <a:lnTo>
                    <a:pt x="179" y="152"/>
                  </a:lnTo>
                  <a:lnTo>
                    <a:pt x="179" y="156"/>
                  </a:lnTo>
                  <a:lnTo>
                    <a:pt x="179" y="145"/>
                  </a:lnTo>
                  <a:lnTo>
                    <a:pt x="179" y="149"/>
                  </a:lnTo>
                  <a:lnTo>
                    <a:pt x="185" y="147"/>
                  </a:lnTo>
                  <a:lnTo>
                    <a:pt x="185" y="145"/>
                  </a:lnTo>
                  <a:lnTo>
                    <a:pt x="185" y="152"/>
                  </a:lnTo>
                  <a:lnTo>
                    <a:pt x="192" y="149"/>
                  </a:lnTo>
                  <a:lnTo>
                    <a:pt x="192" y="152"/>
                  </a:lnTo>
                  <a:lnTo>
                    <a:pt x="192" y="147"/>
                  </a:lnTo>
                  <a:lnTo>
                    <a:pt x="192" y="149"/>
                  </a:lnTo>
                  <a:lnTo>
                    <a:pt x="198" y="152"/>
                  </a:lnTo>
                  <a:lnTo>
                    <a:pt x="198" y="145"/>
                  </a:lnTo>
                  <a:lnTo>
                    <a:pt x="198" y="149"/>
                  </a:lnTo>
                  <a:lnTo>
                    <a:pt x="204" y="152"/>
                  </a:lnTo>
                  <a:lnTo>
                    <a:pt x="204" y="147"/>
                  </a:lnTo>
                  <a:lnTo>
                    <a:pt x="210" y="149"/>
                  </a:lnTo>
                  <a:lnTo>
                    <a:pt x="210" y="152"/>
                  </a:lnTo>
                  <a:lnTo>
                    <a:pt x="210" y="145"/>
                  </a:lnTo>
                  <a:lnTo>
                    <a:pt x="210" y="149"/>
                  </a:lnTo>
                  <a:lnTo>
                    <a:pt x="217" y="147"/>
                  </a:lnTo>
                  <a:lnTo>
                    <a:pt x="217" y="152"/>
                  </a:lnTo>
                  <a:lnTo>
                    <a:pt x="217" y="149"/>
                  </a:lnTo>
                  <a:lnTo>
                    <a:pt x="224" y="147"/>
                  </a:lnTo>
                  <a:lnTo>
                    <a:pt x="224" y="145"/>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8" name="Freeform 37"/>
            <p:cNvSpPr>
              <a:spLocks/>
            </p:cNvSpPr>
            <p:nvPr/>
          </p:nvSpPr>
          <p:spPr bwMode="auto">
            <a:xfrm>
              <a:off x="2952" y="3335"/>
              <a:ext cx="260" cy="105"/>
            </a:xfrm>
            <a:custGeom>
              <a:avLst/>
              <a:gdLst>
                <a:gd name="T0" fmla="*/ 468 w 216"/>
                <a:gd name="T1" fmla="*/ 1 h 164"/>
                <a:gd name="T2" fmla="*/ 468 w 216"/>
                <a:gd name="T3" fmla="*/ 1 h 164"/>
                <a:gd name="T4" fmla="*/ 982 w 216"/>
                <a:gd name="T5" fmla="*/ 1 h 164"/>
                <a:gd name="T6" fmla="*/ 1648 w 216"/>
                <a:gd name="T7" fmla="*/ 1 h 164"/>
                <a:gd name="T8" fmla="*/ 2125 w 216"/>
                <a:gd name="T9" fmla="*/ 1 h 164"/>
                <a:gd name="T10" fmla="*/ 2639 w 216"/>
                <a:gd name="T11" fmla="*/ 1 h 164"/>
                <a:gd name="T12" fmla="*/ 3177 w 216"/>
                <a:gd name="T13" fmla="*/ 1 h 164"/>
                <a:gd name="T14" fmla="*/ 3811 w 216"/>
                <a:gd name="T15" fmla="*/ 1 h 164"/>
                <a:gd name="T16" fmla="*/ 3811 w 216"/>
                <a:gd name="T17" fmla="*/ 1 h 164"/>
                <a:gd name="T18" fmla="*/ 4330 w 216"/>
                <a:gd name="T19" fmla="*/ 1 h 164"/>
                <a:gd name="T20" fmla="*/ 4864 w 216"/>
                <a:gd name="T21" fmla="*/ 1 h 164"/>
                <a:gd name="T22" fmla="*/ 5370 w 216"/>
                <a:gd name="T23" fmla="*/ 1 h 164"/>
                <a:gd name="T24" fmla="*/ 5370 w 216"/>
                <a:gd name="T25" fmla="*/ 1 h 164"/>
                <a:gd name="T26" fmla="*/ 5991 w 216"/>
                <a:gd name="T27" fmla="*/ 1 h 164"/>
                <a:gd name="T28" fmla="*/ 6464 w 216"/>
                <a:gd name="T29" fmla="*/ 1 h 164"/>
                <a:gd name="T30" fmla="*/ 7030 w 216"/>
                <a:gd name="T31" fmla="*/ 1 h 164"/>
                <a:gd name="T32" fmla="*/ 7030 w 216"/>
                <a:gd name="T33" fmla="*/ 1 h 164"/>
                <a:gd name="T34" fmla="*/ 7552 w 216"/>
                <a:gd name="T35" fmla="*/ 1 h 164"/>
                <a:gd name="T36" fmla="*/ 8142 w 216"/>
                <a:gd name="T37" fmla="*/ 1 h 164"/>
                <a:gd name="T38" fmla="*/ 8741 w 216"/>
                <a:gd name="T39" fmla="*/ 1 h 164"/>
                <a:gd name="T40" fmla="*/ 8741 w 216"/>
                <a:gd name="T41" fmla="*/ 1 h 164"/>
                <a:gd name="T42" fmla="*/ 9213 w 216"/>
                <a:gd name="T43" fmla="*/ 1 h 164"/>
                <a:gd name="T44" fmla="*/ 9801 w 216"/>
                <a:gd name="T45" fmla="*/ 1 h 164"/>
                <a:gd name="T46" fmla="*/ 10405 w 216"/>
                <a:gd name="T47" fmla="*/ 1 h 164"/>
                <a:gd name="T48" fmla="*/ 10804 w 216"/>
                <a:gd name="T49" fmla="*/ 1 h 164"/>
                <a:gd name="T50" fmla="*/ 11359 w 216"/>
                <a:gd name="T51" fmla="*/ 1 h 164"/>
                <a:gd name="T52" fmla="*/ 11850 w 216"/>
                <a:gd name="T53" fmla="*/ 1 h 164"/>
                <a:gd name="T54" fmla="*/ 12525 w 216"/>
                <a:gd name="T55" fmla="*/ 1 h 164"/>
                <a:gd name="T56" fmla="*/ 13005 w 216"/>
                <a:gd name="T57" fmla="*/ 1 h 164"/>
                <a:gd name="T58" fmla="*/ 13005 w 216"/>
                <a:gd name="T59" fmla="*/ 1 h 164"/>
                <a:gd name="T60" fmla="*/ 13571 w 216"/>
                <a:gd name="T61" fmla="*/ 1 h 164"/>
                <a:gd name="T62" fmla="*/ 14201 w 216"/>
                <a:gd name="T63" fmla="*/ 1 h 164"/>
                <a:gd name="T64" fmla="*/ 14759 w 216"/>
                <a:gd name="T65" fmla="*/ 1 h 164"/>
                <a:gd name="T66" fmla="*/ 14759 w 216"/>
                <a:gd name="T67" fmla="*/ 1 h 164"/>
                <a:gd name="T68" fmla="*/ 15245 w 216"/>
                <a:gd name="T69" fmla="*/ 1 h 164"/>
                <a:gd name="T70" fmla="*/ 15654 w 216"/>
                <a:gd name="T71" fmla="*/ 1 h 164"/>
                <a:gd name="T72" fmla="*/ 16302 w 216"/>
                <a:gd name="T73" fmla="*/ 1 h 164"/>
                <a:gd name="T74" fmla="*/ 16857 w 216"/>
                <a:gd name="T75" fmla="*/ 1 h 164"/>
                <a:gd name="T76" fmla="*/ 16857 w 216"/>
                <a:gd name="T77" fmla="*/ 1 h 164"/>
                <a:gd name="T78" fmla="*/ 17483 w 216"/>
                <a:gd name="T79" fmla="*/ 1 h 164"/>
                <a:gd name="T80" fmla="*/ 17997 w 216"/>
                <a:gd name="T81" fmla="*/ 1 h 164"/>
                <a:gd name="T82" fmla="*/ 18488 w 216"/>
                <a:gd name="T83" fmla="*/ 1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6"/>
                <a:gd name="T127" fmla="*/ 0 h 164"/>
                <a:gd name="T128" fmla="*/ 216 w 2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6" h="164">
                  <a:moveTo>
                    <a:pt x="0" y="75"/>
                  </a:moveTo>
                  <a:lnTo>
                    <a:pt x="0" y="82"/>
                  </a:lnTo>
                  <a:lnTo>
                    <a:pt x="6" y="79"/>
                  </a:lnTo>
                  <a:lnTo>
                    <a:pt x="6" y="82"/>
                  </a:lnTo>
                  <a:lnTo>
                    <a:pt x="6" y="77"/>
                  </a:lnTo>
                  <a:lnTo>
                    <a:pt x="6" y="79"/>
                  </a:lnTo>
                  <a:lnTo>
                    <a:pt x="12" y="77"/>
                  </a:lnTo>
                  <a:lnTo>
                    <a:pt x="12" y="82"/>
                  </a:lnTo>
                  <a:lnTo>
                    <a:pt x="12" y="75"/>
                  </a:lnTo>
                  <a:lnTo>
                    <a:pt x="19" y="77"/>
                  </a:lnTo>
                  <a:lnTo>
                    <a:pt x="19" y="92"/>
                  </a:lnTo>
                  <a:lnTo>
                    <a:pt x="19" y="53"/>
                  </a:lnTo>
                  <a:lnTo>
                    <a:pt x="19" y="79"/>
                  </a:lnTo>
                  <a:lnTo>
                    <a:pt x="25" y="107"/>
                  </a:lnTo>
                  <a:lnTo>
                    <a:pt x="25" y="57"/>
                  </a:lnTo>
                  <a:lnTo>
                    <a:pt x="25" y="70"/>
                  </a:lnTo>
                  <a:lnTo>
                    <a:pt x="31" y="73"/>
                  </a:lnTo>
                  <a:lnTo>
                    <a:pt x="31" y="94"/>
                  </a:lnTo>
                  <a:lnTo>
                    <a:pt x="31" y="64"/>
                  </a:lnTo>
                  <a:lnTo>
                    <a:pt x="31" y="73"/>
                  </a:lnTo>
                  <a:lnTo>
                    <a:pt x="37" y="68"/>
                  </a:lnTo>
                  <a:lnTo>
                    <a:pt x="37" y="96"/>
                  </a:lnTo>
                  <a:lnTo>
                    <a:pt x="37" y="70"/>
                  </a:lnTo>
                  <a:lnTo>
                    <a:pt x="44" y="68"/>
                  </a:lnTo>
                  <a:lnTo>
                    <a:pt x="44" y="86"/>
                  </a:lnTo>
                  <a:lnTo>
                    <a:pt x="44" y="66"/>
                  </a:lnTo>
                  <a:lnTo>
                    <a:pt x="44" y="79"/>
                  </a:lnTo>
                  <a:lnTo>
                    <a:pt x="51" y="82"/>
                  </a:lnTo>
                  <a:lnTo>
                    <a:pt x="51" y="89"/>
                  </a:lnTo>
                  <a:lnTo>
                    <a:pt x="51" y="70"/>
                  </a:lnTo>
                  <a:lnTo>
                    <a:pt x="51" y="79"/>
                  </a:lnTo>
                  <a:lnTo>
                    <a:pt x="57" y="73"/>
                  </a:lnTo>
                  <a:lnTo>
                    <a:pt x="57" y="86"/>
                  </a:lnTo>
                  <a:lnTo>
                    <a:pt x="57" y="70"/>
                  </a:lnTo>
                  <a:lnTo>
                    <a:pt x="57" y="79"/>
                  </a:lnTo>
                  <a:lnTo>
                    <a:pt x="63" y="73"/>
                  </a:lnTo>
                  <a:lnTo>
                    <a:pt x="63" y="100"/>
                  </a:lnTo>
                  <a:lnTo>
                    <a:pt x="63" y="64"/>
                  </a:lnTo>
                  <a:lnTo>
                    <a:pt x="63" y="89"/>
                  </a:lnTo>
                  <a:lnTo>
                    <a:pt x="70" y="73"/>
                  </a:lnTo>
                  <a:lnTo>
                    <a:pt x="70" y="94"/>
                  </a:lnTo>
                  <a:lnTo>
                    <a:pt x="70" y="57"/>
                  </a:lnTo>
                  <a:lnTo>
                    <a:pt x="70" y="86"/>
                  </a:lnTo>
                  <a:lnTo>
                    <a:pt x="76" y="82"/>
                  </a:lnTo>
                  <a:lnTo>
                    <a:pt x="76" y="92"/>
                  </a:lnTo>
                  <a:lnTo>
                    <a:pt x="76" y="64"/>
                  </a:lnTo>
                  <a:lnTo>
                    <a:pt x="76" y="82"/>
                  </a:lnTo>
                  <a:lnTo>
                    <a:pt x="82" y="73"/>
                  </a:lnTo>
                  <a:lnTo>
                    <a:pt x="82" y="100"/>
                  </a:lnTo>
                  <a:lnTo>
                    <a:pt x="82" y="66"/>
                  </a:lnTo>
                  <a:lnTo>
                    <a:pt x="82" y="89"/>
                  </a:lnTo>
                  <a:lnTo>
                    <a:pt x="88" y="84"/>
                  </a:lnTo>
                  <a:lnTo>
                    <a:pt x="88" y="86"/>
                  </a:lnTo>
                  <a:lnTo>
                    <a:pt x="88" y="70"/>
                  </a:lnTo>
                  <a:lnTo>
                    <a:pt x="88" y="79"/>
                  </a:lnTo>
                  <a:lnTo>
                    <a:pt x="95" y="73"/>
                  </a:lnTo>
                  <a:lnTo>
                    <a:pt x="95" y="94"/>
                  </a:lnTo>
                  <a:lnTo>
                    <a:pt x="95" y="68"/>
                  </a:lnTo>
                  <a:lnTo>
                    <a:pt x="95" y="79"/>
                  </a:lnTo>
                  <a:lnTo>
                    <a:pt x="102" y="73"/>
                  </a:lnTo>
                  <a:lnTo>
                    <a:pt x="102" y="94"/>
                  </a:lnTo>
                  <a:lnTo>
                    <a:pt x="102" y="66"/>
                  </a:lnTo>
                  <a:lnTo>
                    <a:pt x="102" y="86"/>
                  </a:lnTo>
                  <a:lnTo>
                    <a:pt x="108" y="84"/>
                  </a:lnTo>
                  <a:lnTo>
                    <a:pt x="108" y="70"/>
                  </a:lnTo>
                  <a:lnTo>
                    <a:pt x="108" y="77"/>
                  </a:lnTo>
                  <a:lnTo>
                    <a:pt x="114" y="73"/>
                  </a:lnTo>
                  <a:lnTo>
                    <a:pt x="114" y="136"/>
                  </a:lnTo>
                  <a:lnTo>
                    <a:pt x="114" y="34"/>
                  </a:lnTo>
                  <a:lnTo>
                    <a:pt x="114" y="112"/>
                  </a:lnTo>
                  <a:lnTo>
                    <a:pt x="121" y="98"/>
                  </a:lnTo>
                  <a:lnTo>
                    <a:pt x="121" y="46"/>
                  </a:lnTo>
                  <a:lnTo>
                    <a:pt x="121" y="64"/>
                  </a:lnTo>
                  <a:lnTo>
                    <a:pt x="127" y="70"/>
                  </a:lnTo>
                  <a:lnTo>
                    <a:pt x="127" y="105"/>
                  </a:lnTo>
                  <a:lnTo>
                    <a:pt x="127" y="84"/>
                  </a:lnTo>
                  <a:lnTo>
                    <a:pt x="133" y="77"/>
                  </a:lnTo>
                  <a:lnTo>
                    <a:pt x="133" y="164"/>
                  </a:lnTo>
                  <a:lnTo>
                    <a:pt x="133" y="0"/>
                  </a:lnTo>
                  <a:lnTo>
                    <a:pt x="133" y="116"/>
                  </a:lnTo>
                  <a:lnTo>
                    <a:pt x="139" y="114"/>
                  </a:lnTo>
                  <a:lnTo>
                    <a:pt x="139" y="37"/>
                  </a:lnTo>
                  <a:lnTo>
                    <a:pt x="139" y="50"/>
                  </a:lnTo>
                  <a:lnTo>
                    <a:pt x="146" y="50"/>
                  </a:lnTo>
                  <a:lnTo>
                    <a:pt x="146" y="107"/>
                  </a:lnTo>
                  <a:lnTo>
                    <a:pt x="146" y="79"/>
                  </a:lnTo>
                  <a:lnTo>
                    <a:pt x="153" y="77"/>
                  </a:lnTo>
                  <a:lnTo>
                    <a:pt x="153" y="164"/>
                  </a:lnTo>
                  <a:lnTo>
                    <a:pt x="153" y="0"/>
                  </a:lnTo>
                  <a:lnTo>
                    <a:pt x="153" y="142"/>
                  </a:lnTo>
                  <a:lnTo>
                    <a:pt x="159" y="134"/>
                  </a:lnTo>
                  <a:lnTo>
                    <a:pt x="159" y="136"/>
                  </a:lnTo>
                  <a:lnTo>
                    <a:pt x="159" y="29"/>
                  </a:lnTo>
                  <a:lnTo>
                    <a:pt x="159" y="68"/>
                  </a:lnTo>
                  <a:lnTo>
                    <a:pt x="165" y="50"/>
                  </a:lnTo>
                  <a:lnTo>
                    <a:pt x="165" y="114"/>
                  </a:lnTo>
                  <a:lnTo>
                    <a:pt x="165" y="42"/>
                  </a:lnTo>
                  <a:lnTo>
                    <a:pt x="165" y="79"/>
                  </a:lnTo>
                  <a:lnTo>
                    <a:pt x="172" y="84"/>
                  </a:lnTo>
                  <a:lnTo>
                    <a:pt x="172" y="123"/>
                  </a:lnTo>
                  <a:lnTo>
                    <a:pt x="172" y="16"/>
                  </a:lnTo>
                  <a:lnTo>
                    <a:pt x="172" y="79"/>
                  </a:lnTo>
                  <a:lnTo>
                    <a:pt x="178" y="100"/>
                  </a:lnTo>
                  <a:lnTo>
                    <a:pt x="178" y="142"/>
                  </a:lnTo>
                  <a:lnTo>
                    <a:pt x="178" y="34"/>
                  </a:lnTo>
                  <a:lnTo>
                    <a:pt x="178" y="100"/>
                  </a:lnTo>
                  <a:lnTo>
                    <a:pt x="184" y="96"/>
                  </a:lnTo>
                  <a:lnTo>
                    <a:pt x="184" y="107"/>
                  </a:lnTo>
                  <a:lnTo>
                    <a:pt x="184" y="57"/>
                  </a:lnTo>
                  <a:lnTo>
                    <a:pt x="184" y="68"/>
                  </a:lnTo>
                  <a:lnTo>
                    <a:pt x="190" y="66"/>
                  </a:lnTo>
                  <a:lnTo>
                    <a:pt x="190" y="116"/>
                  </a:lnTo>
                  <a:lnTo>
                    <a:pt x="190" y="48"/>
                  </a:lnTo>
                  <a:lnTo>
                    <a:pt x="197" y="29"/>
                  </a:lnTo>
                  <a:lnTo>
                    <a:pt x="197" y="129"/>
                  </a:lnTo>
                  <a:lnTo>
                    <a:pt x="197" y="23"/>
                  </a:lnTo>
                  <a:lnTo>
                    <a:pt x="197" y="57"/>
                  </a:lnTo>
                  <a:lnTo>
                    <a:pt x="204" y="64"/>
                  </a:lnTo>
                  <a:lnTo>
                    <a:pt x="204" y="105"/>
                  </a:lnTo>
                  <a:lnTo>
                    <a:pt x="204" y="55"/>
                  </a:lnTo>
                  <a:lnTo>
                    <a:pt x="204" y="92"/>
                  </a:lnTo>
                  <a:lnTo>
                    <a:pt x="210" y="94"/>
                  </a:lnTo>
                  <a:lnTo>
                    <a:pt x="210" y="73"/>
                  </a:lnTo>
                  <a:lnTo>
                    <a:pt x="210" y="98"/>
                  </a:lnTo>
                  <a:lnTo>
                    <a:pt x="216" y="107"/>
                  </a:lnTo>
                  <a:lnTo>
                    <a:pt x="216" y="127"/>
                  </a:lnTo>
                  <a:lnTo>
                    <a:pt x="216" y="37"/>
                  </a:lnTo>
                  <a:lnTo>
                    <a:pt x="216" y="84"/>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599" name="Freeform 38"/>
            <p:cNvSpPr>
              <a:spLocks/>
            </p:cNvSpPr>
            <p:nvPr/>
          </p:nvSpPr>
          <p:spPr bwMode="auto">
            <a:xfrm>
              <a:off x="3180" y="3371"/>
              <a:ext cx="279" cy="44"/>
            </a:xfrm>
            <a:custGeom>
              <a:avLst/>
              <a:gdLst>
                <a:gd name="T0" fmla="*/ 0 w 230"/>
                <a:gd name="T1" fmla="*/ 20 h 43"/>
                <a:gd name="T2" fmla="*/ 602 w 230"/>
                <a:gd name="T3" fmla="*/ 0 h 43"/>
                <a:gd name="T4" fmla="*/ 1304 w 230"/>
                <a:gd name="T5" fmla="*/ 63 h 43"/>
                <a:gd name="T6" fmla="*/ 1963 w 230"/>
                <a:gd name="T7" fmla="*/ 18 h 43"/>
                <a:gd name="T8" fmla="*/ 2722 w 230"/>
                <a:gd name="T9" fmla="*/ 58 h 43"/>
                <a:gd name="T10" fmla="*/ 3302 w 230"/>
                <a:gd name="T11" fmla="*/ 48 h 43"/>
                <a:gd name="T12" fmla="*/ 3302 w 230"/>
                <a:gd name="T13" fmla="*/ 20 h 43"/>
                <a:gd name="T14" fmla="*/ 3904 w 230"/>
                <a:gd name="T15" fmla="*/ 53 h 43"/>
                <a:gd name="T16" fmla="*/ 4664 w 230"/>
                <a:gd name="T17" fmla="*/ 18 h 43"/>
                <a:gd name="T18" fmla="*/ 5193 w 230"/>
                <a:gd name="T19" fmla="*/ 61 h 43"/>
                <a:gd name="T20" fmla="*/ 5893 w 230"/>
                <a:gd name="T21" fmla="*/ 20 h 43"/>
                <a:gd name="T22" fmla="*/ 6476 w 230"/>
                <a:gd name="T23" fmla="*/ 48 h 43"/>
                <a:gd name="T24" fmla="*/ 7233 w 230"/>
                <a:gd name="T25" fmla="*/ 18 h 43"/>
                <a:gd name="T26" fmla="*/ 7869 w 230"/>
                <a:gd name="T27" fmla="*/ 58 h 43"/>
                <a:gd name="T28" fmla="*/ 8649 w 230"/>
                <a:gd name="T29" fmla="*/ 15 h 43"/>
                <a:gd name="T30" fmla="*/ 9197 w 230"/>
                <a:gd name="T31" fmla="*/ 15 h 43"/>
                <a:gd name="T32" fmla="*/ 9829 w 230"/>
                <a:gd name="T33" fmla="*/ 18 h 43"/>
                <a:gd name="T34" fmla="*/ 10518 w 230"/>
                <a:gd name="T35" fmla="*/ 15 h 43"/>
                <a:gd name="T36" fmla="*/ 11156 w 230"/>
                <a:gd name="T37" fmla="*/ 58 h 43"/>
                <a:gd name="T38" fmla="*/ 11665 w 230"/>
                <a:gd name="T39" fmla="*/ 20 h 43"/>
                <a:gd name="T40" fmla="*/ 11665 w 230"/>
                <a:gd name="T41" fmla="*/ 48 h 43"/>
                <a:gd name="T42" fmla="*/ 12492 w 230"/>
                <a:gd name="T43" fmla="*/ 20 h 43"/>
                <a:gd name="T44" fmla="*/ 13189 w 230"/>
                <a:gd name="T45" fmla="*/ 15 h 43"/>
                <a:gd name="T46" fmla="*/ 13830 w 230"/>
                <a:gd name="T47" fmla="*/ 55 h 43"/>
                <a:gd name="T48" fmla="*/ 14441 w 230"/>
                <a:gd name="T49" fmla="*/ 48 h 43"/>
                <a:gd name="T50" fmla="*/ 14441 w 230"/>
                <a:gd name="T51" fmla="*/ 48 h 43"/>
                <a:gd name="T52" fmla="*/ 15153 w 230"/>
                <a:gd name="T53" fmla="*/ 46 h 43"/>
                <a:gd name="T54" fmla="*/ 15795 w 230"/>
                <a:gd name="T55" fmla="*/ 20 h 43"/>
                <a:gd name="T56" fmla="*/ 16416 w 230"/>
                <a:gd name="T57" fmla="*/ 53 h 43"/>
                <a:gd name="T58" fmla="*/ 17011 w 230"/>
                <a:gd name="T59" fmla="*/ 55 h 43"/>
                <a:gd name="T60" fmla="*/ 17011 w 230"/>
                <a:gd name="T61" fmla="*/ 55 h 43"/>
                <a:gd name="T62" fmla="*/ 17804 w 230"/>
                <a:gd name="T63" fmla="*/ 48 h 43"/>
                <a:gd name="T64" fmla="*/ 18392 w 230"/>
                <a:gd name="T65" fmla="*/ 20 h 43"/>
                <a:gd name="T66" fmla="*/ 19008 w 230"/>
                <a:gd name="T67" fmla="*/ 53 h 43"/>
                <a:gd name="T68" fmla="*/ 19713 w 230"/>
                <a:gd name="T69" fmla="*/ 55 h 43"/>
                <a:gd name="T70" fmla="*/ 20350 w 230"/>
                <a:gd name="T71" fmla="*/ 48 h 43"/>
                <a:gd name="T72" fmla="*/ 21018 w 230"/>
                <a:gd name="T73" fmla="*/ 48 h 43"/>
                <a:gd name="T74" fmla="*/ 21018 w 230"/>
                <a:gd name="T75" fmla="*/ 51 h 43"/>
                <a:gd name="T76" fmla="*/ 21675 w 230"/>
                <a:gd name="T77" fmla="*/ 20 h 43"/>
                <a:gd name="T78" fmla="*/ 22297 w 230"/>
                <a:gd name="T79" fmla="*/ 53 h 43"/>
                <a:gd name="T80" fmla="*/ 23043 w 230"/>
                <a:gd name="T81" fmla="*/ 46 h 43"/>
                <a:gd name="T82" fmla="*/ 23043 w 230"/>
                <a:gd name="T83" fmla="*/ 51 h 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0"/>
                <a:gd name="T127" fmla="*/ 0 h 43"/>
                <a:gd name="T128" fmla="*/ 230 w 230"/>
                <a:gd name="T129" fmla="*/ 43 h 4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0" h="43">
                  <a:moveTo>
                    <a:pt x="0" y="11"/>
                  </a:moveTo>
                  <a:lnTo>
                    <a:pt x="0" y="34"/>
                  </a:lnTo>
                  <a:lnTo>
                    <a:pt x="0" y="20"/>
                  </a:lnTo>
                  <a:lnTo>
                    <a:pt x="6" y="18"/>
                  </a:lnTo>
                  <a:lnTo>
                    <a:pt x="6" y="43"/>
                  </a:lnTo>
                  <a:lnTo>
                    <a:pt x="6" y="0"/>
                  </a:lnTo>
                  <a:lnTo>
                    <a:pt x="6" y="24"/>
                  </a:lnTo>
                  <a:lnTo>
                    <a:pt x="12" y="18"/>
                  </a:lnTo>
                  <a:lnTo>
                    <a:pt x="12" y="39"/>
                  </a:lnTo>
                  <a:lnTo>
                    <a:pt x="12" y="18"/>
                  </a:lnTo>
                  <a:lnTo>
                    <a:pt x="12" y="20"/>
                  </a:lnTo>
                  <a:lnTo>
                    <a:pt x="19" y="18"/>
                  </a:lnTo>
                  <a:lnTo>
                    <a:pt x="19" y="15"/>
                  </a:lnTo>
                  <a:lnTo>
                    <a:pt x="19" y="37"/>
                  </a:lnTo>
                  <a:lnTo>
                    <a:pt x="26" y="34"/>
                  </a:lnTo>
                  <a:lnTo>
                    <a:pt x="26" y="18"/>
                  </a:lnTo>
                  <a:lnTo>
                    <a:pt x="26" y="29"/>
                  </a:lnTo>
                  <a:lnTo>
                    <a:pt x="32" y="24"/>
                  </a:lnTo>
                  <a:lnTo>
                    <a:pt x="32" y="39"/>
                  </a:lnTo>
                  <a:lnTo>
                    <a:pt x="32" y="13"/>
                  </a:lnTo>
                  <a:lnTo>
                    <a:pt x="32" y="20"/>
                  </a:lnTo>
                  <a:lnTo>
                    <a:pt x="38" y="22"/>
                  </a:lnTo>
                  <a:lnTo>
                    <a:pt x="38" y="11"/>
                  </a:lnTo>
                  <a:lnTo>
                    <a:pt x="38" y="29"/>
                  </a:lnTo>
                  <a:lnTo>
                    <a:pt x="45" y="31"/>
                  </a:lnTo>
                  <a:lnTo>
                    <a:pt x="45" y="37"/>
                  </a:lnTo>
                  <a:lnTo>
                    <a:pt x="45" y="18"/>
                  </a:lnTo>
                  <a:lnTo>
                    <a:pt x="51" y="20"/>
                  </a:lnTo>
                  <a:lnTo>
                    <a:pt x="51" y="15"/>
                  </a:lnTo>
                  <a:lnTo>
                    <a:pt x="51" y="37"/>
                  </a:lnTo>
                  <a:lnTo>
                    <a:pt x="57" y="39"/>
                  </a:lnTo>
                  <a:lnTo>
                    <a:pt x="57" y="11"/>
                  </a:lnTo>
                  <a:lnTo>
                    <a:pt x="57" y="20"/>
                  </a:lnTo>
                  <a:lnTo>
                    <a:pt x="63" y="18"/>
                  </a:lnTo>
                  <a:lnTo>
                    <a:pt x="63" y="37"/>
                  </a:lnTo>
                  <a:lnTo>
                    <a:pt x="63" y="24"/>
                  </a:lnTo>
                  <a:lnTo>
                    <a:pt x="70" y="22"/>
                  </a:lnTo>
                  <a:lnTo>
                    <a:pt x="70" y="31"/>
                  </a:lnTo>
                  <a:lnTo>
                    <a:pt x="70" y="18"/>
                  </a:lnTo>
                  <a:lnTo>
                    <a:pt x="70" y="20"/>
                  </a:lnTo>
                  <a:lnTo>
                    <a:pt x="77" y="18"/>
                  </a:lnTo>
                  <a:lnTo>
                    <a:pt x="77" y="34"/>
                  </a:lnTo>
                  <a:lnTo>
                    <a:pt x="77" y="18"/>
                  </a:lnTo>
                  <a:lnTo>
                    <a:pt x="83" y="15"/>
                  </a:lnTo>
                  <a:lnTo>
                    <a:pt x="83" y="29"/>
                  </a:lnTo>
                  <a:lnTo>
                    <a:pt x="89" y="31"/>
                  </a:lnTo>
                  <a:lnTo>
                    <a:pt x="89" y="15"/>
                  </a:lnTo>
                  <a:lnTo>
                    <a:pt x="89" y="27"/>
                  </a:lnTo>
                  <a:lnTo>
                    <a:pt x="96" y="29"/>
                  </a:lnTo>
                  <a:lnTo>
                    <a:pt x="96" y="18"/>
                  </a:lnTo>
                  <a:lnTo>
                    <a:pt x="96" y="31"/>
                  </a:lnTo>
                  <a:lnTo>
                    <a:pt x="102" y="29"/>
                  </a:lnTo>
                  <a:lnTo>
                    <a:pt x="102" y="15"/>
                  </a:lnTo>
                  <a:lnTo>
                    <a:pt x="102" y="22"/>
                  </a:lnTo>
                  <a:lnTo>
                    <a:pt x="108" y="24"/>
                  </a:lnTo>
                  <a:lnTo>
                    <a:pt x="108" y="34"/>
                  </a:lnTo>
                  <a:lnTo>
                    <a:pt x="108" y="22"/>
                  </a:lnTo>
                  <a:lnTo>
                    <a:pt x="114" y="20"/>
                  </a:lnTo>
                  <a:lnTo>
                    <a:pt x="114" y="27"/>
                  </a:lnTo>
                  <a:lnTo>
                    <a:pt x="114" y="20"/>
                  </a:lnTo>
                  <a:lnTo>
                    <a:pt x="114" y="24"/>
                  </a:lnTo>
                  <a:lnTo>
                    <a:pt x="121" y="22"/>
                  </a:lnTo>
                  <a:lnTo>
                    <a:pt x="121" y="29"/>
                  </a:lnTo>
                  <a:lnTo>
                    <a:pt x="121" y="20"/>
                  </a:lnTo>
                  <a:lnTo>
                    <a:pt x="121" y="24"/>
                  </a:lnTo>
                  <a:lnTo>
                    <a:pt x="128" y="22"/>
                  </a:lnTo>
                  <a:lnTo>
                    <a:pt x="128" y="15"/>
                  </a:lnTo>
                  <a:lnTo>
                    <a:pt x="128" y="31"/>
                  </a:lnTo>
                  <a:lnTo>
                    <a:pt x="134" y="27"/>
                  </a:lnTo>
                  <a:lnTo>
                    <a:pt x="134" y="31"/>
                  </a:lnTo>
                  <a:lnTo>
                    <a:pt x="134" y="22"/>
                  </a:lnTo>
                  <a:lnTo>
                    <a:pt x="134" y="27"/>
                  </a:lnTo>
                  <a:lnTo>
                    <a:pt x="140" y="24"/>
                  </a:lnTo>
                  <a:lnTo>
                    <a:pt x="140" y="27"/>
                  </a:lnTo>
                  <a:lnTo>
                    <a:pt x="140" y="20"/>
                  </a:lnTo>
                  <a:lnTo>
                    <a:pt x="140" y="24"/>
                  </a:lnTo>
                  <a:lnTo>
                    <a:pt x="147" y="22"/>
                  </a:lnTo>
                  <a:lnTo>
                    <a:pt x="147" y="27"/>
                  </a:lnTo>
                  <a:lnTo>
                    <a:pt x="147" y="22"/>
                  </a:lnTo>
                  <a:lnTo>
                    <a:pt x="153" y="24"/>
                  </a:lnTo>
                  <a:lnTo>
                    <a:pt x="153" y="27"/>
                  </a:lnTo>
                  <a:lnTo>
                    <a:pt x="153" y="20"/>
                  </a:lnTo>
                  <a:lnTo>
                    <a:pt x="153" y="27"/>
                  </a:lnTo>
                  <a:lnTo>
                    <a:pt x="159" y="24"/>
                  </a:lnTo>
                  <a:lnTo>
                    <a:pt x="159" y="29"/>
                  </a:lnTo>
                  <a:lnTo>
                    <a:pt x="159" y="18"/>
                  </a:lnTo>
                  <a:lnTo>
                    <a:pt x="159" y="24"/>
                  </a:lnTo>
                  <a:lnTo>
                    <a:pt x="165" y="31"/>
                  </a:lnTo>
                  <a:lnTo>
                    <a:pt x="165" y="39"/>
                  </a:lnTo>
                  <a:lnTo>
                    <a:pt x="165" y="11"/>
                  </a:lnTo>
                  <a:lnTo>
                    <a:pt x="165" y="31"/>
                  </a:lnTo>
                  <a:lnTo>
                    <a:pt x="172" y="29"/>
                  </a:lnTo>
                  <a:lnTo>
                    <a:pt x="172" y="20"/>
                  </a:lnTo>
                  <a:lnTo>
                    <a:pt x="172" y="24"/>
                  </a:lnTo>
                  <a:lnTo>
                    <a:pt x="179" y="22"/>
                  </a:lnTo>
                  <a:lnTo>
                    <a:pt x="179" y="27"/>
                  </a:lnTo>
                  <a:lnTo>
                    <a:pt x="179" y="20"/>
                  </a:lnTo>
                  <a:lnTo>
                    <a:pt x="179" y="24"/>
                  </a:lnTo>
                  <a:lnTo>
                    <a:pt x="185" y="22"/>
                  </a:lnTo>
                  <a:lnTo>
                    <a:pt x="185" y="29"/>
                  </a:lnTo>
                  <a:lnTo>
                    <a:pt x="185" y="15"/>
                  </a:lnTo>
                  <a:lnTo>
                    <a:pt x="185" y="27"/>
                  </a:lnTo>
                  <a:lnTo>
                    <a:pt x="191" y="31"/>
                  </a:lnTo>
                  <a:lnTo>
                    <a:pt x="191" y="18"/>
                  </a:lnTo>
                  <a:lnTo>
                    <a:pt x="191" y="22"/>
                  </a:lnTo>
                  <a:lnTo>
                    <a:pt x="198" y="24"/>
                  </a:lnTo>
                  <a:lnTo>
                    <a:pt x="198" y="29"/>
                  </a:lnTo>
                  <a:lnTo>
                    <a:pt x="198" y="20"/>
                  </a:lnTo>
                  <a:lnTo>
                    <a:pt x="204" y="24"/>
                  </a:lnTo>
                  <a:lnTo>
                    <a:pt x="204" y="29"/>
                  </a:lnTo>
                  <a:lnTo>
                    <a:pt x="204" y="20"/>
                  </a:lnTo>
                  <a:lnTo>
                    <a:pt x="204" y="27"/>
                  </a:lnTo>
                  <a:lnTo>
                    <a:pt x="210" y="22"/>
                  </a:lnTo>
                  <a:lnTo>
                    <a:pt x="210" y="29"/>
                  </a:lnTo>
                  <a:lnTo>
                    <a:pt x="210" y="20"/>
                  </a:lnTo>
                  <a:lnTo>
                    <a:pt x="210" y="24"/>
                  </a:lnTo>
                  <a:lnTo>
                    <a:pt x="216" y="22"/>
                  </a:lnTo>
                  <a:lnTo>
                    <a:pt x="216" y="29"/>
                  </a:lnTo>
                  <a:lnTo>
                    <a:pt x="216" y="20"/>
                  </a:lnTo>
                  <a:lnTo>
                    <a:pt x="216" y="24"/>
                  </a:lnTo>
                  <a:lnTo>
                    <a:pt x="223" y="22"/>
                  </a:lnTo>
                  <a:lnTo>
                    <a:pt x="223" y="27"/>
                  </a:lnTo>
                  <a:lnTo>
                    <a:pt x="223" y="20"/>
                  </a:lnTo>
                  <a:lnTo>
                    <a:pt x="223" y="27"/>
                  </a:lnTo>
                  <a:lnTo>
                    <a:pt x="230" y="24"/>
                  </a:lnTo>
                  <a:lnTo>
                    <a:pt x="230" y="27"/>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600" name="Freeform 39"/>
            <p:cNvSpPr>
              <a:spLocks/>
            </p:cNvSpPr>
            <p:nvPr/>
          </p:nvSpPr>
          <p:spPr bwMode="auto">
            <a:xfrm>
              <a:off x="3369" y="3344"/>
              <a:ext cx="92" cy="44"/>
            </a:xfrm>
            <a:custGeom>
              <a:avLst/>
              <a:gdLst>
                <a:gd name="T0" fmla="*/ 0 w 6"/>
                <a:gd name="T1" fmla="*/ 2147483647 h 7"/>
                <a:gd name="T2" fmla="*/ 0 w 6"/>
                <a:gd name="T3" fmla="*/ 0 h 7"/>
                <a:gd name="T4" fmla="*/ 0 w 6"/>
                <a:gd name="T5" fmla="*/ 2147483647 h 7"/>
                <a:gd name="T6" fmla="*/ 2147483647 w 6"/>
                <a:gd name="T7" fmla="*/ 2147483647 h 7"/>
                <a:gd name="T8" fmla="*/ 2147483647 w 6"/>
                <a:gd name="T9" fmla="*/ 2147483647 h 7"/>
                <a:gd name="T10" fmla="*/ 2147483647 w 6"/>
                <a:gd name="T11" fmla="*/ 2147483647 h 7"/>
                <a:gd name="T12" fmla="*/ 0 60000 65536"/>
                <a:gd name="T13" fmla="*/ 0 60000 65536"/>
                <a:gd name="T14" fmla="*/ 0 60000 65536"/>
                <a:gd name="T15" fmla="*/ 0 60000 65536"/>
                <a:gd name="T16" fmla="*/ 0 60000 65536"/>
                <a:gd name="T17" fmla="*/ 0 60000 65536"/>
                <a:gd name="T18" fmla="*/ 0 w 6"/>
                <a:gd name="T19" fmla="*/ 0 h 7"/>
                <a:gd name="T20" fmla="*/ 6 w 6"/>
                <a:gd name="T21" fmla="*/ 7 h 7"/>
              </a:gdLst>
              <a:ahLst/>
              <a:cxnLst>
                <a:cxn ang="T12">
                  <a:pos x="T0" y="T1"/>
                </a:cxn>
                <a:cxn ang="T13">
                  <a:pos x="T2" y="T3"/>
                </a:cxn>
                <a:cxn ang="T14">
                  <a:pos x="T4" y="T5"/>
                </a:cxn>
                <a:cxn ang="T15">
                  <a:pos x="T6" y="T7"/>
                </a:cxn>
                <a:cxn ang="T16">
                  <a:pos x="T8" y="T9"/>
                </a:cxn>
                <a:cxn ang="T17">
                  <a:pos x="T10" y="T11"/>
                </a:cxn>
              </a:cxnLst>
              <a:rect l="T18" t="T19" r="T20" b="T21"/>
              <a:pathLst>
                <a:path w="6" h="7">
                  <a:moveTo>
                    <a:pt x="0" y="7"/>
                  </a:moveTo>
                  <a:lnTo>
                    <a:pt x="0" y="0"/>
                  </a:lnTo>
                  <a:lnTo>
                    <a:pt x="0" y="7"/>
                  </a:lnTo>
                  <a:lnTo>
                    <a:pt x="6" y="4"/>
                  </a:lnTo>
                  <a:lnTo>
                    <a:pt x="6" y="7"/>
                  </a:lnTo>
                  <a:lnTo>
                    <a:pt x="6" y="2"/>
                  </a:lnTo>
                </a:path>
              </a:pathLst>
            </a:custGeom>
            <a:noFill/>
            <a:ln w="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Tree>
    <p:extLst>
      <p:ext uri="{BB962C8B-B14F-4D97-AF65-F5344CB8AC3E}">
        <p14:creationId xmlns:p14="http://schemas.microsoft.com/office/powerpoint/2010/main" val="245984851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7504" y="116632"/>
            <a:ext cx="7561263" cy="504825"/>
          </a:xfrm>
        </p:spPr>
        <p:txBody>
          <a:bodyPr/>
          <a:lstStyle/>
          <a:p>
            <a:pPr eaLnBrk="1" hangingPunct="1"/>
            <a:r>
              <a:rPr lang="en-US" altLang="zh-CN" smtClean="0">
                <a:latin typeface="Verdana" pitchFamily="34" charset="0"/>
                <a:ea typeface="宋体" pitchFamily="2" charset="-122"/>
              </a:rPr>
              <a:t>NICE </a:t>
            </a:r>
            <a:r>
              <a:rPr lang="zh-CN" altLang="en-US" smtClean="0">
                <a:latin typeface="Verdana" pitchFamily="34" charset="0"/>
                <a:ea typeface="宋体" pitchFamily="2" charset="-122"/>
              </a:rPr>
              <a:t>运营管理解决方案理念</a:t>
            </a:r>
          </a:p>
        </p:txBody>
      </p:sp>
      <p:grpSp>
        <p:nvGrpSpPr>
          <p:cNvPr id="37892" name="Group 13"/>
          <p:cNvGrpSpPr>
            <a:grpSpLocks/>
          </p:cNvGrpSpPr>
          <p:nvPr/>
        </p:nvGrpSpPr>
        <p:grpSpPr bwMode="auto">
          <a:xfrm>
            <a:off x="1500188" y="1055926"/>
            <a:ext cx="5937250" cy="5108575"/>
            <a:chOff x="857" y="690"/>
            <a:chExt cx="4065" cy="3556"/>
          </a:xfrm>
        </p:grpSpPr>
        <p:pic>
          <p:nvPicPr>
            <p:cNvPr id="37897" name="Picture 7"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 y="2739"/>
              <a:ext cx="1196"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6" descr="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6" y="2683"/>
              <a:ext cx="1476" cy="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8" descr="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 y="690"/>
              <a:ext cx="1486" cy="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3" descr="01_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 y="3430"/>
              <a:ext cx="200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4" descr="01_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04011">
              <a:off x="1156" y="1052"/>
              <a:ext cx="1056" cy="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5" descr="01_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 y="1071"/>
              <a:ext cx="1270" cy="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03" name="Group 9"/>
            <p:cNvGrpSpPr>
              <a:grpSpLocks/>
            </p:cNvGrpSpPr>
            <p:nvPr/>
          </p:nvGrpSpPr>
          <p:grpSpPr bwMode="auto">
            <a:xfrm>
              <a:off x="1519" y="1811"/>
              <a:ext cx="2849" cy="1347"/>
              <a:chOff x="1519" y="1811"/>
              <a:chExt cx="2849" cy="1347"/>
            </a:xfrm>
          </p:grpSpPr>
          <p:pic>
            <p:nvPicPr>
              <p:cNvPr id="37904" name="Picture 10" descr="01_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9" y="1811"/>
                <a:ext cx="2750" cy="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Picture 11" descr="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8" y="2208"/>
                <a:ext cx="680"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 name="Text Box 13"/>
          <p:cNvSpPr txBox="1">
            <a:spLocks noChangeArrowheads="1"/>
          </p:cNvSpPr>
          <p:nvPr/>
        </p:nvSpPr>
        <p:spPr bwMode="auto">
          <a:xfrm>
            <a:off x="1868313" y="1124174"/>
            <a:ext cx="1468830" cy="987504"/>
          </a:xfrm>
          <a:prstGeom prst="roundRect">
            <a:avLst/>
          </a:prstGeom>
          <a:solidFill>
            <a:schemeClr val="bg1">
              <a:alpha val="70000"/>
            </a:schemeClr>
          </a:solidFill>
          <a:ln w="15875">
            <a:noFill/>
            <a:miter lim="800000"/>
            <a:headEnd/>
            <a:tailEnd/>
          </a:ln>
          <a:effectLst>
            <a:outerShdw blurRad="50800" dist="38100" dir="2700000" algn="tl" rotWithShape="0">
              <a:prstClr val="black">
                <a:alpha val="40000"/>
              </a:prstClr>
            </a:outerShdw>
          </a:effectLst>
        </p:spPr>
        <p:txBody>
          <a:bodyPr wrap="none">
            <a:spAutoFit/>
          </a:bodyPr>
          <a:lstStyle/>
          <a:p>
            <a:pPr eaLnBrk="0" hangingPunct="0">
              <a:spcBef>
                <a:spcPts val="0"/>
              </a:spcBef>
              <a:defRPr/>
            </a:pPr>
            <a:r>
              <a:rPr lang="zh-CN" altLang="en-US" sz="1400" b="1" dirty="0">
                <a:ln w="10541" cmpd="sng">
                  <a:solidFill>
                    <a:srgbClr val="7D7D7D">
                      <a:tint val="100000"/>
                      <a:shade val="100000"/>
                      <a:satMod val="110000"/>
                    </a:srgbClr>
                  </a:solidFill>
                  <a:prstDash val="solid"/>
                </a:ln>
                <a:gradFill>
                  <a:gsLst>
                    <a:gs pos="0">
                      <a:schemeClr val="bg2">
                        <a:lumMod val="50000"/>
                      </a:schemeClr>
                    </a:gs>
                    <a:gs pos="9000">
                      <a:schemeClr val="bg2">
                        <a:lumMod val="75000"/>
                      </a:schemeClr>
                    </a:gs>
                    <a:gs pos="50000">
                      <a:schemeClr val="tx2">
                        <a:lumMod val="50000"/>
                        <a:lumOff val="50000"/>
                      </a:schemeClr>
                    </a:gs>
                    <a:gs pos="79000">
                      <a:schemeClr val="tx1">
                        <a:lumMod val="90000"/>
                        <a:lumOff val="10000"/>
                      </a:schemeClr>
                    </a:gs>
                    <a:gs pos="100000">
                      <a:schemeClr val="tx1"/>
                    </a:gs>
                  </a:gsLst>
                  <a:lin ang="5400000"/>
                </a:gradFill>
                <a:latin typeface="Arial" charset="0"/>
              </a:rPr>
              <a:t>客户层面</a:t>
            </a:r>
            <a:endParaRPr lang="en-US" sz="1400" b="1" dirty="0">
              <a:ln w="10541" cmpd="sng">
                <a:solidFill>
                  <a:srgbClr val="7D7D7D">
                    <a:tint val="100000"/>
                    <a:shade val="100000"/>
                    <a:satMod val="110000"/>
                  </a:srgbClr>
                </a:solidFill>
                <a:prstDash val="solid"/>
              </a:ln>
              <a:gradFill>
                <a:gsLst>
                  <a:gs pos="0">
                    <a:schemeClr val="bg2">
                      <a:lumMod val="50000"/>
                    </a:schemeClr>
                  </a:gs>
                  <a:gs pos="9000">
                    <a:schemeClr val="bg2">
                      <a:lumMod val="75000"/>
                    </a:schemeClr>
                  </a:gs>
                  <a:gs pos="50000">
                    <a:schemeClr val="tx2">
                      <a:lumMod val="50000"/>
                      <a:lumOff val="50000"/>
                    </a:schemeClr>
                  </a:gs>
                  <a:gs pos="79000">
                    <a:schemeClr val="tx1">
                      <a:lumMod val="90000"/>
                      <a:lumOff val="10000"/>
                    </a:schemeClr>
                  </a:gs>
                  <a:gs pos="100000">
                    <a:schemeClr val="tx1"/>
                  </a:gs>
                </a:gsLst>
                <a:lin ang="5400000"/>
              </a:gradFill>
              <a:latin typeface="Arial" charset="0"/>
            </a:endParaRPr>
          </a:p>
          <a:p>
            <a:pPr eaLnBrk="0" hangingPunct="0">
              <a:spcBef>
                <a:spcPts val="0"/>
              </a:spcBef>
              <a:buFont typeface="Wingdings" pitchFamily="2" charset="2"/>
              <a:buChar char="§"/>
              <a:defRPr/>
            </a:pPr>
            <a:r>
              <a:rPr lang="en-US" sz="1400" dirty="0">
                <a:latin typeface="Arial" charset="0"/>
              </a:rPr>
              <a:t> </a:t>
            </a:r>
            <a:r>
              <a:rPr lang="zh-CN" altLang="en-US" sz="1200" dirty="0">
                <a:latin typeface="Arial" charset="0"/>
              </a:rPr>
              <a:t>购买产品</a:t>
            </a:r>
            <a:r>
              <a:rPr lang="en-US" altLang="zh-CN" sz="1200" dirty="0">
                <a:latin typeface="Arial" charset="0"/>
              </a:rPr>
              <a:t>/</a:t>
            </a:r>
            <a:r>
              <a:rPr lang="zh-CN" altLang="en-US" sz="1200" dirty="0">
                <a:latin typeface="Arial" charset="0"/>
              </a:rPr>
              <a:t>服务</a:t>
            </a:r>
            <a:endParaRPr lang="en-US" sz="1200" dirty="0">
              <a:latin typeface="Arial" charset="0"/>
            </a:endParaRPr>
          </a:p>
          <a:p>
            <a:pPr eaLnBrk="0" hangingPunct="0">
              <a:spcBef>
                <a:spcPts val="0"/>
              </a:spcBef>
              <a:buFont typeface="Wingdings" pitchFamily="2" charset="2"/>
              <a:buChar char="§"/>
              <a:defRPr/>
            </a:pPr>
            <a:r>
              <a:rPr lang="en-US" sz="1200" dirty="0">
                <a:latin typeface="Arial" charset="0"/>
              </a:rPr>
              <a:t> </a:t>
            </a:r>
            <a:r>
              <a:rPr lang="zh-CN" altLang="en-US" sz="1200" dirty="0">
                <a:latin typeface="Arial" charset="0"/>
              </a:rPr>
              <a:t>解决问题</a:t>
            </a:r>
            <a:endParaRPr lang="en-US" sz="1200" dirty="0">
              <a:latin typeface="Arial" charset="0"/>
            </a:endParaRPr>
          </a:p>
          <a:p>
            <a:pPr eaLnBrk="0" hangingPunct="0">
              <a:spcBef>
                <a:spcPts val="0"/>
              </a:spcBef>
              <a:buFont typeface="Wingdings" pitchFamily="2" charset="2"/>
              <a:buChar char="§"/>
              <a:defRPr/>
            </a:pPr>
            <a:r>
              <a:rPr lang="zh-CN" altLang="en-US" sz="1200" dirty="0">
                <a:latin typeface="Arial" charset="0"/>
              </a:rPr>
              <a:t> 寻求服务与支持</a:t>
            </a:r>
            <a:endParaRPr lang="en-US" sz="1200" dirty="0">
              <a:latin typeface="Arial" charset="0"/>
            </a:endParaRPr>
          </a:p>
        </p:txBody>
      </p:sp>
      <p:sp>
        <p:nvSpPr>
          <p:cNvPr id="15" name="Text Box 13"/>
          <p:cNvSpPr txBox="1">
            <a:spLocks noChangeArrowheads="1"/>
          </p:cNvSpPr>
          <p:nvPr/>
        </p:nvSpPr>
        <p:spPr bwMode="auto">
          <a:xfrm>
            <a:off x="5214942" y="1052736"/>
            <a:ext cx="2254294" cy="987504"/>
          </a:xfrm>
          <a:prstGeom prst="roundRect">
            <a:avLst/>
          </a:prstGeom>
          <a:solidFill>
            <a:schemeClr val="bg1">
              <a:alpha val="70000"/>
            </a:schemeClr>
          </a:solidFill>
          <a:ln w="15875">
            <a:no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ts val="0"/>
              </a:spcBef>
              <a:buClr>
                <a:schemeClr val="bg2"/>
              </a:buClr>
              <a:defRPr/>
            </a:pPr>
            <a:r>
              <a:rPr lang="zh-CN" altLang="en-US" sz="1400" b="1" dirty="0">
                <a:ln w="10541" cmpd="sng">
                  <a:solidFill>
                    <a:srgbClr val="7D7D7D">
                      <a:tint val="100000"/>
                      <a:shade val="100000"/>
                      <a:satMod val="110000"/>
                    </a:srgbClr>
                  </a:solidFill>
                  <a:prstDash val="solid"/>
                </a:ln>
                <a:gradFill>
                  <a:gsLst>
                    <a:gs pos="0">
                      <a:schemeClr val="bg2">
                        <a:lumMod val="50000"/>
                      </a:schemeClr>
                    </a:gs>
                    <a:gs pos="9000">
                      <a:schemeClr val="bg2">
                        <a:lumMod val="75000"/>
                      </a:schemeClr>
                    </a:gs>
                    <a:gs pos="50000">
                      <a:schemeClr val="tx2">
                        <a:lumMod val="50000"/>
                        <a:lumOff val="50000"/>
                      </a:schemeClr>
                    </a:gs>
                    <a:gs pos="79000">
                      <a:schemeClr val="tx1">
                        <a:lumMod val="90000"/>
                        <a:lumOff val="10000"/>
                      </a:schemeClr>
                    </a:gs>
                    <a:gs pos="100000">
                      <a:schemeClr val="tx1"/>
                    </a:gs>
                  </a:gsLst>
                  <a:lin ang="5400000"/>
                </a:gradFill>
                <a:latin typeface="Arial" charset="0"/>
              </a:rPr>
              <a:t>企业层面</a:t>
            </a:r>
            <a:endParaRPr lang="en-US" sz="1400" b="1" dirty="0">
              <a:ln w="10541" cmpd="sng">
                <a:solidFill>
                  <a:srgbClr val="7D7D7D">
                    <a:tint val="100000"/>
                    <a:shade val="100000"/>
                    <a:satMod val="110000"/>
                  </a:srgbClr>
                </a:solidFill>
                <a:prstDash val="solid"/>
              </a:ln>
              <a:gradFill>
                <a:gsLst>
                  <a:gs pos="0">
                    <a:schemeClr val="bg2">
                      <a:lumMod val="50000"/>
                    </a:schemeClr>
                  </a:gs>
                  <a:gs pos="9000">
                    <a:schemeClr val="bg2">
                      <a:lumMod val="75000"/>
                    </a:schemeClr>
                  </a:gs>
                  <a:gs pos="50000">
                    <a:schemeClr val="tx2">
                      <a:lumMod val="50000"/>
                      <a:lumOff val="50000"/>
                    </a:schemeClr>
                  </a:gs>
                  <a:gs pos="79000">
                    <a:schemeClr val="tx1">
                      <a:lumMod val="90000"/>
                      <a:lumOff val="10000"/>
                    </a:schemeClr>
                  </a:gs>
                  <a:gs pos="100000">
                    <a:schemeClr val="tx1"/>
                  </a:gs>
                </a:gsLst>
                <a:lin ang="5400000"/>
              </a:gradFill>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降低成本</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提升营收</a:t>
            </a:r>
            <a:r>
              <a:rPr lang="en-US" sz="1200" dirty="0">
                <a:latin typeface="Arial" charset="0"/>
              </a:rPr>
              <a:t> </a:t>
            </a: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减少客户流失</a:t>
            </a:r>
            <a:r>
              <a:rPr lang="en-US" sz="1200" dirty="0">
                <a:latin typeface="Arial" charset="0"/>
              </a:rPr>
              <a:t> </a:t>
            </a:r>
          </a:p>
        </p:txBody>
      </p:sp>
      <p:sp>
        <p:nvSpPr>
          <p:cNvPr id="16" name="Text Box 13"/>
          <p:cNvSpPr txBox="1">
            <a:spLocks noChangeArrowheads="1"/>
          </p:cNvSpPr>
          <p:nvPr/>
        </p:nvSpPr>
        <p:spPr bwMode="auto">
          <a:xfrm>
            <a:off x="6889750" y="5196126"/>
            <a:ext cx="2254250" cy="954087"/>
          </a:xfrm>
          <a:prstGeom prst="roundRect">
            <a:avLst/>
          </a:prstGeom>
          <a:solidFill>
            <a:schemeClr val="bg1">
              <a:alpha val="70000"/>
            </a:schemeClr>
          </a:solidFill>
          <a:ln w="15875">
            <a:no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ts val="0"/>
              </a:spcBef>
              <a:buClr>
                <a:schemeClr val="bg2"/>
              </a:buClr>
              <a:buFont typeface="Wingdings" pitchFamily="2" charset="2"/>
              <a:buChar char="§"/>
              <a:defRPr/>
            </a:pPr>
            <a:r>
              <a:rPr lang="zh-CN" altLang="en-US" sz="1400" dirty="0">
                <a:latin typeface="Arial" charset="0"/>
              </a:rPr>
              <a:t> </a:t>
            </a:r>
            <a:r>
              <a:rPr lang="zh-CN" altLang="en-US" sz="1200" dirty="0">
                <a:latin typeface="Arial" charset="0"/>
              </a:rPr>
              <a:t>客户诉求及需要</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知识、技能与流程的缺陷</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合规</a:t>
            </a:r>
            <a:r>
              <a:rPr lang="en-US" altLang="zh-CN" sz="1200" dirty="0">
                <a:latin typeface="Arial" charset="0"/>
              </a:rPr>
              <a:t>/</a:t>
            </a:r>
            <a:r>
              <a:rPr lang="zh-CN" altLang="en-US" sz="1200" dirty="0">
                <a:latin typeface="Arial" charset="0"/>
              </a:rPr>
              <a:t>欺诈风险</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销售机会</a:t>
            </a:r>
            <a:endParaRPr lang="en-US" sz="1200" dirty="0">
              <a:latin typeface="Arial" charset="0"/>
            </a:endParaRPr>
          </a:p>
        </p:txBody>
      </p:sp>
      <p:sp>
        <p:nvSpPr>
          <p:cNvPr id="17" name="Text Box 13"/>
          <p:cNvSpPr txBox="1">
            <a:spLocks noChangeArrowheads="1"/>
          </p:cNvSpPr>
          <p:nvPr/>
        </p:nvSpPr>
        <p:spPr bwMode="auto">
          <a:xfrm>
            <a:off x="179512" y="5301208"/>
            <a:ext cx="2643187" cy="919162"/>
          </a:xfrm>
          <a:prstGeom prst="roundRect">
            <a:avLst/>
          </a:prstGeom>
          <a:solidFill>
            <a:schemeClr val="bg1">
              <a:alpha val="70000"/>
            </a:schemeClr>
          </a:solidFill>
          <a:ln w="15875">
            <a:no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优化及整合渠道</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改善及自动化流程</a:t>
            </a:r>
            <a:endParaRPr lang="en-US" sz="1200" dirty="0">
              <a:latin typeface="Arial" charset="0"/>
            </a:endParaRPr>
          </a:p>
          <a:p>
            <a:pPr eaLnBrk="0" hangingPunct="0">
              <a:spcBef>
                <a:spcPts val="0"/>
              </a:spcBef>
              <a:buClr>
                <a:schemeClr val="bg2"/>
              </a:buClr>
              <a:buFont typeface="Wingdings" pitchFamily="2" charset="2"/>
              <a:buChar char="§"/>
              <a:defRPr/>
            </a:pPr>
            <a:r>
              <a:rPr lang="en-US" sz="1200" dirty="0">
                <a:latin typeface="Arial" charset="0"/>
              </a:rPr>
              <a:t> </a:t>
            </a:r>
            <a:r>
              <a:rPr lang="zh-CN" altLang="en-US" sz="1200" dirty="0">
                <a:latin typeface="Arial" charset="0"/>
              </a:rPr>
              <a:t>实时座席指导</a:t>
            </a:r>
            <a:r>
              <a:rPr lang="en-US" altLang="zh-CN" sz="1200" dirty="0">
                <a:latin typeface="Arial" charset="0"/>
              </a:rPr>
              <a:t>(real time guidance)</a:t>
            </a:r>
            <a:endParaRPr lang="en-US" sz="1200" dirty="0">
              <a:latin typeface="Arial" charset="0"/>
            </a:endParaRPr>
          </a:p>
        </p:txBody>
      </p:sp>
    </p:spTree>
    <p:extLst>
      <p:ext uri="{BB962C8B-B14F-4D97-AF65-F5344CB8AC3E}">
        <p14:creationId xmlns:p14="http://schemas.microsoft.com/office/powerpoint/2010/main" val="161898952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99F8117-2282-4CFF-9944-7E6C9FCA813E}" type="slidenum">
              <a:rPr lang="ar-SA" altLang="zh-CN">
                <a:solidFill>
                  <a:srgbClr val="292929"/>
                </a:solidFill>
              </a:rPr>
              <a:pPr eaLnBrk="1" hangingPunct="1"/>
              <a:t>30</a:t>
            </a:fld>
            <a:endParaRPr lang="zh-CN" altLang="en-US">
              <a:solidFill>
                <a:srgbClr val="292929"/>
              </a:solidFill>
            </a:endParaRPr>
          </a:p>
        </p:txBody>
      </p:sp>
      <p:grpSp>
        <p:nvGrpSpPr>
          <p:cNvPr id="1028" name="Group 2"/>
          <p:cNvGrpSpPr>
            <a:grpSpLocks/>
          </p:cNvGrpSpPr>
          <p:nvPr/>
        </p:nvGrpSpPr>
        <p:grpSpPr bwMode="auto">
          <a:xfrm>
            <a:off x="1258888" y="1584325"/>
            <a:ext cx="1368425" cy="863600"/>
            <a:chOff x="793" y="998"/>
            <a:chExt cx="862" cy="544"/>
          </a:xfrm>
        </p:grpSpPr>
        <p:sp>
          <p:nvSpPr>
            <p:cNvPr id="1116" name="Oval 3"/>
            <p:cNvSpPr>
              <a:spLocks noChangeArrowheads="1"/>
            </p:cNvSpPr>
            <p:nvPr/>
          </p:nvSpPr>
          <p:spPr bwMode="auto">
            <a:xfrm>
              <a:off x="793" y="998"/>
              <a:ext cx="862" cy="544"/>
            </a:xfrm>
            <a:prstGeom prst="ellipse">
              <a:avLst/>
            </a:prstGeom>
            <a:solidFill>
              <a:srgbClr val="99CCFF"/>
            </a:solidFill>
            <a:ln w="9525">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7" name="Text Box 4"/>
            <p:cNvSpPr txBox="1">
              <a:spLocks noChangeArrowheads="1"/>
            </p:cNvSpPr>
            <p:nvPr/>
          </p:nvSpPr>
          <p:spPr bwMode="auto">
            <a:xfrm>
              <a:off x="937" y="1113"/>
              <a:ext cx="534" cy="33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a:t>中立模型</a:t>
              </a:r>
            </a:p>
          </p:txBody>
        </p:sp>
      </p:grpSp>
      <p:grpSp>
        <p:nvGrpSpPr>
          <p:cNvPr id="1029" name="Group 5"/>
          <p:cNvGrpSpPr>
            <a:grpSpLocks/>
          </p:cNvGrpSpPr>
          <p:nvPr/>
        </p:nvGrpSpPr>
        <p:grpSpPr bwMode="auto">
          <a:xfrm>
            <a:off x="2987675" y="1585913"/>
            <a:ext cx="865188" cy="865187"/>
            <a:chOff x="1882" y="999"/>
            <a:chExt cx="545" cy="545"/>
          </a:xfrm>
        </p:grpSpPr>
        <p:sp>
          <p:nvSpPr>
            <p:cNvPr id="1114" name="Oval 6"/>
            <p:cNvSpPr>
              <a:spLocks noChangeArrowheads="1"/>
            </p:cNvSpPr>
            <p:nvPr/>
          </p:nvSpPr>
          <p:spPr bwMode="auto">
            <a:xfrm>
              <a:off x="1882" y="999"/>
              <a:ext cx="544" cy="545"/>
            </a:xfrm>
            <a:prstGeom prst="ellipse">
              <a:avLst/>
            </a:prstGeom>
            <a:solidFill>
              <a:srgbClr val="99CCFF"/>
            </a:solidFill>
            <a:ln w="9525"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5" name="Text Box 7"/>
            <p:cNvSpPr txBox="1">
              <a:spLocks noChangeArrowheads="1"/>
            </p:cNvSpPr>
            <p:nvPr/>
          </p:nvSpPr>
          <p:spPr bwMode="auto">
            <a:xfrm>
              <a:off x="1882" y="1113"/>
              <a:ext cx="54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a:t>段模型</a:t>
              </a:r>
            </a:p>
          </p:txBody>
        </p:sp>
      </p:grpSp>
      <p:grpSp>
        <p:nvGrpSpPr>
          <p:cNvPr id="1030" name="Group 8"/>
          <p:cNvGrpSpPr>
            <a:grpSpLocks/>
          </p:cNvGrpSpPr>
          <p:nvPr/>
        </p:nvGrpSpPr>
        <p:grpSpPr bwMode="auto">
          <a:xfrm>
            <a:off x="4140200" y="1585913"/>
            <a:ext cx="865188" cy="865187"/>
            <a:chOff x="2608" y="999"/>
            <a:chExt cx="545" cy="545"/>
          </a:xfrm>
        </p:grpSpPr>
        <p:sp>
          <p:nvSpPr>
            <p:cNvPr id="1112" name="Oval 9"/>
            <p:cNvSpPr>
              <a:spLocks noChangeArrowheads="1"/>
            </p:cNvSpPr>
            <p:nvPr/>
          </p:nvSpPr>
          <p:spPr bwMode="auto">
            <a:xfrm>
              <a:off x="2608" y="999"/>
              <a:ext cx="544" cy="545"/>
            </a:xfrm>
            <a:prstGeom prst="ellipse">
              <a:avLst/>
            </a:prstGeom>
            <a:solidFill>
              <a:srgbClr val="99CCFF"/>
            </a:solidFill>
            <a:ln w="9525"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3" name="Text Box 10"/>
            <p:cNvSpPr txBox="1">
              <a:spLocks noChangeArrowheads="1"/>
            </p:cNvSpPr>
            <p:nvPr/>
          </p:nvSpPr>
          <p:spPr bwMode="auto">
            <a:xfrm>
              <a:off x="2608" y="1113"/>
              <a:ext cx="54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a:t>段模型</a:t>
              </a:r>
            </a:p>
          </p:txBody>
        </p:sp>
      </p:grpSp>
      <p:grpSp>
        <p:nvGrpSpPr>
          <p:cNvPr id="1031" name="Group 11"/>
          <p:cNvGrpSpPr>
            <a:grpSpLocks/>
          </p:cNvGrpSpPr>
          <p:nvPr/>
        </p:nvGrpSpPr>
        <p:grpSpPr bwMode="auto">
          <a:xfrm>
            <a:off x="7308850" y="1584325"/>
            <a:ext cx="865188" cy="865188"/>
            <a:chOff x="4604" y="998"/>
            <a:chExt cx="545" cy="545"/>
          </a:xfrm>
        </p:grpSpPr>
        <p:sp>
          <p:nvSpPr>
            <p:cNvPr id="1110" name="Oval 12"/>
            <p:cNvSpPr>
              <a:spLocks noChangeArrowheads="1"/>
            </p:cNvSpPr>
            <p:nvPr/>
          </p:nvSpPr>
          <p:spPr bwMode="auto">
            <a:xfrm>
              <a:off x="4604" y="998"/>
              <a:ext cx="544" cy="545"/>
            </a:xfrm>
            <a:prstGeom prst="ellipse">
              <a:avLst/>
            </a:prstGeom>
            <a:solidFill>
              <a:srgbClr val="99CCFF"/>
            </a:solidFill>
            <a:ln w="9525"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1" name="Text Box 13"/>
            <p:cNvSpPr txBox="1">
              <a:spLocks noChangeArrowheads="1"/>
            </p:cNvSpPr>
            <p:nvPr/>
          </p:nvSpPr>
          <p:spPr bwMode="auto">
            <a:xfrm>
              <a:off x="4604" y="1113"/>
              <a:ext cx="54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a:t>段模型</a:t>
              </a:r>
            </a:p>
          </p:txBody>
        </p:sp>
      </p:grpSp>
      <p:sp>
        <p:nvSpPr>
          <p:cNvPr id="1032" name="Text Box 14"/>
          <p:cNvSpPr txBox="1">
            <a:spLocks noChangeArrowheads="1"/>
          </p:cNvSpPr>
          <p:nvPr/>
        </p:nvSpPr>
        <p:spPr bwMode="auto">
          <a:xfrm>
            <a:off x="0" y="1800225"/>
            <a:ext cx="107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t>模型</a:t>
            </a:r>
          </a:p>
          <a:p>
            <a:pPr eaLnBrk="1" hangingPunct="1"/>
            <a:endParaRPr lang="zh-CN" altLang="en-US" sz="1400"/>
          </a:p>
        </p:txBody>
      </p:sp>
      <p:sp>
        <p:nvSpPr>
          <p:cNvPr id="1033" name="Text Box 15"/>
          <p:cNvSpPr txBox="1">
            <a:spLocks noChangeArrowheads="1"/>
          </p:cNvSpPr>
          <p:nvPr/>
        </p:nvSpPr>
        <p:spPr bwMode="auto">
          <a:xfrm>
            <a:off x="5364163" y="1728788"/>
            <a:ext cx="1728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a:latin typeface="Times" pitchFamily="18" charset="0"/>
              </a:rPr>
              <a:t>  </a:t>
            </a:r>
            <a:r>
              <a:rPr lang="en-US" altLang="zh-CN" sz="2400">
                <a:latin typeface="Times" pitchFamily="18" charset="0"/>
              </a:rPr>
              <a:t>. . . . . . . .  </a:t>
            </a:r>
          </a:p>
        </p:txBody>
      </p:sp>
      <p:sp>
        <p:nvSpPr>
          <p:cNvPr id="1034" name="Rectangle 16"/>
          <p:cNvSpPr>
            <a:spLocks noGrp="1" noChangeArrowheads="1"/>
          </p:cNvSpPr>
          <p:nvPr>
            <p:ph type="title" sz="quarter"/>
          </p:nvPr>
        </p:nvSpPr>
        <p:spPr>
          <a:xfrm>
            <a:off x="0" y="785813"/>
            <a:ext cx="8229600" cy="484187"/>
          </a:xfrm>
        </p:spPr>
        <p:txBody>
          <a:bodyPr/>
          <a:lstStyle/>
          <a:p>
            <a:pPr eaLnBrk="1" hangingPunct="1"/>
            <a:r>
              <a:rPr lang="zh-CN" altLang="en-US" smtClean="0">
                <a:ea typeface="宋体" pitchFamily="2" charset="-122"/>
              </a:rPr>
              <a:t>情绪侦测 </a:t>
            </a:r>
            <a:r>
              <a:rPr lang="en-US" altLang="zh-CN" smtClean="0">
                <a:ea typeface="宋体" pitchFamily="2" charset="-122"/>
              </a:rPr>
              <a:t>| </a:t>
            </a:r>
            <a:r>
              <a:rPr lang="zh-CN" altLang="en-US" smtClean="0">
                <a:ea typeface="宋体" pitchFamily="2" charset="-122"/>
              </a:rPr>
              <a:t>系统内部</a:t>
            </a:r>
          </a:p>
        </p:txBody>
      </p:sp>
      <p:sp>
        <p:nvSpPr>
          <p:cNvPr id="2215953" name="Line 17"/>
          <p:cNvSpPr>
            <a:spLocks noChangeShapeType="1"/>
          </p:cNvSpPr>
          <p:nvPr/>
        </p:nvSpPr>
        <p:spPr bwMode="auto">
          <a:xfrm flipV="1">
            <a:off x="3419475" y="3600450"/>
            <a:ext cx="1152525" cy="730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 name="Group 18"/>
          <p:cNvGrpSpPr>
            <a:grpSpLocks/>
          </p:cNvGrpSpPr>
          <p:nvPr/>
        </p:nvGrpSpPr>
        <p:grpSpPr bwMode="auto">
          <a:xfrm>
            <a:off x="4572000" y="3384550"/>
            <a:ext cx="3168650" cy="503238"/>
            <a:chOff x="2880" y="2931"/>
            <a:chExt cx="1996" cy="317"/>
          </a:xfrm>
        </p:grpSpPr>
        <p:sp>
          <p:nvSpPr>
            <p:cNvPr id="1106" name="Line 19"/>
            <p:cNvSpPr>
              <a:spLocks noChangeShapeType="1"/>
            </p:cNvSpPr>
            <p:nvPr/>
          </p:nvSpPr>
          <p:spPr bwMode="auto">
            <a:xfrm>
              <a:off x="2880" y="3067"/>
              <a:ext cx="318"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7" name="Line 20"/>
            <p:cNvSpPr>
              <a:spLocks noChangeShapeType="1"/>
            </p:cNvSpPr>
            <p:nvPr/>
          </p:nvSpPr>
          <p:spPr bwMode="auto">
            <a:xfrm flipV="1">
              <a:off x="3198" y="2931"/>
              <a:ext cx="498" cy="31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8" name="Line 21"/>
            <p:cNvSpPr>
              <a:spLocks noChangeShapeType="1"/>
            </p:cNvSpPr>
            <p:nvPr/>
          </p:nvSpPr>
          <p:spPr bwMode="auto">
            <a:xfrm>
              <a:off x="3696" y="2931"/>
              <a:ext cx="409" cy="18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9" name="Line 22"/>
            <p:cNvSpPr>
              <a:spLocks noChangeShapeType="1"/>
            </p:cNvSpPr>
            <p:nvPr/>
          </p:nvSpPr>
          <p:spPr bwMode="auto">
            <a:xfrm>
              <a:off x="4105" y="3112"/>
              <a:ext cx="771" cy="9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15959" name="Rectangle 23"/>
          <p:cNvSpPr>
            <a:spLocks noChangeArrowheads="1"/>
          </p:cNvSpPr>
          <p:nvPr/>
        </p:nvSpPr>
        <p:spPr bwMode="auto">
          <a:xfrm>
            <a:off x="0" y="3744913"/>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a:t>得分</a:t>
            </a:r>
          </a:p>
        </p:txBody>
      </p:sp>
      <p:grpSp>
        <p:nvGrpSpPr>
          <p:cNvPr id="7" name="Group 24"/>
          <p:cNvGrpSpPr>
            <a:grpSpLocks/>
          </p:cNvGrpSpPr>
          <p:nvPr/>
        </p:nvGrpSpPr>
        <p:grpSpPr bwMode="auto">
          <a:xfrm>
            <a:off x="1331913" y="3673475"/>
            <a:ext cx="2087562" cy="431800"/>
            <a:chOff x="839" y="3113"/>
            <a:chExt cx="1315" cy="272"/>
          </a:xfrm>
        </p:grpSpPr>
        <p:sp>
          <p:nvSpPr>
            <p:cNvPr id="1104" name="Line 25"/>
            <p:cNvSpPr>
              <a:spLocks noChangeShapeType="1"/>
            </p:cNvSpPr>
            <p:nvPr/>
          </p:nvSpPr>
          <p:spPr bwMode="auto">
            <a:xfrm flipH="1" flipV="1">
              <a:off x="839" y="3384"/>
              <a:ext cx="77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5" name="Line 26"/>
            <p:cNvSpPr>
              <a:spLocks noChangeShapeType="1"/>
            </p:cNvSpPr>
            <p:nvPr/>
          </p:nvSpPr>
          <p:spPr bwMode="auto">
            <a:xfrm flipV="1">
              <a:off x="1610" y="3113"/>
              <a:ext cx="544" cy="27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98" name="Group 28"/>
          <p:cNvGrpSpPr>
            <a:grpSpLocks/>
          </p:cNvGrpSpPr>
          <p:nvPr/>
        </p:nvGrpSpPr>
        <p:grpSpPr bwMode="auto">
          <a:xfrm>
            <a:off x="1258888" y="3240088"/>
            <a:ext cx="6337300" cy="307975"/>
            <a:chOff x="793" y="2840"/>
            <a:chExt cx="3992" cy="194"/>
          </a:xfrm>
        </p:grpSpPr>
        <p:sp>
          <p:nvSpPr>
            <p:cNvPr id="1100" name="Line 29"/>
            <p:cNvSpPr>
              <a:spLocks noChangeShapeType="1"/>
            </p:cNvSpPr>
            <p:nvPr/>
          </p:nvSpPr>
          <p:spPr bwMode="auto">
            <a:xfrm>
              <a:off x="839" y="3022"/>
              <a:ext cx="3946"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101" name="Rectangle 30"/>
            <p:cNvSpPr>
              <a:spLocks noChangeArrowheads="1"/>
            </p:cNvSpPr>
            <p:nvPr/>
          </p:nvSpPr>
          <p:spPr bwMode="auto">
            <a:xfrm>
              <a:off x="793" y="2840"/>
              <a:ext cx="3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solidFill>
                    <a:srgbClr val="FF0000"/>
                  </a:solidFill>
                </a:rPr>
                <a:t>阈值</a:t>
              </a:r>
            </a:p>
          </p:txBody>
        </p:sp>
        <p:sp>
          <p:nvSpPr>
            <p:cNvPr id="1102" name="Line 31"/>
            <p:cNvSpPr>
              <a:spLocks noChangeShapeType="1"/>
            </p:cNvSpPr>
            <p:nvPr/>
          </p:nvSpPr>
          <p:spPr bwMode="auto">
            <a:xfrm flipV="1">
              <a:off x="3560" y="2931"/>
              <a:ext cx="136" cy="9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3" name="Line 32"/>
            <p:cNvSpPr>
              <a:spLocks noChangeShapeType="1"/>
            </p:cNvSpPr>
            <p:nvPr/>
          </p:nvSpPr>
          <p:spPr bwMode="auto">
            <a:xfrm flipH="1" flipV="1">
              <a:off x="3696" y="2931"/>
              <a:ext cx="182" cy="9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 name="Group 34"/>
          <p:cNvGrpSpPr>
            <a:grpSpLocks/>
          </p:cNvGrpSpPr>
          <p:nvPr/>
        </p:nvGrpSpPr>
        <p:grpSpPr bwMode="auto">
          <a:xfrm>
            <a:off x="2339975" y="2447925"/>
            <a:ext cx="1517650" cy="1152525"/>
            <a:chOff x="1474" y="1542"/>
            <a:chExt cx="956" cy="726"/>
          </a:xfrm>
        </p:grpSpPr>
        <p:sp>
          <p:nvSpPr>
            <p:cNvPr id="1093" name="Oval 35"/>
            <p:cNvSpPr>
              <a:spLocks noChangeArrowheads="1"/>
            </p:cNvSpPr>
            <p:nvPr/>
          </p:nvSpPr>
          <p:spPr bwMode="auto">
            <a:xfrm>
              <a:off x="1882" y="1815"/>
              <a:ext cx="544" cy="227"/>
            </a:xfrm>
            <a:prstGeom prst="ellipse">
              <a:avLst/>
            </a:prstGeom>
            <a:solidFill>
              <a:srgbClr val="CCFFCC"/>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94" name="Line 36"/>
            <p:cNvSpPr>
              <a:spLocks noChangeShapeType="1"/>
            </p:cNvSpPr>
            <p:nvPr/>
          </p:nvSpPr>
          <p:spPr bwMode="auto">
            <a:xfrm flipH="1">
              <a:off x="2154" y="1588"/>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95" name="Line 37"/>
            <p:cNvSpPr>
              <a:spLocks noChangeShapeType="1"/>
            </p:cNvSpPr>
            <p:nvPr/>
          </p:nvSpPr>
          <p:spPr bwMode="auto">
            <a:xfrm flipH="1" flipV="1">
              <a:off x="1474" y="1542"/>
              <a:ext cx="544" cy="27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6" name="Text Box 38"/>
            <p:cNvSpPr txBox="1">
              <a:spLocks noChangeArrowheads="1"/>
            </p:cNvSpPr>
            <p:nvPr/>
          </p:nvSpPr>
          <p:spPr bwMode="auto">
            <a:xfrm>
              <a:off x="1886" y="1844"/>
              <a:ext cx="5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100" b="1"/>
                <a:t>第一段</a:t>
              </a:r>
            </a:p>
          </p:txBody>
        </p:sp>
        <p:sp>
          <p:nvSpPr>
            <p:cNvPr id="1097" name="Line 39"/>
            <p:cNvSpPr>
              <a:spLocks noChangeShapeType="1"/>
            </p:cNvSpPr>
            <p:nvPr/>
          </p:nvSpPr>
          <p:spPr bwMode="auto">
            <a:xfrm flipH="1">
              <a:off x="2154" y="2041"/>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 name="Group 40"/>
          <p:cNvGrpSpPr>
            <a:grpSpLocks/>
          </p:cNvGrpSpPr>
          <p:nvPr/>
        </p:nvGrpSpPr>
        <p:grpSpPr bwMode="auto">
          <a:xfrm>
            <a:off x="2339975" y="2447925"/>
            <a:ext cx="2663825" cy="1152525"/>
            <a:chOff x="1474" y="1542"/>
            <a:chExt cx="1678" cy="726"/>
          </a:xfrm>
        </p:grpSpPr>
        <p:sp>
          <p:nvSpPr>
            <p:cNvPr id="1088" name="Oval 41"/>
            <p:cNvSpPr>
              <a:spLocks noChangeArrowheads="1"/>
            </p:cNvSpPr>
            <p:nvPr/>
          </p:nvSpPr>
          <p:spPr bwMode="auto">
            <a:xfrm>
              <a:off x="2608" y="1815"/>
              <a:ext cx="544" cy="227"/>
            </a:xfrm>
            <a:prstGeom prst="ellipse">
              <a:avLst/>
            </a:prstGeom>
            <a:solidFill>
              <a:srgbClr val="CCFFCC"/>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9" name="Line 42"/>
            <p:cNvSpPr>
              <a:spLocks noChangeShapeType="1"/>
            </p:cNvSpPr>
            <p:nvPr/>
          </p:nvSpPr>
          <p:spPr bwMode="auto">
            <a:xfrm flipH="1">
              <a:off x="2880" y="1588"/>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90" name="Line 43"/>
            <p:cNvSpPr>
              <a:spLocks noChangeShapeType="1"/>
            </p:cNvSpPr>
            <p:nvPr/>
          </p:nvSpPr>
          <p:spPr bwMode="auto">
            <a:xfrm flipH="1" flipV="1">
              <a:off x="1474" y="1542"/>
              <a:ext cx="1270" cy="273"/>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91" name="Text Box 44"/>
            <p:cNvSpPr txBox="1">
              <a:spLocks noChangeArrowheads="1"/>
            </p:cNvSpPr>
            <p:nvPr/>
          </p:nvSpPr>
          <p:spPr bwMode="auto">
            <a:xfrm>
              <a:off x="2596" y="1844"/>
              <a:ext cx="5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100" b="1"/>
                <a:t>第二段</a:t>
              </a:r>
            </a:p>
          </p:txBody>
        </p:sp>
        <p:sp>
          <p:nvSpPr>
            <p:cNvPr id="1092" name="Line 45"/>
            <p:cNvSpPr>
              <a:spLocks noChangeShapeType="1"/>
            </p:cNvSpPr>
            <p:nvPr/>
          </p:nvSpPr>
          <p:spPr bwMode="auto">
            <a:xfrm flipH="1">
              <a:off x="2880" y="2041"/>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2" name="Group 46"/>
          <p:cNvGrpSpPr>
            <a:grpSpLocks/>
          </p:cNvGrpSpPr>
          <p:nvPr/>
        </p:nvGrpSpPr>
        <p:grpSpPr bwMode="auto">
          <a:xfrm>
            <a:off x="2339975" y="2447925"/>
            <a:ext cx="5830888" cy="1081088"/>
            <a:chOff x="1474" y="1542"/>
            <a:chExt cx="3673" cy="681"/>
          </a:xfrm>
        </p:grpSpPr>
        <p:sp>
          <p:nvSpPr>
            <p:cNvPr id="1083" name="Oval 47"/>
            <p:cNvSpPr>
              <a:spLocks noChangeArrowheads="1"/>
            </p:cNvSpPr>
            <p:nvPr/>
          </p:nvSpPr>
          <p:spPr bwMode="auto">
            <a:xfrm>
              <a:off x="4603" y="1770"/>
              <a:ext cx="544" cy="227"/>
            </a:xfrm>
            <a:prstGeom prst="ellipse">
              <a:avLst/>
            </a:prstGeom>
            <a:solidFill>
              <a:srgbClr val="CCFFCC"/>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4" name="Line 48"/>
            <p:cNvSpPr>
              <a:spLocks noChangeShapeType="1"/>
            </p:cNvSpPr>
            <p:nvPr/>
          </p:nvSpPr>
          <p:spPr bwMode="auto">
            <a:xfrm flipH="1">
              <a:off x="4875" y="1543"/>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85" name="Line 49"/>
            <p:cNvSpPr>
              <a:spLocks noChangeShapeType="1"/>
            </p:cNvSpPr>
            <p:nvPr/>
          </p:nvSpPr>
          <p:spPr bwMode="auto">
            <a:xfrm flipH="1" flipV="1">
              <a:off x="1474" y="1542"/>
              <a:ext cx="3265" cy="22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086" name="Text Box 50"/>
            <p:cNvSpPr txBox="1">
              <a:spLocks noChangeArrowheads="1"/>
            </p:cNvSpPr>
            <p:nvPr/>
          </p:nvSpPr>
          <p:spPr bwMode="auto">
            <a:xfrm>
              <a:off x="4591" y="1799"/>
              <a:ext cx="54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100" b="1"/>
                <a:t>第三段</a:t>
              </a:r>
            </a:p>
          </p:txBody>
        </p:sp>
        <p:sp>
          <p:nvSpPr>
            <p:cNvPr id="1087" name="Line 51"/>
            <p:cNvSpPr>
              <a:spLocks noChangeShapeType="1"/>
            </p:cNvSpPr>
            <p:nvPr/>
          </p:nvSpPr>
          <p:spPr bwMode="auto">
            <a:xfrm flipH="1">
              <a:off x="4875" y="1996"/>
              <a:ext cx="0" cy="22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15988" name="Text Box 52"/>
          <p:cNvSpPr txBox="1">
            <a:spLocks noChangeArrowheads="1"/>
          </p:cNvSpPr>
          <p:nvPr/>
        </p:nvSpPr>
        <p:spPr bwMode="auto">
          <a:xfrm>
            <a:off x="0" y="2881313"/>
            <a:ext cx="9350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a:t>时间轴</a:t>
            </a:r>
          </a:p>
        </p:txBody>
      </p:sp>
      <p:grpSp>
        <p:nvGrpSpPr>
          <p:cNvPr id="13" name="Group 53"/>
          <p:cNvGrpSpPr>
            <a:grpSpLocks/>
          </p:cNvGrpSpPr>
          <p:nvPr/>
        </p:nvGrpSpPr>
        <p:grpSpPr bwMode="auto">
          <a:xfrm>
            <a:off x="1403350" y="4321175"/>
            <a:ext cx="6697663" cy="304800"/>
            <a:chOff x="884" y="2840"/>
            <a:chExt cx="4219" cy="192"/>
          </a:xfrm>
        </p:grpSpPr>
        <p:sp>
          <p:nvSpPr>
            <p:cNvPr id="1065" name="Rectangle 54"/>
            <p:cNvSpPr>
              <a:spLocks noChangeArrowheads="1"/>
            </p:cNvSpPr>
            <p:nvPr/>
          </p:nvSpPr>
          <p:spPr bwMode="auto">
            <a:xfrm>
              <a:off x="2426" y="2840"/>
              <a:ext cx="499" cy="182"/>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1400" b="1"/>
                <a:t>45</a:t>
              </a:r>
            </a:p>
          </p:txBody>
        </p:sp>
        <p:sp>
          <p:nvSpPr>
            <p:cNvPr id="1066" name="Rectangle 55"/>
            <p:cNvSpPr>
              <a:spLocks noChangeArrowheads="1"/>
            </p:cNvSpPr>
            <p:nvPr/>
          </p:nvSpPr>
          <p:spPr bwMode="auto">
            <a:xfrm>
              <a:off x="4059" y="2840"/>
              <a:ext cx="499" cy="182"/>
            </a:xfrm>
            <a:prstGeom prst="rect">
              <a:avLst/>
            </a:prstGeom>
            <a:solidFill>
              <a:srgbClr val="FF99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1400" b="1"/>
                <a:t>40</a:t>
              </a:r>
            </a:p>
          </p:txBody>
        </p:sp>
        <p:sp>
          <p:nvSpPr>
            <p:cNvPr id="1067" name="Rectangle 56"/>
            <p:cNvSpPr>
              <a:spLocks noChangeArrowheads="1"/>
            </p:cNvSpPr>
            <p:nvPr/>
          </p:nvSpPr>
          <p:spPr bwMode="auto">
            <a:xfrm>
              <a:off x="3515" y="2840"/>
              <a:ext cx="499" cy="182"/>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sz="1400" b="1"/>
                <a:t>65</a:t>
              </a:r>
            </a:p>
          </p:txBody>
        </p:sp>
        <p:grpSp>
          <p:nvGrpSpPr>
            <p:cNvPr id="1068" name="Group 57"/>
            <p:cNvGrpSpPr>
              <a:grpSpLocks/>
            </p:cNvGrpSpPr>
            <p:nvPr/>
          </p:nvGrpSpPr>
          <p:grpSpPr bwMode="auto">
            <a:xfrm>
              <a:off x="884" y="2840"/>
              <a:ext cx="453" cy="192"/>
              <a:chOff x="839" y="2840"/>
              <a:chExt cx="453" cy="192"/>
            </a:xfrm>
          </p:grpSpPr>
          <p:sp>
            <p:nvSpPr>
              <p:cNvPr id="1081" name="Rectangle 58"/>
              <p:cNvSpPr>
                <a:spLocks noChangeArrowheads="1"/>
              </p:cNvSpPr>
              <p:nvPr/>
            </p:nvSpPr>
            <p:spPr bwMode="auto">
              <a:xfrm>
                <a:off x="839" y="2840"/>
                <a:ext cx="453" cy="182"/>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2" name="Text Box 59"/>
              <p:cNvSpPr txBox="1">
                <a:spLocks noChangeArrowheads="1"/>
              </p:cNvSpPr>
              <p:nvPr/>
            </p:nvSpPr>
            <p:spPr bwMode="auto">
              <a:xfrm>
                <a:off x="884" y="284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400" b="1"/>
                  <a:t>0</a:t>
                </a:r>
              </a:p>
            </p:txBody>
          </p:sp>
        </p:grpSp>
        <p:grpSp>
          <p:nvGrpSpPr>
            <p:cNvPr id="1069" name="Group 60"/>
            <p:cNvGrpSpPr>
              <a:grpSpLocks/>
            </p:cNvGrpSpPr>
            <p:nvPr/>
          </p:nvGrpSpPr>
          <p:grpSpPr bwMode="auto">
            <a:xfrm>
              <a:off x="1383" y="2840"/>
              <a:ext cx="453" cy="192"/>
              <a:chOff x="839" y="2840"/>
              <a:chExt cx="453" cy="192"/>
            </a:xfrm>
          </p:grpSpPr>
          <p:sp>
            <p:nvSpPr>
              <p:cNvPr id="1079" name="Rectangle 61"/>
              <p:cNvSpPr>
                <a:spLocks noChangeArrowheads="1"/>
              </p:cNvSpPr>
              <p:nvPr/>
            </p:nvSpPr>
            <p:spPr bwMode="auto">
              <a:xfrm>
                <a:off x="839" y="2840"/>
                <a:ext cx="453" cy="182"/>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0" name="Text Box 62"/>
              <p:cNvSpPr txBox="1">
                <a:spLocks noChangeArrowheads="1"/>
              </p:cNvSpPr>
              <p:nvPr/>
            </p:nvSpPr>
            <p:spPr bwMode="auto">
              <a:xfrm>
                <a:off x="884" y="284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400" b="1"/>
                  <a:t>0</a:t>
                </a:r>
              </a:p>
            </p:txBody>
          </p:sp>
        </p:grpSp>
        <p:grpSp>
          <p:nvGrpSpPr>
            <p:cNvPr id="1070" name="Group 63"/>
            <p:cNvGrpSpPr>
              <a:grpSpLocks/>
            </p:cNvGrpSpPr>
            <p:nvPr/>
          </p:nvGrpSpPr>
          <p:grpSpPr bwMode="auto">
            <a:xfrm>
              <a:off x="1882" y="2840"/>
              <a:ext cx="499" cy="192"/>
              <a:chOff x="1882" y="2840"/>
              <a:chExt cx="499" cy="192"/>
            </a:xfrm>
          </p:grpSpPr>
          <p:sp>
            <p:nvSpPr>
              <p:cNvPr id="1077" name="Rectangle 64"/>
              <p:cNvSpPr>
                <a:spLocks noChangeArrowheads="1"/>
              </p:cNvSpPr>
              <p:nvPr/>
            </p:nvSpPr>
            <p:spPr bwMode="auto">
              <a:xfrm>
                <a:off x="1882" y="2840"/>
                <a:ext cx="499" cy="182"/>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78" name="Text Box 65"/>
              <p:cNvSpPr txBox="1">
                <a:spLocks noChangeArrowheads="1"/>
              </p:cNvSpPr>
              <p:nvPr/>
            </p:nvSpPr>
            <p:spPr bwMode="auto">
              <a:xfrm>
                <a:off x="1973" y="284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400" b="1"/>
                  <a:t>35</a:t>
                </a:r>
              </a:p>
            </p:txBody>
          </p:sp>
        </p:grpSp>
        <p:grpSp>
          <p:nvGrpSpPr>
            <p:cNvPr id="1071" name="Group 66"/>
            <p:cNvGrpSpPr>
              <a:grpSpLocks/>
            </p:cNvGrpSpPr>
            <p:nvPr/>
          </p:nvGrpSpPr>
          <p:grpSpPr bwMode="auto">
            <a:xfrm>
              <a:off x="2971" y="2840"/>
              <a:ext cx="499" cy="192"/>
              <a:chOff x="1882" y="2840"/>
              <a:chExt cx="499" cy="192"/>
            </a:xfrm>
          </p:grpSpPr>
          <p:sp>
            <p:nvSpPr>
              <p:cNvPr id="1075" name="Rectangle 67"/>
              <p:cNvSpPr>
                <a:spLocks noChangeArrowheads="1"/>
              </p:cNvSpPr>
              <p:nvPr/>
            </p:nvSpPr>
            <p:spPr bwMode="auto">
              <a:xfrm>
                <a:off x="1882" y="2840"/>
                <a:ext cx="499" cy="182"/>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76" name="Text Box 68"/>
              <p:cNvSpPr txBox="1">
                <a:spLocks noChangeArrowheads="1"/>
              </p:cNvSpPr>
              <p:nvPr/>
            </p:nvSpPr>
            <p:spPr bwMode="auto">
              <a:xfrm>
                <a:off x="1973" y="284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400" b="1"/>
                  <a:t>25</a:t>
                </a:r>
              </a:p>
            </p:txBody>
          </p:sp>
        </p:grpSp>
        <p:grpSp>
          <p:nvGrpSpPr>
            <p:cNvPr id="1072" name="Group 69"/>
            <p:cNvGrpSpPr>
              <a:grpSpLocks/>
            </p:cNvGrpSpPr>
            <p:nvPr/>
          </p:nvGrpSpPr>
          <p:grpSpPr bwMode="auto">
            <a:xfrm>
              <a:off x="4604" y="2840"/>
              <a:ext cx="499" cy="192"/>
              <a:chOff x="1882" y="2840"/>
              <a:chExt cx="499" cy="192"/>
            </a:xfrm>
          </p:grpSpPr>
          <p:sp>
            <p:nvSpPr>
              <p:cNvPr id="1073" name="Rectangle 70"/>
              <p:cNvSpPr>
                <a:spLocks noChangeArrowheads="1"/>
              </p:cNvSpPr>
              <p:nvPr/>
            </p:nvSpPr>
            <p:spPr bwMode="auto">
              <a:xfrm>
                <a:off x="1882" y="2840"/>
                <a:ext cx="499" cy="182"/>
              </a:xfrm>
              <a:prstGeom prst="rect">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74" name="Text Box 71"/>
              <p:cNvSpPr txBox="1">
                <a:spLocks noChangeArrowheads="1"/>
              </p:cNvSpPr>
              <p:nvPr/>
            </p:nvSpPr>
            <p:spPr bwMode="auto">
              <a:xfrm>
                <a:off x="1973" y="2840"/>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400" b="1"/>
                  <a:t>30</a:t>
                </a:r>
              </a:p>
            </p:txBody>
          </p:sp>
        </p:grpSp>
      </p:grpSp>
      <p:grpSp>
        <p:nvGrpSpPr>
          <p:cNvPr id="21" name="Group 78"/>
          <p:cNvGrpSpPr>
            <a:grpSpLocks/>
          </p:cNvGrpSpPr>
          <p:nvPr/>
        </p:nvGrpSpPr>
        <p:grpSpPr bwMode="auto">
          <a:xfrm>
            <a:off x="214313" y="5327650"/>
            <a:ext cx="4862512" cy="576263"/>
            <a:chOff x="236" y="3158"/>
            <a:chExt cx="2962" cy="363"/>
          </a:xfrm>
        </p:grpSpPr>
        <p:grpSp>
          <p:nvGrpSpPr>
            <p:cNvPr id="1057" name="Group 79"/>
            <p:cNvGrpSpPr>
              <a:grpSpLocks/>
            </p:cNvGrpSpPr>
            <p:nvPr/>
          </p:nvGrpSpPr>
          <p:grpSpPr bwMode="auto">
            <a:xfrm>
              <a:off x="2789" y="3158"/>
              <a:ext cx="409" cy="363"/>
              <a:chOff x="2562" y="3158"/>
              <a:chExt cx="409" cy="363"/>
            </a:xfrm>
          </p:grpSpPr>
          <p:sp>
            <p:nvSpPr>
              <p:cNvPr id="1059" name="Oval 80"/>
              <p:cNvSpPr>
                <a:spLocks noChangeArrowheads="1"/>
              </p:cNvSpPr>
              <p:nvPr/>
            </p:nvSpPr>
            <p:spPr bwMode="auto">
              <a:xfrm>
                <a:off x="2562" y="3158"/>
                <a:ext cx="409" cy="363"/>
              </a:xfrm>
              <a:prstGeom prst="ellipse">
                <a:avLst/>
              </a:prstGeom>
              <a:solidFill>
                <a:schemeClr val="folHlink"/>
              </a:solidFill>
              <a:ln w="19050">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60" name="Rectangle 81"/>
              <p:cNvSpPr>
                <a:spLocks noChangeArrowheads="1"/>
              </p:cNvSpPr>
              <p:nvPr/>
            </p:nvSpPr>
            <p:spPr bwMode="auto">
              <a:xfrm>
                <a:off x="2653" y="3203"/>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a:latin typeface="Times" pitchFamily="18" charset="0"/>
                  </a:rPr>
                  <a:t>Σ</a:t>
                </a:r>
              </a:p>
            </p:txBody>
          </p:sp>
        </p:grpSp>
        <p:sp>
          <p:nvSpPr>
            <p:cNvPr id="1058" name="Rectangle 82"/>
            <p:cNvSpPr>
              <a:spLocks noChangeArrowheads="1"/>
            </p:cNvSpPr>
            <p:nvPr/>
          </p:nvSpPr>
          <p:spPr bwMode="auto">
            <a:xfrm>
              <a:off x="236" y="3203"/>
              <a:ext cx="56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b="1"/>
                <a:t>全局得分</a:t>
              </a:r>
            </a:p>
          </p:txBody>
        </p:sp>
      </p:grpSp>
      <p:sp>
        <p:nvSpPr>
          <p:cNvPr id="1047" name="AutoShape 83"/>
          <p:cNvSpPr>
            <a:spLocks noChangeArrowheads="1"/>
          </p:cNvSpPr>
          <p:nvPr/>
        </p:nvSpPr>
        <p:spPr bwMode="auto">
          <a:xfrm flipV="1">
            <a:off x="5781675" y="279400"/>
            <a:ext cx="2016125" cy="792163"/>
          </a:xfrm>
          <a:prstGeom prst="wedgeRoundRectCallout">
            <a:avLst>
              <a:gd name="adj1" fmla="val -214569"/>
              <a:gd name="adj2" fmla="val -127157"/>
              <a:gd name="adj3" fmla="val 16667"/>
            </a:avLst>
          </a:prstGeom>
          <a:solidFill>
            <a:srgbClr val="CCFFCC"/>
          </a:solidFill>
          <a:ln w="12700">
            <a:solidFill>
              <a:schemeClr val="tx1"/>
            </a:solidFill>
            <a:miter lim="800000"/>
            <a:headEnd/>
            <a:tailEnd/>
          </a:ln>
        </p:spPr>
        <p:txBody>
          <a:bodyPr rot="10800000" lIns="0" tIns="0" rIns="0" bIns="0"/>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120000"/>
              </a:lnSpc>
            </a:pPr>
            <a:endParaRPr lang="zh-CN" altLang="en-US" b="1">
              <a:solidFill>
                <a:srgbClr val="000000"/>
              </a:solidFill>
              <a:latin typeface="Times New Roman" pitchFamily="18" charset="0"/>
            </a:endParaRPr>
          </a:p>
        </p:txBody>
      </p:sp>
      <p:sp>
        <p:nvSpPr>
          <p:cNvPr id="1048" name="Text Box 84"/>
          <p:cNvSpPr txBox="1">
            <a:spLocks noChangeArrowheads="1"/>
          </p:cNvSpPr>
          <p:nvPr/>
        </p:nvSpPr>
        <p:spPr bwMode="auto">
          <a:xfrm>
            <a:off x="5781675" y="352425"/>
            <a:ext cx="215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t>平均音高</a:t>
            </a:r>
            <a:r>
              <a:rPr lang="en-US" altLang="zh-CN"/>
              <a:t>, </a:t>
            </a:r>
            <a:r>
              <a:rPr lang="zh-CN" altLang="en-US"/>
              <a:t>振幅微扰</a:t>
            </a:r>
            <a:r>
              <a:rPr lang="en-US" altLang="zh-CN"/>
              <a:t>, </a:t>
            </a:r>
            <a:r>
              <a:rPr lang="zh-CN" altLang="en-US"/>
              <a:t>基频微扰</a:t>
            </a:r>
            <a:r>
              <a:rPr lang="en-US" altLang="zh-CN"/>
              <a:t>, </a:t>
            </a:r>
            <a:r>
              <a:rPr lang="zh-CN" altLang="en-US"/>
              <a:t>语速</a:t>
            </a:r>
            <a:r>
              <a:rPr lang="en-US" altLang="zh-CN" b="1"/>
              <a:t>…</a:t>
            </a:r>
          </a:p>
        </p:txBody>
      </p:sp>
      <p:sp>
        <p:nvSpPr>
          <p:cNvPr id="2216028" name="Line 92"/>
          <p:cNvSpPr>
            <a:spLocks noChangeShapeType="1"/>
          </p:cNvSpPr>
          <p:nvPr/>
        </p:nvSpPr>
        <p:spPr bwMode="auto">
          <a:xfrm flipH="1">
            <a:off x="4949825" y="3570288"/>
            <a:ext cx="942975" cy="1625600"/>
          </a:xfrm>
          <a:prstGeom prst="line">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58401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15988"/>
                                        </p:tgtEl>
                                        <p:attrNameLst>
                                          <p:attrName>style.visibility</p:attrName>
                                        </p:attrNameLst>
                                      </p:cBhvr>
                                      <p:to>
                                        <p:strVal val="visible"/>
                                      </p:to>
                                    </p:set>
                                    <p:animEffect transition="in" filter="wipe(up)">
                                      <p:cBhvr>
                                        <p:cTn id="10" dur="500"/>
                                        <p:tgtEl>
                                          <p:spTgt spid="221598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215959"/>
                                        </p:tgtEl>
                                        <p:attrNameLst>
                                          <p:attrName>style.visibility</p:attrName>
                                        </p:attrNameLst>
                                      </p:cBhvr>
                                      <p:to>
                                        <p:strVal val="visible"/>
                                      </p:to>
                                    </p:set>
                                    <p:animEffect transition="in" filter="wipe(left)">
                                      <p:cBhvr>
                                        <p:cTn id="15" dur="500"/>
                                        <p:tgtEl>
                                          <p:spTgt spid="2215959"/>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215953"/>
                                        </p:tgtEl>
                                        <p:attrNameLst>
                                          <p:attrName>style.visibility</p:attrName>
                                        </p:attrNameLst>
                                      </p:cBhvr>
                                      <p:to>
                                        <p:strVal val="visible"/>
                                      </p:to>
                                    </p:set>
                                    <p:animEffect transition="in" filter="wipe(down)">
                                      <p:cBhvr>
                                        <p:cTn id="29" dur="500"/>
                                        <p:tgtEl>
                                          <p:spTgt spid="22159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par>
                          <p:cTn id="40" fill="hold" nodeType="afterGroup">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2216028"/>
                                        </p:tgtEl>
                                        <p:attrNameLst>
                                          <p:attrName>style.visibility</p:attrName>
                                        </p:attrNameLst>
                                      </p:cBhvr>
                                      <p:to>
                                        <p:strVal val="visible"/>
                                      </p:to>
                                    </p:set>
                                    <p:animEffect transition="in" filter="wipe(up)">
                                      <p:cBhvr>
                                        <p:cTn id="43" dur="500"/>
                                        <p:tgtEl>
                                          <p:spTgt spid="221602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216028"/>
                                        </p:tgtEl>
                                        <p:attrNameLst>
                                          <p:attrName>style.visibility</p:attrName>
                                        </p:attrNameLst>
                                      </p:cBhvr>
                                      <p:to>
                                        <p:strVal val="hidden"/>
                                      </p:to>
                                    </p:set>
                                  </p:childTnLst>
                                </p:cTn>
                              </p:par>
                            </p:childTnLst>
                          </p:cTn>
                        </p:par>
                        <p:par>
                          <p:cTn id="48" fill="hold" nodeType="afterGroup">
                            <p:stCondLst>
                              <p:cond delay="0"/>
                            </p:stCondLst>
                            <p:childTnLst>
                              <p:par>
                                <p:cTn id="49" presetID="22" presetClass="entr" presetSubtype="1"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up)">
                                      <p:cBhvr>
                                        <p:cTn id="51" dur="500"/>
                                        <p:tgtEl>
                                          <p:spTgt spid="13"/>
                                        </p:tgtEl>
                                      </p:cBhvr>
                                    </p:animEffect>
                                  </p:childTnLst>
                                </p:cTn>
                              </p:par>
                            </p:childTnLst>
                          </p:cTn>
                        </p:par>
                        <p:par>
                          <p:cTn id="52" fill="hold" nodeType="afterGroup">
                            <p:stCondLst>
                              <p:cond delay="500"/>
                            </p:stCondLst>
                            <p:childTnLst>
                              <p:par>
                                <p:cTn id="53" presetID="9"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953" grpId="0" animBg="1"/>
      <p:bldP spid="2215959" grpId="0"/>
      <p:bldP spid="2215988" grpId="0"/>
      <p:bldP spid="2216028" grpId="0" animBg="1"/>
      <p:bldP spid="221602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2"/>
          <p:cNvSpPr>
            <a:spLocks noGrp="1"/>
          </p:cNvSpPr>
          <p:nvPr>
            <p:ph type="sldNum" sz="quarter" idx="4294967295"/>
          </p:nvPr>
        </p:nvSpPr>
        <p:spPr>
          <a:xfrm>
            <a:off x="0" y="7621588"/>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404DCD2-F27E-4982-B40F-5DDD49724C1A}" type="slidenum">
              <a:rPr lang="ar-SA" altLang="zh-CN" sz="1000">
                <a:solidFill>
                  <a:srgbClr val="292929"/>
                </a:solidFill>
              </a:rPr>
              <a:pPr eaLnBrk="1" hangingPunct="1"/>
              <a:t>31</a:t>
            </a:fld>
            <a:endParaRPr lang="zh-CN" altLang="en-US" sz="1000">
              <a:solidFill>
                <a:srgbClr val="292929"/>
              </a:solidFill>
            </a:endParaRPr>
          </a:p>
        </p:txBody>
      </p:sp>
      <p:sp>
        <p:nvSpPr>
          <p:cNvPr id="67587" name="Rectangle 2"/>
          <p:cNvSpPr>
            <a:spLocks noGrp="1" noChangeArrowheads="1"/>
          </p:cNvSpPr>
          <p:nvPr>
            <p:ph type="title"/>
          </p:nvPr>
        </p:nvSpPr>
        <p:spPr/>
        <p:txBody>
          <a:bodyPr/>
          <a:lstStyle/>
          <a:p>
            <a:pPr eaLnBrk="1" hangingPunct="1"/>
            <a:r>
              <a:rPr lang="zh-CN" altLang="en-US" smtClean="0">
                <a:ea typeface="宋体" pitchFamily="2" charset="-122"/>
              </a:rPr>
              <a:t>情绪侦测结果</a:t>
            </a:r>
          </a:p>
        </p:txBody>
      </p:sp>
      <p:sp>
        <p:nvSpPr>
          <p:cNvPr id="67588" name="Rectangle 3"/>
          <p:cNvSpPr>
            <a:spLocks noChangeArrowheads="1"/>
          </p:cNvSpPr>
          <p:nvPr/>
        </p:nvSpPr>
        <p:spPr bwMode="auto">
          <a:xfrm>
            <a:off x="1403350" y="1643063"/>
            <a:ext cx="6840538" cy="433387"/>
          </a:xfrm>
          <a:prstGeom prst="rect">
            <a:avLst/>
          </a:prstGeom>
          <a:solidFill>
            <a:srgbClr val="C0C0C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7589" name="AutoShape 4"/>
          <p:cNvSpPr>
            <a:spLocks noChangeArrowheads="1"/>
          </p:cNvSpPr>
          <p:nvPr/>
        </p:nvSpPr>
        <p:spPr bwMode="auto">
          <a:xfrm>
            <a:off x="180975" y="1500188"/>
            <a:ext cx="1222375" cy="50323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t>客户</a:t>
            </a:r>
          </a:p>
        </p:txBody>
      </p:sp>
      <p:sp>
        <p:nvSpPr>
          <p:cNvPr id="67590" name="AutoShape 5"/>
          <p:cNvSpPr>
            <a:spLocks noChangeArrowheads="1"/>
          </p:cNvSpPr>
          <p:nvPr/>
        </p:nvSpPr>
        <p:spPr bwMode="auto">
          <a:xfrm>
            <a:off x="179388" y="2147888"/>
            <a:ext cx="1222375" cy="50323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t>座席</a:t>
            </a:r>
          </a:p>
        </p:txBody>
      </p:sp>
      <p:sp>
        <p:nvSpPr>
          <p:cNvPr id="67591" name="Rectangle 6"/>
          <p:cNvSpPr>
            <a:spLocks noChangeArrowheads="1"/>
          </p:cNvSpPr>
          <p:nvPr/>
        </p:nvSpPr>
        <p:spPr bwMode="auto">
          <a:xfrm>
            <a:off x="1403350" y="2219325"/>
            <a:ext cx="6840538" cy="433388"/>
          </a:xfrm>
          <a:prstGeom prst="rect">
            <a:avLst/>
          </a:prstGeom>
          <a:solidFill>
            <a:srgbClr val="C0C0C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0039" name="Rectangle 7"/>
          <p:cNvSpPr>
            <a:spLocks noChangeArrowheads="1"/>
          </p:cNvSpPr>
          <p:nvPr/>
        </p:nvSpPr>
        <p:spPr bwMode="auto">
          <a:xfrm>
            <a:off x="342900" y="3084513"/>
            <a:ext cx="8405813"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4950" indent="-2349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30000"/>
              </a:spcBef>
              <a:buClr>
                <a:srgbClr val="FFCC00"/>
              </a:buClr>
              <a:buFont typeface="Wingdings" pitchFamily="2" charset="2"/>
              <a:buChar char="§"/>
            </a:pPr>
            <a:r>
              <a:rPr lang="en-US" altLang="zh-CN" sz="2400"/>
              <a:t>1:05 – 1:19 </a:t>
            </a:r>
            <a:r>
              <a:rPr lang="zh-CN" altLang="en-US" sz="2400"/>
              <a:t>客户情绪激动</a:t>
            </a:r>
            <a:r>
              <a:rPr lang="en-US" altLang="zh-CN" sz="2400"/>
              <a:t>,</a:t>
            </a:r>
            <a:r>
              <a:rPr lang="zh-CN" altLang="en-US" sz="2400"/>
              <a:t>确定性</a:t>
            </a:r>
            <a:r>
              <a:rPr lang="en-US" altLang="zh-CN" sz="2400"/>
              <a:t>90%</a:t>
            </a:r>
          </a:p>
          <a:p>
            <a:pPr eaLnBrk="1" hangingPunct="1">
              <a:spcBef>
                <a:spcPct val="30000"/>
              </a:spcBef>
              <a:buClr>
                <a:srgbClr val="FFCC00"/>
              </a:buClr>
              <a:buFont typeface="Wingdings" pitchFamily="2" charset="2"/>
              <a:buChar char="§"/>
            </a:pPr>
            <a:r>
              <a:rPr lang="en-US" altLang="zh-CN" sz="2400"/>
              <a:t>2:13 – 2:50</a:t>
            </a:r>
            <a:r>
              <a:rPr lang="zh-CN" altLang="en-US" sz="2400"/>
              <a:t> 客户情绪激动</a:t>
            </a:r>
            <a:r>
              <a:rPr lang="en-US" altLang="zh-CN" sz="2400"/>
              <a:t>,</a:t>
            </a:r>
            <a:r>
              <a:rPr lang="zh-CN" altLang="en-US" sz="2400"/>
              <a:t>确定性</a:t>
            </a:r>
            <a:r>
              <a:rPr lang="en-US" altLang="zh-CN" sz="2400"/>
              <a:t>93%</a:t>
            </a:r>
          </a:p>
          <a:p>
            <a:pPr eaLnBrk="1" hangingPunct="1">
              <a:spcBef>
                <a:spcPct val="30000"/>
              </a:spcBef>
              <a:buClr>
                <a:srgbClr val="FFCC00"/>
              </a:buClr>
              <a:buFont typeface="Wingdings" pitchFamily="2" charset="2"/>
              <a:buChar char="§"/>
            </a:pPr>
            <a:r>
              <a:rPr lang="en-US" altLang="zh-CN" sz="2400"/>
              <a:t>2:39 – 3:00 </a:t>
            </a:r>
            <a:r>
              <a:rPr lang="zh-CN" altLang="en-US" sz="2400"/>
              <a:t>座席情绪激动</a:t>
            </a:r>
            <a:r>
              <a:rPr lang="en-US" altLang="zh-CN" sz="2400"/>
              <a:t>,</a:t>
            </a:r>
            <a:r>
              <a:rPr lang="zh-CN" altLang="en-US" sz="2400"/>
              <a:t>确定性</a:t>
            </a:r>
            <a:r>
              <a:rPr lang="en-US" altLang="zh-CN" sz="2400"/>
              <a:t>87%</a:t>
            </a:r>
          </a:p>
          <a:p>
            <a:pPr eaLnBrk="1" hangingPunct="1">
              <a:spcBef>
                <a:spcPct val="30000"/>
              </a:spcBef>
              <a:buClr>
                <a:srgbClr val="FFCC00"/>
              </a:buClr>
              <a:buFont typeface="Wingdings" pitchFamily="2" charset="2"/>
              <a:buChar char="§"/>
            </a:pPr>
            <a:endParaRPr lang="zh-CN" altLang="en-US" sz="2400">
              <a:solidFill>
                <a:schemeClr val="tx2"/>
              </a:solidFill>
            </a:endParaRPr>
          </a:p>
        </p:txBody>
      </p:sp>
      <p:sp>
        <p:nvSpPr>
          <p:cNvPr id="2220040" name="Rectangle 8"/>
          <p:cNvSpPr>
            <a:spLocks noChangeArrowheads="1"/>
          </p:cNvSpPr>
          <p:nvPr/>
        </p:nvSpPr>
        <p:spPr bwMode="auto">
          <a:xfrm>
            <a:off x="3130550" y="1644650"/>
            <a:ext cx="361950" cy="433388"/>
          </a:xfrm>
          <a:prstGeom prst="rect">
            <a:avLst/>
          </a:prstGeom>
          <a:solidFill>
            <a:srgbClr val="FF330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0041" name="Rectangle 9"/>
          <p:cNvSpPr>
            <a:spLocks noChangeArrowheads="1"/>
          </p:cNvSpPr>
          <p:nvPr/>
        </p:nvSpPr>
        <p:spPr bwMode="auto">
          <a:xfrm>
            <a:off x="4857750" y="1644650"/>
            <a:ext cx="1298575" cy="433388"/>
          </a:xfrm>
          <a:prstGeom prst="rect">
            <a:avLst/>
          </a:prstGeom>
          <a:solidFill>
            <a:srgbClr val="FF330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0042" name="Rectangle 10"/>
          <p:cNvSpPr>
            <a:spLocks noChangeArrowheads="1"/>
          </p:cNvSpPr>
          <p:nvPr/>
        </p:nvSpPr>
        <p:spPr bwMode="auto">
          <a:xfrm>
            <a:off x="5795963" y="2220913"/>
            <a:ext cx="650875" cy="433387"/>
          </a:xfrm>
          <a:prstGeom prst="rect">
            <a:avLst/>
          </a:prstGeom>
          <a:solidFill>
            <a:srgbClr val="FF330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1393704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20040"/>
                                        </p:tgtEl>
                                        <p:attrNameLst>
                                          <p:attrName>style.visibility</p:attrName>
                                        </p:attrNameLst>
                                      </p:cBhvr>
                                      <p:to>
                                        <p:strVal val="visible"/>
                                      </p:to>
                                    </p:set>
                                    <p:animEffect transition="in" filter="wipe(left)">
                                      <p:cBhvr>
                                        <p:cTn id="7" dur="500"/>
                                        <p:tgtEl>
                                          <p:spTgt spid="22200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20041"/>
                                        </p:tgtEl>
                                        <p:attrNameLst>
                                          <p:attrName>style.visibility</p:attrName>
                                        </p:attrNameLst>
                                      </p:cBhvr>
                                      <p:to>
                                        <p:strVal val="visible"/>
                                      </p:to>
                                    </p:set>
                                    <p:animEffect transition="in" filter="wipe(left)">
                                      <p:cBhvr>
                                        <p:cTn id="10" dur="500"/>
                                        <p:tgtEl>
                                          <p:spTgt spid="22200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20042"/>
                                        </p:tgtEl>
                                        <p:attrNameLst>
                                          <p:attrName>style.visibility</p:attrName>
                                        </p:attrNameLst>
                                      </p:cBhvr>
                                      <p:to>
                                        <p:strVal val="visible"/>
                                      </p:to>
                                    </p:set>
                                    <p:animEffect transition="in" filter="wipe(left)">
                                      <p:cBhvr>
                                        <p:cTn id="13" dur="500"/>
                                        <p:tgtEl>
                                          <p:spTgt spid="222004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20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0039" grpId="0"/>
      <p:bldP spid="2220040" grpId="0" animBg="1"/>
      <p:bldP spid="2220041" grpId="0" animBg="1"/>
      <p:bldP spid="22200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2"/>
          <p:cNvSpPr>
            <a:spLocks noGrp="1"/>
          </p:cNvSpPr>
          <p:nvPr>
            <p:ph type="sldNum" sz="quarter" idx="4294967295"/>
          </p:nvPr>
        </p:nvSpPr>
        <p:spPr>
          <a:xfrm>
            <a:off x="0" y="747236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E96D9A58-17A5-4F84-854B-EA4484C88914}" type="slidenum">
              <a:rPr lang="ar-SA" altLang="zh-CN" sz="1000">
                <a:solidFill>
                  <a:srgbClr val="292929"/>
                </a:solidFill>
              </a:rPr>
              <a:pPr eaLnBrk="1" hangingPunct="1"/>
              <a:t>32</a:t>
            </a:fld>
            <a:endParaRPr lang="zh-CN" altLang="en-US" sz="1000">
              <a:solidFill>
                <a:srgbClr val="292929"/>
              </a:solidFill>
            </a:endParaRPr>
          </a:p>
        </p:txBody>
      </p:sp>
      <p:sp>
        <p:nvSpPr>
          <p:cNvPr id="68611" name="Rectangle 2"/>
          <p:cNvSpPr>
            <a:spLocks noGrp="1" noChangeArrowheads="1"/>
          </p:cNvSpPr>
          <p:nvPr>
            <p:ph type="title"/>
          </p:nvPr>
        </p:nvSpPr>
        <p:spPr/>
        <p:txBody>
          <a:bodyPr/>
          <a:lstStyle/>
          <a:p>
            <a:pPr eaLnBrk="1" hangingPunct="1"/>
            <a:r>
              <a:rPr lang="zh-CN" altLang="en-US" smtClean="0">
                <a:ea typeface="宋体" pitchFamily="2" charset="-122"/>
              </a:rPr>
              <a:t>通话分析结果</a:t>
            </a:r>
          </a:p>
        </p:txBody>
      </p:sp>
      <p:sp>
        <p:nvSpPr>
          <p:cNvPr id="68612" name="Rectangle 3"/>
          <p:cNvSpPr>
            <a:spLocks noChangeArrowheads="1"/>
          </p:cNvSpPr>
          <p:nvPr/>
        </p:nvSpPr>
        <p:spPr bwMode="auto">
          <a:xfrm>
            <a:off x="1403350" y="1493838"/>
            <a:ext cx="6840538" cy="433387"/>
          </a:xfrm>
          <a:prstGeom prst="rect">
            <a:avLst/>
          </a:prstGeom>
          <a:solidFill>
            <a:srgbClr val="C0C0C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8613" name="AutoShape 4"/>
          <p:cNvSpPr>
            <a:spLocks noChangeArrowheads="1"/>
          </p:cNvSpPr>
          <p:nvPr/>
        </p:nvSpPr>
        <p:spPr bwMode="auto">
          <a:xfrm>
            <a:off x="180975" y="1350963"/>
            <a:ext cx="1222375" cy="50323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t>客户</a:t>
            </a:r>
          </a:p>
        </p:txBody>
      </p:sp>
      <p:sp>
        <p:nvSpPr>
          <p:cNvPr id="68614" name="AutoShape 5"/>
          <p:cNvSpPr>
            <a:spLocks noChangeArrowheads="1"/>
          </p:cNvSpPr>
          <p:nvPr/>
        </p:nvSpPr>
        <p:spPr bwMode="auto">
          <a:xfrm>
            <a:off x="179388" y="1998663"/>
            <a:ext cx="1222375" cy="503237"/>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t>座席</a:t>
            </a:r>
          </a:p>
        </p:txBody>
      </p:sp>
      <p:sp>
        <p:nvSpPr>
          <p:cNvPr id="68615" name="Rectangle 6"/>
          <p:cNvSpPr>
            <a:spLocks noChangeArrowheads="1"/>
          </p:cNvSpPr>
          <p:nvPr/>
        </p:nvSpPr>
        <p:spPr bwMode="auto">
          <a:xfrm>
            <a:off x="1403350" y="2070100"/>
            <a:ext cx="6840538" cy="433388"/>
          </a:xfrm>
          <a:prstGeom prst="rect">
            <a:avLst/>
          </a:prstGeom>
          <a:solidFill>
            <a:srgbClr val="C0C0C0"/>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87" name="Rectangle 7"/>
          <p:cNvSpPr>
            <a:spLocks noChangeArrowheads="1"/>
          </p:cNvSpPr>
          <p:nvPr/>
        </p:nvSpPr>
        <p:spPr bwMode="auto">
          <a:xfrm>
            <a:off x="342900" y="2935288"/>
            <a:ext cx="840581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4950" indent="-23495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30000"/>
              </a:spcBef>
              <a:buClr>
                <a:srgbClr val="FFCC00"/>
              </a:buClr>
              <a:buFont typeface="Wingdings" pitchFamily="2" charset="2"/>
              <a:buChar char="§"/>
            </a:pPr>
            <a:r>
              <a:rPr lang="zh-CN" altLang="en-US" sz="2400"/>
              <a:t>座席说话占</a:t>
            </a:r>
            <a:r>
              <a:rPr lang="en-US" altLang="zh-CN" sz="2400"/>
              <a:t>50%</a:t>
            </a:r>
          </a:p>
          <a:p>
            <a:pPr eaLnBrk="1" hangingPunct="1">
              <a:spcBef>
                <a:spcPct val="30000"/>
              </a:spcBef>
              <a:buClr>
                <a:srgbClr val="FFCC00"/>
              </a:buClr>
              <a:buFont typeface="Wingdings" pitchFamily="2" charset="2"/>
              <a:buChar char="§"/>
            </a:pPr>
            <a:r>
              <a:rPr lang="zh-CN" altLang="en-US" sz="2400"/>
              <a:t>客户说话占</a:t>
            </a:r>
            <a:r>
              <a:rPr lang="en-US" altLang="zh-CN" sz="2400"/>
              <a:t>42%</a:t>
            </a:r>
          </a:p>
          <a:p>
            <a:pPr eaLnBrk="1" hangingPunct="1">
              <a:spcBef>
                <a:spcPct val="30000"/>
              </a:spcBef>
              <a:buClr>
                <a:srgbClr val="FFCC00"/>
              </a:buClr>
              <a:buFont typeface="Wingdings" pitchFamily="2" charset="2"/>
              <a:buChar char="§"/>
            </a:pPr>
            <a:r>
              <a:rPr lang="zh-CN" altLang="en-US" sz="2400"/>
              <a:t>同时说话</a:t>
            </a:r>
            <a:r>
              <a:rPr lang="en-US" altLang="zh-CN" sz="2400"/>
              <a:t>(</a:t>
            </a:r>
            <a:r>
              <a:rPr lang="zh-CN" altLang="en-US" sz="2400"/>
              <a:t>重叠</a:t>
            </a:r>
            <a:r>
              <a:rPr lang="en-US" altLang="zh-CN" sz="2400"/>
              <a:t>)</a:t>
            </a:r>
            <a:r>
              <a:rPr lang="zh-CN" altLang="en-US" sz="2400"/>
              <a:t>时间占</a:t>
            </a:r>
            <a:r>
              <a:rPr lang="en-US" altLang="zh-CN" sz="2400"/>
              <a:t>12%</a:t>
            </a:r>
          </a:p>
          <a:p>
            <a:pPr eaLnBrk="1" hangingPunct="1">
              <a:spcBef>
                <a:spcPct val="30000"/>
              </a:spcBef>
              <a:buClr>
                <a:srgbClr val="FFCC00"/>
              </a:buClr>
              <a:buFont typeface="Wingdings" pitchFamily="2" charset="2"/>
              <a:buChar char="§"/>
            </a:pPr>
            <a:r>
              <a:rPr lang="zh-CN" altLang="en-US" sz="2400"/>
              <a:t>沉默时间占</a:t>
            </a:r>
            <a:r>
              <a:rPr lang="en-US" altLang="zh-CN" sz="2400"/>
              <a:t>20%</a:t>
            </a:r>
          </a:p>
          <a:p>
            <a:pPr eaLnBrk="1" hangingPunct="1">
              <a:spcBef>
                <a:spcPct val="30000"/>
              </a:spcBef>
              <a:buClr>
                <a:srgbClr val="FFCC00"/>
              </a:buClr>
              <a:buFont typeface="Wingdings" pitchFamily="2" charset="2"/>
              <a:buChar char="§"/>
            </a:pPr>
            <a:r>
              <a:rPr lang="zh-CN" altLang="en-US" sz="2400"/>
              <a:t>座席插话</a:t>
            </a:r>
            <a:r>
              <a:rPr lang="en-US" altLang="zh-CN" sz="2400"/>
              <a:t>1</a:t>
            </a:r>
            <a:r>
              <a:rPr lang="zh-CN" altLang="en-US" sz="2400"/>
              <a:t>次</a:t>
            </a:r>
          </a:p>
          <a:p>
            <a:pPr eaLnBrk="1" hangingPunct="1">
              <a:spcBef>
                <a:spcPct val="30000"/>
              </a:spcBef>
              <a:buClr>
                <a:srgbClr val="FFCC00"/>
              </a:buClr>
              <a:buFont typeface="Wingdings" pitchFamily="2" charset="2"/>
              <a:buChar char="§"/>
            </a:pPr>
            <a:r>
              <a:rPr lang="zh-CN" altLang="en-US" sz="2400"/>
              <a:t>客户插话</a:t>
            </a:r>
            <a:r>
              <a:rPr lang="en-US" altLang="zh-CN" sz="2400"/>
              <a:t>2</a:t>
            </a:r>
            <a:r>
              <a:rPr lang="zh-CN" altLang="en-US" sz="2400"/>
              <a:t>次</a:t>
            </a:r>
          </a:p>
          <a:p>
            <a:pPr eaLnBrk="1" hangingPunct="1">
              <a:spcBef>
                <a:spcPct val="30000"/>
              </a:spcBef>
              <a:buClr>
                <a:srgbClr val="FFCC00"/>
              </a:buClr>
              <a:buFont typeface="Wingdings" pitchFamily="2" charset="2"/>
              <a:buChar char="§"/>
            </a:pPr>
            <a:endParaRPr lang="zh-CN" altLang="en-US" sz="2400">
              <a:solidFill>
                <a:schemeClr val="tx2"/>
              </a:solidFill>
            </a:endParaRPr>
          </a:p>
        </p:txBody>
      </p:sp>
      <p:sp>
        <p:nvSpPr>
          <p:cNvPr id="2222088" name="Rectangle 8"/>
          <p:cNvSpPr>
            <a:spLocks noChangeArrowheads="1"/>
          </p:cNvSpPr>
          <p:nvPr/>
        </p:nvSpPr>
        <p:spPr bwMode="auto">
          <a:xfrm>
            <a:off x="1763713" y="1495425"/>
            <a:ext cx="576262" cy="433388"/>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89" name="Rectangle 9"/>
          <p:cNvSpPr>
            <a:spLocks noChangeArrowheads="1"/>
          </p:cNvSpPr>
          <p:nvPr/>
        </p:nvSpPr>
        <p:spPr bwMode="auto">
          <a:xfrm>
            <a:off x="3348038" y="1495425"/>
            <a:ext cx="503237" cy="433388"/>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0" name="Rectangle 10"/>
          <p:cNvSpPr>
            <a:spLocks noChangeArrowheads="1"/>
          </p:cNvSpPr>
          <p:nvPr/>
        </p:nvSpPr>
        <p:spPr bwMode="auto">
          <a:xfrm>
            <a:off x="1403350" y="2071688"/>
            <a:ext cx="360363" cy="433387"/>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1" name="Rectangle 11"/>
          <p:cNvSpPr>
            <a:spLocks noChangeArrowheads="1"/>
          </p:cNvSpPr>
          <p:nvPr/>
        </p:nvSpPr>
        <p:spPr bwMode="auto">
          <a:xfrm>
            <a:off x="2484438" y="2071688"/>
            <a:ext cx="358775" cy="433387"/>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2" name="Rectangle 12"/>
          <p:cNvSpPr>
            <a:spLocks noChangeArrowheads="1"/>
          </p:cNvSpPr>
          <p:nvPr/>
        </p:nvSpPr>
        <p:spPr bwMode="auto">
          <a:xfrm>
            <a:off x="3635375" y="2071688"/>
            <a:ext cx="1728788" cy="433387"/>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3" name="Rectangle 13"/>
          <p:cNvSpPr>
            <a:spLocks noChangeArrowheads="1"/>
          </p:cNvSpPr>
          <p:nvPr/>
        </p:nvSpPr>
        <p:spPr bwMode="auto">
          <a:xfrm>
            <a:off x="6227763" y="2071688"/>
            <a:ext cx="795337" cy="433387"/>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4" name="Rectangle 14"/>
          <p:cNvSpPr>
            <a:spLocks noChangeArrowheads="1"/>
          </p:cNvSpPr>
          <p:nvPr/>
        </p:nvSpPr>
        <p:spPr bwMode="auto">
          <a:xfrm>
            <a:off x="7593013" y="2071688"/>
            <a:ext cx="650875" cy="433387"/>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5" name="Rectangle 15"/>
          <p:cNvSpPr>
            <a:spLocks noChangeArrowheads="1"/>
          </p:cNvSpPr>
          <p:nvPr/>
        </p:nvSpPr>
        <p:spPr bwMode="auto">
          <a:xfrm>
            <a:off x="4211638" y="1495425"/>
            <a:ext cx="503237" cy="433388"/>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6" name="Rectangle 16"/>
          <p:cNvSpPr>
            <a:spLocks noChangeArrowheads="1"/>
          </p:cNvSpPr>
          <p:nvPr/>
        </p:nvSpPr>
        <p:spPr bwMode="auto">
          <a:xfrm>
            <a:off x="5075238" y="1495425"/>
            <a:ext cx="865187" cy="433388"/>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7" name="Rectangle 17"/>
          <p:cNvSpPr>
            <a:spLocks noChangeArrowheads="1"/>
          </p:cNvSpPr>
          <p:nvPr/>
        </p:nvSpPr>
        <p:spPr bwMode="auto">
          <a:xfrm>
            <a:off x="7099300" y="1495425"/>
            <a:ext cx="431800" cy="433388"/>
          </a:xfrm>
          <a:prstGeom prst="rect">
            <a:avLst/>
          </a:prstGeom>
          <a:solidFill>
            <a:srgbClr val="525252"/>
          </a:solidFill>
          <a:ln w="12700"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8" name="Oval 18"/>
          <p:cNvSpPr>
            <a:spLocks noChangeArrowheads="1"/>
          </p:cNvSpPr>
          <p:nvPr/>
        </p:nvSpPr>
        <p:spPr bwMode="auto">
          <a:xfrm>
            <a:off x="3548063" y="2168525"/>
            <a:ext cx="215900" cy="215900"/>
          </a:xfrm>
          <a:prstGeom prst="ellipse">
            <a:avLst/>
          </a:prstGeom>
          <a:solidFill>
            <a:srgbClr val="FF3300"/>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099" name="Oval 19"/>
          <p:cNvSpPr>
            <a:spLocks noChangeArrowheads="1"/>
          </p:cNvSpPr>
          <p:nvPr/>
        </p:nvSpPr>
        <p:spPr bwMode="auto">
          <a:xfrm>
            <a:off x="4108450" y="1598613"/>
            <a:ext cx="215900" cy="215900"/>
          </a:xfrm>
          <a:prstGeom prst="ellipse">
            <a:avLst/>
          </a:prstGeom>
          <a:solidFill>
            <a:srgbClr val="FF3300"/>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22100" name="Oval 20"/>
          <p:cNvSpPr>
            <a:spLocks noChangeArrowheads="1"/>
          </p:cNvSpPr>
          <p:nvPr/>
        </p:nvSpPr>
        <p:spPr bwMode="auto">
          <a:xfrm>
            <a:off x="4964113" y="1608138"/>
            <a:ext cx="215900" cy="215900"/>
          </a:xfrm>
          <a:prstGeom prst="ellipse">
            <a:avLst/>
          </a:prstGeom>
          <a:solidFill>
            <a:srgbClr val="FF3300"/>
          </a:solidFill>
          <a:ln w="12700" algn="ctr">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Tree>
    <p:extLst>
      <p:ext uri="{BB962C8B-B14F-4D97-AF65-F5344CB8AC3E}">
        <p14:creationId xmlns:p14="http://schemas.microsoft.com/office/powerpoint/2010/main" val="31644455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22088"/>
                                        </p:tgtEl>
                                        <p:attrNameLst>
                                          <p:attrName>style.visibility</p:attrName>
                                        </p:attrNameLst>
                                      </p:cBhvr>
                                      <p:to>
                                        <p:strVal val="visible"/>
                                      </p:to>
                                    </p:set>
                                    <p:animEffect transition="in" filter="wipe(left)">
                                      <p:cBhvr>
                                        <p:cTn id="7" dur="500"/>
                                        <p:tgtEl>
                                          <p:spTgt spid="222208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22089"/>
                                        </p:tgtEl>
                                        <p:attrNameLst>
                                          <p:attrName>style.visibility</p:attrName>
                                        </p:attrNameLst>
                                      </p:cBhvr>
                                      <p:to>
                                        <p:strVal val="visible"/>
                                      </p:to>
                                    </p:set>
                                    <p:animEffect transition="in" filter="wipe(left)">
                                      <p:cBhvr>
                                        <p:cTn id="10" dur="500"/>
                                        <p:tgtEl>
                                          <p:spTgt spid="222208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22090"/>
                                        </p:tgtEl>
                                        <p:attrNameLst>
                                          <p:attrName>style.visibility</p:attrName>
                                        </p:attrNameLst>
                                      </p:cBhvr>
                                      <p:to>
                                        <p:strVal val="visible"/>
                                      </p:to>
                                    </p:set>
                                    <p:animEffect transition="in" filter="wipe(left)">
                                      <p:cBhvr>
                                        <p:cTn id="13" dur="500"/>
                                        <p:tgtEl>
                                          <p:spTgt spid="222209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222091"/>
                                        </p:tgtEl>
                                        <p:attrNameLst>
                                          <p:attrName>style.visibility</p:attrName>
                                        </p:attrNameLst>
                                      </p:cBhvr>
                                      <p:to>
                                        <p:strVal val="visible"/>
                                      </p:to>
                                    </p:set>
                                    <p:animEffect transition="in" filter="wipe(left)">
                                      <p:cBhvr>
                                        <p:cTn id="16" dur="500"/>
                                        <p:tgtEl>
                                          <p:spTgt spid="222209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22092"/>
                                        </p:tgtEl>
                                        <p:attrNameLst>
                                          <p:attrName>style.visibility</p:attrName>
                                        </p:attrNameLst>
                                      </p:cBhvr>
                                      <p:to>
                                        <p:strVal val="visible"/>
                                      </p:to>
                                    </p:set>
                                    <p:animEffect transition="in" filter="wipe(left)">
                                      <p:cBhvr>
                                        <p:cTn id="19" dur="500"/>
                                        <p:tgtEl>
                                          <p:spTgt spid="222209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222093"/>
                                        </p:tgtEl>
                                        <p:attrNameLst>
                                          <p:attrName>style.visibility</p:attrName>
                                        </p:attrNameLst>
                                      </p:cBhvr>
                                      <p:to>
                                        <p:strVal val="visible"/>
                                      </p:to>
                                    </p:set>
                                    <p:animEffect transition="in" filter="wipe(left)">
                                      <p:cBhvr>
                                        <p:cTn id="22" dur="500"/>
                                        <p:tgtEl>
                                          <p:spTgt spid="222209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222094"/>
                                        </p:tgtEl>
                                        <p:attrNameLst>
                                          <p:attrName>style.visibility</p:attrName>
                                        </p:attrNameLst>
                                      </p:cBhvr>
                                      <p:to>
                                        <p:strVal val="visible"/>
                                      </p:to>
                                    </p:set>
                                    <p:animEffect transition="in" filter="wipe(left)">
                                      <p:cBhvr>
                                        <p:cTn id="25" dur="500"/>
                                        <p:tgtEl>
                                          <p:spTgt spid="222209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22095"/>
                                        </p:tgtEl>
                                        <p:attrNameLst>
                                          <p:attrName>style.visibility</p:attrName>
                                        </p:attrNameLst>
                                      </p:cBhvr>
                                      <p:to>
                                        <p:strVal val="visible"/>
                                      </p:to>
                                    </p:set>
                                    <p:animEffect transition="in" filter="wipe(left)">
                                      <p:cBhvr>
                                        <p:cTn id="28" dur="500"/>
                                        <p:tgtEl>
                                          <p:spTgt spid="222209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222096"/>
                                        </p:tgtEl>
                                        <p:attrNameLst>
                                          <p:attrName>style.visibility</p:attrName>
                                        </p:attrNameLst>
                                      </p:cBhvr>
                                      <p:to>
                                        <p:strVal val="visible"/>
                                      </p:to>
                                    </p:set>
                                    <p:animEffect transition="in" filter="wipe(left)">
                                      <p:cBhvr>
                                        <p:cTn id="31" dur="500"/>
                                        <p:tgtEl>
                                          <p:spTgt spid="222209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22097"/>
                                        </p:tgtEl>
                                        <p:attrNameLst>
                                          <p:attrName>style.visibility</p:attrName>
                                        </p:attrNameLst>
                                      </p:cBhvr>
                                      <p:to>
                                        <p:strVal val="visible"/>
                                      </p:to>
                                    </p:set>
                                    <p:animEffect transition="in" filter="wipe(left)">
                                      <p:cBhvr>
                                        <p:cTn id="34" dur="500"/>
                                        <p:tgtEl>
                                          <p:spTgt spid="222209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2222098"/>
                                        </p:tgtEl>
                                        <p:attrNameLst>
                                          <p:attrName>style.visibility</p:attrName>
                                        </p:attrNameLst>
                                      </p:cBhvr>
                                      <p:to>
                                        <p:strVal val="visible"/>
                                      </p:to>
                                    </p:set>
                                    <p:anim calcmode="lin" valueType="num">
                                      <p:cBhvr>
                                        <p:cTn id="39" dur="500" fill="hold"/>
                                        <p:tgtEl>
                                          <p:spTgt spid="2222098"/>
                                        </p:tgtEl>
                                        <p:attrNameLst>
                                          <p:attrName>ppt_w</p:attrName>
                                        </p:attrNameLst>
                                      </p:cBhvr>
                                      <p:tavLst>
                                        <p:tav tm="0">
                                          <p:val>
                                            <p:fltVal val="0"/>
                                          </p:val>
                                        </p:tav>
                                        <p:tav tm="100000">
                                          <p:val>
                                            <p:strVal val="#ppt_w"/>
                                          </p:val>
                                        </p:tav>
                                      </p:tavLst>
                                    </p:anim>
                                    <p:anim calcmode="lin" valueType="num">
                                      <p:cBhvr>
                                        <p:cTn id="40" dur="500" fill="hold"/>
                                        <p:tgtEl>
                                          <p:spTgt spid="2222098"/>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2222099"/>
                                        </p:tgtEl>
                                        <p:attrNameLst>
                                          <p:attrName>style.visibility</p:attrName>
                                        </p:attrNameLst>
                                      </p:cBhvr>
                                      <p:to>
                                        <p:strVal val="visible"/>
                                      </p:to>
                                    </p:set>
                                    <p:anim calcmode="lin" valueType="num">
                                      <p:cBhvr>
                                        <p:cTn id="43" dur="500" fill="hold"/>
                                        <p:tgtEl>
                                          <p:spTgt spid="2222099"/>
                                        </p:tgtEl>
                                        <p:attrNameLst>
                                          <p:attrName>ppt_w</p:attrName>
                                        </p:attrNameLst>
                                      </p:cBhvr>
                                      <p:tavLst>
                                        <p:tav tm="0">
                                          <p:val>
                                            <p:fltVal val="0"/>
                                          </p:val>
                                        </p:tav>
                                        <p:tav tm="100000">
                                          <p:val>
                                            <p:strVal val="#ppt_w"/>
                                          </p:val>
                                        </p:tav>
                                      </p:tavLst>
                                    </p:anim>
                                    <p:anim calcmode="lin" valueType="num">
                                      <p:cBhvr>
                                        <p:cTn id="44" dur="500" fill="hold"/>
                                        <p:tgtEl>
                                          <p:spTgt spid="2222099"/>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2222100"/>
                                        </p:tgtEl>
                                        <p:attrNameLst>
                                          <p:attrName>style.visibility</p:attrName>
                                        </p:attrNameLst>
                                      </p:cBhvr>
                                      <p:to>
                                        <p:strVal val="visible"/>
                                      </p:to>
                                    </p:set>
                                    <p:anim calcmode="lin" valueType="num">
                                      <p:cBhvr>
                                        <p:cTn id="47" dur="500" fill="hold"/>
                                        <p:tgtEl>
                                          <p:spTgt spid="2222100"/>
                                        </p:tgtEl>
                                        <p:attrNameLst>
                                          <p:attrName>ppt_w</p:attrName>
                                        </p:attrNameLst>
                                      </p:cBhvr>
                                      <p:tavLst>
                                        <p:tav tm="0">
                                          <p:val>
                                            <p:fltVal val="0"/>
                                          </p:val>
                                        </p:tav>
                                        <p:tav tm="100000">
                                          <p:val>
                                            <p:strVal val="#ppt_w"/>
                                          </p:val>
                                        </p:tav>
                                      </p:tavLst>
                                    </p:anim>
                                    <p:anim calcmode="lin" valueType="num">
                                      <p:cBhvr>
                                        <p:cTn id="48" dur="500" fill="hold"/>
                                        <p:tgtEl>
                                          <p:spTgt spid="2222100"/>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22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087" grpId="0"/>
      <p:bldP spid="2222088" grpId="0" animBg="1"/>
      <p:bldP spid="2222089" grpId="0" animBg="1"/>
      <p:bldP spid="2222090" grpId="0" animBg="1"/>
      <p:bldP spid="2222091" grpId="0" animBg="1"/>
      <p:bldP spid="2222092" grpId="0" animBg="1"/>
      <p:bldP spid="2222093" grpId="0" animBg="1"/>
      <p:bldP spid="2222094" grpId="0" animBg="1"/>
      <p:bldP spid="2222095" grpId="0" animBg="1"/>
      <p:bldP spid="2222096" grpId="0" animBg="1"/>
      <p:bldP spid="2222097" grpId="0" animBg="1"/>
      <p:bldP spid="2222098" grpId="0" animBg="1"/>
      <p:bldP spid="2222099" grpId="0" animBg="1"/>
      <p:bldP spid="22221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2"/>
          <p:cNvSpPr txBox="1">
            <a:spLocks noChangeArrowheads="1"/>
          </p:cNvSpPr>
          <p:nvPr/>
        </p:nvSpPr>
        <p:spPr bwMode="auto">
          <a:xfrm>
            <a:off x="150076" y="103187"/>
            <a:ext cx="775811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2000" b="1" dirty="0">
                <a:solidFill>
                  <a:schemeClr val="bg1"/>
                </a:solidFill>
              </a:rPr>
              <a:t>业务驱动的呼叫中心管理</a:t>
            </a:r>
          </a:p>
        </p:txBody>
      </p:sp>
      <p:sp>
        <p:nvSpPr>
          <p:cNvPr id="14" name="Oval 13"/>
          <p:cNvSpPr/>
          <p:nvPr/>
        </p:nvSpPr>
        <p:spPr bwMode="auto">
          <a:xfrm>
            <a:off x="284163" y="1939925"/>
            <a:ext cx="3381375" cy="381000"/>
          </a:xfrm>
          <a:prstGeom prst="ellips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w="76200" cap="flat" cmpd="sng" algn="ctr">
            <a:noFill/>
            <a:prstDash val="solid"/>
            <a:round/>
            <a:headEnd type="none" w="med" len="med"/>
            <a:tailEnd type="none" w="med" len="med"/>
          </a:ln>
          <a:effectLst/>
        </p:spPr>
        <p:txBody>
          <a:bodyPr/>
          <a:lstStyle/>
          <a:p>
            <a:pPr>
              <a:defRPr/>
            </a:pPr>
            <a:endParaRPr lang="zh-CN" altLang="en-US" sz="2000">
              <a:solidFill>
                <a:srgbClr val="FFFFFF"/>
              </a:solidFill>
            </a:endParaRPr>
          </a:p>
        </p:txBody>
      </p:sp>
      <p:grpSp>
        <p:nvGrpSpPr>
          <p:cNvPr id="2" name="Group 133"/>
          <p:cNvGrpSpPr>
            <a:grpSpLocks/>
          </p:cNvGrpSpPr>
          <p:nvPr/>
        </p:nvGrpSpPr>
        <p:grpSpPr bwMode="auto">
          <a:xfrm>
            <a:off x="846138" y="2032000"/>
            <a:ext cx="2206625" cy="330200"/>
            <a:chOff x="1215764" y="1554521"/>
            <a:chExt cx="2205602" cy="331322"/>
          </a:xfrm>
        </p:grpSpPr>
        <p:pic>
          <p:nvPicPr>
            <p:cNvPr id="69720"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b="23248"/>
            <a:stretch>
              <a:fillRect/>
            </a:stretch>
          </p:blipFill>
          <p:spPr bwMode="auto">
            <a:xfrm>
              <a:off x="1215764" y="1592429"/>
              <a:ext cx="309562" cy="23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21"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804" y="1554521"/>
              <a:ext cx="309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22"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b="26184"/>
            <a:stretch>
              <a:fillRect/>
            </a:stretch>
          </p:blipFill>
          <p:spPr bwMode="auto">
            <a:xfrm>
              <a:off x="2441213" y="1623905"/>
              <a:ext cx="309562" cy="22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23"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846" y="1577868"/>
              <a:ext cx="309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41"/>
          <p:cNvGrpSpPr>
            <a:grpSpLocks/>
          </p:cNvGrpSpPr>
          <p:nvPr/>
        </p:nvGrpSpPr>
        <p:grpSpPr bwMode="auto">
          <a:xfrm>
            <a:off x="266700" y="1951038"/>
            <a:ext cx="3381375" cy="1655762"/>
            <a:chOff x="624625" y="1473557"/>
            <a:chExt cx="3380705" cy="1656720"/>
          </a:xfrm>
        </p:grpSpPr>
        <p:grpSp>
          <p:nvGrpSpPr>
            <p:cNvPr id="69710" name="Group 131"/>
            <p:cNvGrpSpPr>
              <a:grpSpLocks/>
            </p:cNvGrpSpPr>
            <p:nvPr/>
          </p:nvGrpSpPr>
          <p:grpSpPr bwMode="auto">
            <a:xfrm>
              <a:off x="624625" y="1473557"/>
              <a:ext cx="3380705" cy="1649569"/>
              <a:chOff x="624625" y="1473557"/>
              <a:chExt cx="3380705" cy="1649569"/>
            </a:xfrm>
          </p:grpSpPr>
          <p:cxnSp>
            <p:nvCxnSpPr>
              <p:cNvPr id="69713" name="Straight Connector 66"/>
              <p:cNvCxnSpPr>
                <a:cxnSpLocks noChangeShapeType="1"/>
                <a:stCxn id="69719" idx="2"/>
              </p:cNvCxnSpPr>
              <p:nvPr/>
            </p:nvCxnSpPr>
            <p:spPr bwMode="auto">
              <a:xfrm rot="10800000" flipH="1" flipV="1">
                <a:off x="624625" y="1664058"/>
                <a:ext cx="1378039" cy="963232"/>
              </a:xfrm>
              <a:prstGeom prst="line">
                <a:avLst/>
              </a:prstGeom>
              <a:noFill/>
              <a:ln w="57150" algn="ctr">
                <a:solidFill>
                  <a:srgbClr val="A50021"/>
                </a:solidFill>
                <a:round/>
                <a:headEnd/>
                <a:tailEnd/>
              </a:ln>
              <a:extLst>
                <a:ext uri="{909E8E84-426E-40DD-AFC4-6F175D3DCCD1}">
                  <a14:hiddenFill xmlns:a14="http://schemas.microsoft.com/office/drawing/2010/main">
                    <a:noFill/>
                  </a14:hiddenFill>
                </a:ext>
              </a:extLst>
            </p:spPr>
          </p:cxnSp>
          <p:cxnSp>
            <p:nvCxnSpPr>
              <p:cNvPr id="69714" name="Straight Connector 69"/>
              <p:cNvCxnSpPr>
                <a:cxnSpLocks noChangeShapeType="1"/>
                <a:stCxn id="69719" idx="6"/>
              </p:cNvCxnSpPr>
              <p:nvPr/>
            </p:nvCxnSpPr>
            <p:spPr bwMode="auto">
              <a:xfrm flipH="1">
                <a:off x="2607974" y="1664058"/>
                <a:ext cx="1397356" cy="969671"/>
              </a:xfrm>
              <a:prstGeom prst="line">
                <a:avLst/>
              </a:prstGeom>
              <a:noFill/>
              <a:ln w="57150" algn="ctr">
                <a:solidFill>
                  <a:srgbClr val="A50021"/>
                </a:solidFill>
                <a:round/>
                <a:headEnd/>
                <a:tailEnd/>
              </a:ln>
              <a:extLst>
                <a:ext uri="{909E8E84-426E-40DD-AFC4-6F175D3DCCD1}">
                  <a14:hiddenFill xmlns:a14="http://schemas.microsoft.com/office/drawing/2010/main">
                    <a:noFill/>
                  </a14:hiddenFill>
                </a:ext>
              </a:extLst>
            </p:spPr>
          </p:cxnSp>
          <p:cxnSp>
            <p:nvCxnSpPr>
              <p:cNvPr id="69715" name="Straight Connector 75"/>
              <p:cNvCxnSpPr>
                <a:cxnSpLocks noChangeShapeType="1"/>
              </p:cNvCxnSpPr>
              <p:nvPr/>
            </p:nvCxnSpPr>
            <p:spPr bwMode="auto">
              <a:xfrm rot="5400000">
                <a:off x="1761188" y="2843012"/>
                <a:ext cx="457200" cy="1588"/>
              </a:xfrm>
              <a:prstGeom prst="line">
                <a:avLst/>
              </a:prstGeom>
              <a:noFill/>
              <a:ln w="57150" algn="ctr">
                <a:solidFill>
                  <a:srgbClr val="A50021"/>
                </a:solidFill>
                <a:round/>
                <a:headEnd/>
                <a:tailEnd/>
              </a:ln>
              <a:extLst>
                <a:ext uri="{909E8E84-426E-40DD-AFC4-6F175D3DCCD1}">
                  <a14:hiddenFill xmlns:a14="http://schemas.microsoft.com/office/drawing/2010/main">
                    <a:noFill/>
                  </a14:hiddenFill>
                </a:ext>
              </a:extLst>
            </p:spPr>
          </p:cxnSp>
          <p:cxnSp>
            <p:nvCxnSpPr>
              <p:cNvPr id="69716" name="Straight Connector 76"/>
              <p:cNvCxnSpPr>
                <a:cxnSpLocks noChangeShapeType="1"/>
              </p:cNvCxnSpPr>
              <p:nvPr/>
            </p:nvCxnSpPr>
            <p:spPr bwMode="auto">
              <a:xfrm rot="5400000">
                <a:off x="2385819" y="2843014"/>
                <a:ext cx="457200" cy="1588"/>
              </a:xfrm>
              <a:prstGeom prst="line">
                <a:avLst/>
              </a:prstGeom>
              <a:noFill/>
              <a:ln w="57150" algn="ctr">
                <a:solidFill>
                  <a:srgbClr val="A50021"/>
                </a:solidFill>
                <a:round/>
                <a:headEnd/>
                <a:tailEnd/>
              </a:ln>
              <a:extLst>
                <a:ext uri="{909E8E84-426E-40DD-AFC4-6F175D3DCCD1}">
                  <a14:hiddenFill xmlns:a14="http://schemas.microsoft.com/office/drawing/2010/main">
                    <a:noFill/>
                  </a14:hiddenFill>
                </a:ext>
              </a:extLst>
            </p:spPr>
          </p:cxnSp>
          <p:sp>
            <p:nvSpPr>
              <p:cNvPr id="69717" name="Oval 112"/>
              <p:cNvSpPr>
                <a:spLocks noChangeArrowheads="1"/>
              </p:cNvSpPr>
              <p:nvPr/>
            </p:nvSpPr>
            <p:spPr bwMode="auto">
              <a:xfrm>
                <a:off x="1989787" y="3020095"/>
                <a:ext cx="618186" cy="103031"/>
              </a:xfrm>
              <a:prstGeom prst="ellipse">
                <a:avLst/>
              </a:prstGeom>
              <a:noFill/>
              <a:ln w="5715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sp>
            <p:nvSpPr>
              <p:cNvPr id="69718" name="Oval 122"/>
              <p:cNvSpPr>
                <a:spLocks noChangeArrowheads="1"/>
              </p:cNvSpPr>
              <p:nvPr/>
            </p:nvSpPr>
            <p:spPr bwMode="auto">
              <a:xfrm>
                <a:off x="2019533" y="2948433"/>
                <a:ext cx="566591" cy="167426"/>
              </a:xfrm>
              <a:prstGeom prst="ellipse">
                <a:avLst/>
              </a:prstGeom>
              <a:solidFill>
                <a:schemeClr val="bg1"/>
              </a:solidFill>
              <a:ln>
                <a:noFill/>
              </a:ln>
              <a:extLst>
                <a:ext uri="{91240B29-F687-4F45-9708-019B960494DF}">
                  <a14:hiddenLine xmlns:a14="http://schemas.microsoft.com/office/drawing/2010/main" w="57150" algn="ctr">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sp>
            <p:nvSpPr>
              <p:cNvPr id="69719" name="Oval 64"/>
              <p:cNvSpPr>
                <a:spLocks noChangeArrowheads="1"/>
              </p:cNvSpPr>
              <p:nvPr/>
            </p:nvSpPr>
            <p:spPr bwMode="auto">
              <a:xfrm>
                <a:off x="624626" y="1473557"/>
                <a:ext cx="3380704" cy="381001"/>
              </a:xfrm>
              <a:prstGeom prst="ellipse">
                <a:avLst/>
              </a:prstGeom>
              <a:noFill/>
              <a:ln w="76200" algn="ctr">
                <a:solidFill>
                  <a:srgbClr val="A5002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grpSp>
        <p:sp>
          <p:nvSpPr>
            <p:cNvPr id="69711" name="Freeform 137"/>
            <p:cNvSpPr>
              <a:spLocks noChangeArrowheads="1"/>
            </p:cNvSpPr>
            <p:nvPr/>
          </p:nvSpPr>
          <p:spPr bwMode="auto">
            <a:xfrm>
              <a:off x="757325" y="1750263"/>
              <a:ext cx="3096619" cy="1380014"/>
            </a:xfrm>
            <a:custGeom>
              <a:avLst/>
              <a:gdLst>
                <a:gd name="T0" fmla="*/ 0 w 3096619"/>
                <a:gd name="T1" fmla="*/ 0 h 1380014"/>
                <a:gd name="T2" fmla="*/ 1239798 w 3096619"/>
                <a:gd name="T3" fmla="*/ 875131 h 1380014"/>
                <a:gd name="T4" fmla="*/ 1234189 w 3096619"/>
                <a:gd name="T5" fmla="*/ 1340746 h 1380014"/>
                <a:gd name="T6" fmla="*/ 1351995 w 3096619"/>
                <a:gd name="T7" fmla="*/ 1368795 h 1380014"/>
                <a:gd name="T8" fmla="*/ 1436142 w 3096619"/>
                <a:gd name="T9" fmla="*/ 1380014 h 1380014"/>
                <a:gd name="T10" fmla="*/ 1604437 w 3096619"/>
                <a:gd name="T11" fmla="*/ 1380014 h 1380014"/>
                <a:gd name="T12" fmla="*/ 1727852 w 3096619"/>
                <a:gd name="T13" fmla="*/ 1368795 h 1380014"/>
                <a:gd name="T14" fmla="*/ 1845659 w 3096619"/>
                <a:gd name="T15" fmla="*/ 1340746 h 1380014"/>
                <a:gd name="T16" fmla="*/ 1873708 w 3096619"/>
                <a:gd name="T17" fmla="*/ 1312697 h 1380014"/>
                <a:gd name="T18" fmla="*/ 1873708 w 3096619"/>
                <a:gd name="T19" fmla="*/ 863911 h 1380014"/>
                <a:gd name="T20" fmla="*/ 3096619 w 3096619"/>
                <a:gd name="T21" fmla="*/ 11219 h 1380014"/>
                <a:gd name="T22" fmla="*/ 2541247 w 3096619"/>
                <a:gd name="T23" fmla="*/ 84147 h 1380014"/>
                <a:gd name="T24" fmla="*/ 1806390 w 3096619"/>
                <a:gd name="T25" fmla="*/ 117806 h 1380014"/>
                <a:gd name="T26" fmla="*/ 1234189 w 3096619"/>
                <a:gd name="T27" fmla="*/ 106586 h 1380014"/>
                <a:gd name="T28" fmla="*/ 790984 w 3096619"/>
                <a:gd name="T29" fmla="*/ 84147 h 1380014"/>
                <a:gd name="T30" fmla="*/ 314150 w 3096619"/>
                <a:gd name="T31" fmla="*/ 56098 h 1380014"/>
                <a:gd name="T32" fmla="*/ 50488 w 3096619"/>
                <a:gd name="T33" fmla="*/ 0 h 1380014"/>
                <a:gd name="T34" fmla="*/ 0 w 3096619"/>
                <a:gd name="T35" fmla="*/ 0 h 13800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6619"/>
                <a:gd name="T55" fmla="*/ 0 h 1380014"/>
                <a:gd name="T56" fmla="*/ 3096619 w 3096619"/>
                <a:gd name="T57" fmla="*/ 1380014 h 13800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6619" h="1380014">
                  <a:moveTo>
                    <a:pt x="0" y="0"/>
                  </a:moveTo>
                  <a:lnTo>
                    <a:pt x="1239769" y="875131"/>
                  </a:lnTo>
                  <a:cubicBezTo>
                    <a:pt x="1237899" y="1030336"/>
                    <a:pt x="1236030" y="1185541"/>
                    <a:pt x="1234160" y="1340746"/>
                  </a:cubicBezTo>
                  <a:lnTo>
                    <a:pt x="1351966" y="1368795"/>
                  </a:lnTo>
                  <a:lnTo>
                    <a:pt x="1436113" y="1380014"/>
                  </a:lnTo>
                  <a:lnTo>
                    <a:pt x="1604408" y="1380014"/>
                  </a:lnTo>
                  <a:lnTo>
                    <a:pt x="1727823" y="1368795"/>
                  </a:lnTo>
                  <a:lnTo>
                    <a:pt x="1845630" y="1340746"/>
                  </a:lnTo>
                  <a:lnTo>
                    <a:pt x="1873679" y="1312697"/>
                  </a:lnTo>
                  <a:lnTo>
                    <a:pt x="1873679" y="863911"/>
                  </a:lnTo>
                  <a:lnTo>
                    <a:pt x="3096619" y="11219"/>
                  </a:lnTo>
                  <a:lnTo>
                    <a:pt x="2541247" y="84147"/>
                  </a:lnTo>
                  <a:lnTo>
                    <a:pt x="1806361" y="117806"/>
                  </a:lnTo>
                  <a:lnTo>
                    <a:pt x="1234160" y="106586"/>
                  </a:lnTo>
                  <a:lnTo>
                    <a:pt x="790984" y="84147"/>
                  </a:lnTo>
                  <a:lnTo>
                    <a:pt x="314150" y="56098"/>
                  </a:lnTo>
                  <a:lnTo>
                    <a:pt x="50488" y="0"/>
                  </a:lnTo>
                  <a:lnTo>
                    <a:pt x="0" y="0"/>
                  </a:lnTo>
                  <a:close/>
                </a:path>
              </a:pathLst>
            </a:custGeom>
            <a:solidFill>
              <a:srgbClr val="A50021"/>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p>
              <a:endParaRPr lang="en-US"/>
            </a:p>
          </p:txBody>
        </p:sp>
        <p:sp>
          <p:nvSpPr>
            <p:cNvPr id="69712" name="Freeform 138"/>
            <p:cNvSpPr>
              <a:spLocks noChangeArrowheads="1"/>
            </p:cNvSpPr>
            <p:nvPr/>
          </p:nvSpPr>
          <p:spPr bwMode="auto">
            <a:xfrm>
              <a:off x="1351966" y="1811971"/>
              <a:ext cx="723666" cy="802203"/>
            </a:xfrm>
            <a:custGeom>
              <a:avLst/>
              <a:gdLst>
                <a:gd name="T0" fmla="*/ 0 w 723666"/>
                <a:gd name="T1" fmla="*/ 0 h 802203"/>
                <a:gd name="T2" fmla="*/ 336589 w 723666"/>
                <a:gd name="T3" fmla="*/ 22439 h 802203"/>
                <a:gd name="T4" fmla="*/ 723666 w 723666"/>
                <a:gd name="T5" fmla="*/ 802203 h 802203"/>
                <a:gd name="T6" fmla="*/ 443175 w 723666"/>
                <a:gd name="T7" fmla="*/ 521712 h 802203"/>
                <a:gd name="T8" fmla="*/ 179514 w 723666"/>
                <a:gd name="T9" fmla="*/ 224392 h 802203"/>
                <a:gd name="T10" fmla="*/ 0 w 723666"/>
                <a:gd name="T11" fmla="*/ 0 h 802203"/>
                <a:gd name="T12" fmla="*/ 0 60000 65536"/>
                <a:gd name="T13" fmla="*/ 0 60000 65536"/>
                <a:gd name="T14" fmla="*/ 0 60000 65536"/>
                <a:gd name="T15" fmla="*/ 0 60000 65536"/>
                <a:gd name="T16" fmla="*/ 0 60000 65536"/>
                <a:gd name="T17" fmla="*/ 0 60000 65536"/>
                <a:gd name="T18" fmla="*/ 0 w 723666"/>
                <a:gd name="T19" fmla="*/ 0 h 802203"/>
                <a:gd name="T20" fmla="*/ 723666 w 723666"/>
                <a:gd name="T21" fmla="*/ 802203 h 802203"/>
              </a:gdLst>
              <a:ahLst/>
              <a:cxnLst>
                <a:cxn ang="T12">
                  <a:pos x="T0" y="T1"/>
                </a:cxn>
                <a:cxn ang="T13">
                  <a:pos x="T2" y="T3"/>
                </a:cxn>
                <a:cxn ang="T14">
                  <a:pos x="T4" y="T5"/>
                </a:cxn>
                <a:cxn ang="T15">
                  <a:pos x="T6" y="T7"/>
                </a:cxn>
                <a:cxn ang="T16">
                  <a:pos x="T8" y="T9"/>
                </a:cxn>
                <a:cxn ang="T17">
                  <a:pos x="T10" y="T11"/>
                </a:cxn>
              </a:cxnLst>
              <a:rect l="T18" t="T19" r="T20" b="T21"/>
              <a:pathLst>
                <a:path w="723666" h="802203">
                  <a:moveTo>
                    <a:pt x="0" y="0"/>
                  </a:moveTo>
                  <a:lnTo>
                    <a:pt x="336589" y="22439"/>
                  </a:lnTo>
                  <a:lnTo>
                    <a:pt x="723666" y="802203"/>
                  </a:lnTo>
                  <a:lnTo>
                    <a:pt x="443175" y="521712"/>
                  </a:lnTo>
                  <a:lnTo>
                    <a:pt x="179514" y="224392"/>
                  </a:lnTo>
                  <a:lnTo>
                    <a:pt x="0" y="0"/>
                  </a:lnTo>
                  <a:close/>
                </a:path>
              </a:pathLst>
            </a:custGeom>
            <a:solidFill>
              <a:srgbClr val="CC0027">
                <a:alpha val="47058"/>
              </a:srgbClr>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p>
              <a:endParaRPr lang="en-US"/>
            </a:p>
          </p:txBody>
        </p:sp>
      </p:grpSp>
      <p:grpSp>
        <p:nvGrpSpPr>
          <p:cNvPr id="5" name="Group 134"/>
          <p:cNvGrpSpPr>
            <a:grpSpLocks/>
          </p:cNvGrpSpPr>
          <p:nvPr/>
        </p:nvGrpSpPr>
        <p:grpSpPr bwMode="auto">
          <a:xfrm>
            <a:off x="504825" y="1563688"/>
            <a:ext cx="2954338" cy="658812"/>
            <a:chOff x="873486" y="1087548"/>
            <a:chExt cx="2954374" cy="658731"/>
          </a:xfrm>
        </p:grpSpPr>
        <p:pic>
          <p:nvPicPr>
            <p:cNvPr id="69702"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255" y="1196909"/>
              <a:ext cx="3095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3"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773" y="1408657"/>
              <a:ext cx="30797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4"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6468" y="1353982"/>
              <a:ext cx="30956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5"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512" y="1251585"/>
              <a:ext cx="30797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6"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298" y="1427562"/>
              <a:ext cx="309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7"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268" y="1132426"/>
              <a:ext cx="309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8"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486" y="1436716"/>
              <a:ext cx="309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9"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450" y="1087548"/>
              <a:ext cx="3095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142"/>
          <p:cNvGrpSpPr>
            <a:grpSpLocks/>
          </p:cNvGrpSpPr>
          <p:nvPr/>
        </p:nvGrpSpPr>
        <p:grpSpPr bwMode="auto">
          <a:xfrm>
            <a:off x="512763" y="4094163"/>
            <a:ext cx="2936875" cy="1414462"/>
            <a:chOff x="1168400" y="2152650"/>
            <a:chExt cx="2936524" cy="1414463"/>
          </a:xfrm>
        </p:grpSpPr>
        <p:sp>
          <p:nvSpPr>
            <p:cNvPr id="41" name="Rectangle 40"/>
            <p:cNvSpPr/>
            <p:nvPr/>
          </p:nvSpPr>
          <p:spPr>
            <a:xfrm>
              <a:off x="1168400" y="2281237"/>
              <a:ext cx="2869857" cy="1285876"/>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DDDDDD"/>
                </a:solidFill>
                <a:ea typeface="宋体" pitchFamily="2" charset="-122"/>
              </a:endParaRPr>
            </a:p>
          </p:txBody>
        </p:sp>
        <p:sp>
          <p:nvSpPr>
            <p:cNvPr id="42" name="Rectangle 41">
              <a:hlinkClick r:id="" action="ppaction://noaction"/>
            </p:cNvPr>
            <p:cNvSpPr/>
            <p:nvPr/>
          </p:nvSpPr>
          <p:spPr>
            <a:xfrm>
              <a:off x="1600148" y="2152650"/>
              <a:ext cx="1915883" cy="312737"/>
            </a:xfrm>
            <a:prstGeom prst="rect">
              <a:avLst/>
            </a:prstGeom>
            <a:solidFill>
              <a:srgbClr val="22588E"/>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zh-CN" altLang="en-US" sz="1400" b="1">
                  <a:solidFill>
                    <a:srgbClr val="FFFFFF"/>
                  </a:solidFill>
                  <a:ea typeface="宋体" pitchFamily="2" charset="-122"/>
                </a:rPr>
                <a:t>分类</a:t>
              </a:r>
            </a:p>
          </p:txBody>
        </p:sp>
        <p:grpSp>
          <p:nvGrpSpPr>
            <p:cNvPr id="69688" name="Group 79"/>
            <p:cNvGrpSpPr>
              <a:grpSpLocks/>
            </p:cNvGrpSpPr>
            <p:nvPr/>
          </p:nvGrpSpPr>
          <p:grpSpPr bwMode="auto">
            <a:xfrm>
              <a:off x="1336671" y="2576529"/>
              <a:ext cx="1046163" cy="827089"/>
              <a:chOff x="802489" y="3326997"/>
              <a:chExt cx="1046858" cy="827577"/>
            </a:xfrm>
          </p:grpSpPr>
          <p:grpSp>
            <p:nvGrpSpPr>
              <p:cNvPr id="69690" name="Group 71"/>
              <p:cNvGrpSpPr>
                <a:grpSpLocks/>
              </p:cNvGrpSpPr>
              <p:nvPr/>
            </p:nvGrpSpPr>
            <p:grpSpPr bwMode="auto">
              <a:xfrm>
                <a:off x="1597550" y="3336451"/>
                <a:ext cx="251797" cy="818123"/>
                <a:chOff x="1539409" y="3407616"/>
                <a:chExt cx="251797" cy="757398"/>
              </a:xfrm>
            </p:grpSpPr>
            <p:pic>
              <p:nvPicPr>
                <p:cNvPr id="69699"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409" y="3932314"/>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0"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409" y="3669965"/>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701" name="Picture 55" descr="PR-YE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409" y="3407616"/>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91" name="Group 76"/>
              <p:cNvGrpSpPr>
                <a:grpSpLocks/>
              </p:cNvGrpSpPr>
              <p:nvPr/>
            </p:nvGrpSpPr>
            <p:grpSpPr bwMode="auto">
              <a:xfrm>
                <a:off x="1196829" y="3329078"/>
                <a:ext cx="252769" cy="822006"/>
                <a:chOff x="1165116" y="3383357"/>
                <a:chExt cx="252769" cy="760993"/>
              </a:xfrm>
            </p:grpSpPr>
            <p:pic>
              <p:nvPicPr>
                <p:cNvPr id="69696"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116" y="3910751"/>
                  <a:ext cx="252769" cy="2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97"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602" y="3647054"/>
                  <a:ext cx="251797" cy="2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98" name="Picture 56" descr="PR-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602" y="3383357"/>
                  <a:ext cx="251797" cy="2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92" name="Group 77"/>
              <p:cNvGrpSpPr>
                <a:grpSpLocks/>
              </p:cNvGrpSpPr>
              <p:nvPr/>
            </p:nvGrpSpPr>
            <p:grpSpPr bwMode="auto">
              <a:xfrm>
                <a:off x="802489" y="3326997"/>
                <a:ext cx="251797" cy="825887"/>
                <a:chOff x="802489" y="3376170"/>
                <a:chExt cx="251797" cy="764586"/>
              </a:xfrm>
            </p:grpSpPr>
            <p:pic>
              <p:nvPicPr>
                <p:cNvPr id="69693" name="Picture 57"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9" y="3908056"/>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94"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9" y="3642113"/>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95" name="Picture 58" descr="P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9" y="3376170"/>
                  <a:ext cx="251797" cy="23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9689" name="Text Box 20"/>
            <p:cNvSpPr txBox="1">
              <a:spLocks noChangeArrowheads="1"/>
            </p:cNvSpPr>
            <p:nvPr/>
          </p:nvSpPr>
          <p:spPr bwMode="auto">
            <a:xfrm>
              <a:off x="2479324" y="2579688"/>
              <a:ext cx="1625600" cy="83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1200" b="1"/>
                <a:t>根据业务</a:t>
              </a:r>
              <a:endParaRPr lang="en-US" altLang="zh-CN" sz="1200" b="1"/>
            </a:p>
            <a:p>
              <a:pPr eaLnBrk="1" hangingPunct="1">
                <a:spcBef>
                  <a:spcPct val="50000"/>
                </a:spcBef>
              </a:pPr>
              <a:r>
                <a:rPr lang="zh-CN" altLang="en-US" sz="1200" b="1"/>
                <a:t>数据自动</a:t>
              </a:r>
              <a:endParaRPr lang="en-US" altLang="zh-CN" sz="1200" b="1"/>
            </a:p>
            <a:p>
              <a:pPr eaLnBrk="1" hangingPunct="1">
                <a:spcBef>
                  <a:spcPct val="50000"/>
                </a:spcBef>
              </a:pPr>
              <a:r>
                <a:rPr lang="zh-CN" altLang="en-US" sz="1200" b="1"/>
                <a:t>分类</a:t>
              </a:r>
            </a:p>
          </p:txBody>
        </p:sp>
      </p:grpSp>
      <p:sp>
        <p:nvSpPr>
          <p:cNvPr id="57" name="Down Arrow 180"/>
          <p:cNvSpPr/>
          <p:nvPr/>
        </p:nvSpPr>
        <p:spPr bwMode="auto">
          <a:xfrm>
            <a:off x="1800225" y="3690938"/>
            <a:ext cx="290513" cy="354012"/>
          </a:xfrm>
          <a:prstGeom prst="downArrow">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grpSp>
        <p:nvGrpSpPr>
          <p:cNvPr id="11" name="Group 164"/>
          <p:cNvGrpSpPr>
            <a:grpSpLocks/>
          </p:cNvGrpSpPr>
          <p:nvPr/>
        </p:nvGrpSpPr>
        <p:grpSpPr bwMode="auto">
          <a:xfrm>
            <a:off x="3397250" y="1460500"/>
            <a:ext cx="1757363" cy="3521075"/>
            <a:chOff x="3458451" y="1057752"/>
            <a:chExt cx="1756042" cy="3519857"/>
          </a:xfrm>
        </p:grpSpPr>
        <p:sp>
          <p:nvSpPr>
            <p:cNvPr id="59" name="Bent Arrow 58"/>
            <p:cNvSpPr/>
            <p:nvPr/>
          </p:nvSpPr>
          <p:spPr bwMode="auto">
            <a:xfrm rot="16200000" flipV="1">
              <a:off x="3197167" y="3175769"/>
              <a:ext cx="1663124" cy="1140555"/>
            </a:xfrm>
            <a:prstGeom prst="bentArrow">
              <a:avLst>
                <a:gd name="adj1" fmla="val 14188"/>
                <a:gd name="adj2" fmla="val 25246"/>
                <a:gd name="adj3" fmla="val 0"/>
                <a:gd name="adj4" fmla="val 26551"/>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fontAlgn="auto">
                <a:spcBef>
                  <a:spcPts val="0"/>
                </a:spcBef>
                <a:spcAft>
                  <a:spcPts val="0"/>
                </a:spcAft>
                <a:defRPr/>
              </a:pPr>
              <a:endParaRPr lang="en-US"/>
            </a:p>
          </p:txBody>
        </p:sp>
        <p:sp>
          <p:nvSpPr>
            <p:cNvPr id="60" name="Bent Arrow 59"/>
            <p:cNvSpPr/>
            <p:nvPr/>
          </p:nvSpPr>
          <p:spPr bwMode="auto">
            <a:xfrm rot="10800000" flipH="1" flipV="1">
              <a:off x="4229396" y="1057752"/>
              <a:ext cx="985097" cy="1856733"/>
            </a:xfrm>
            <a:prstGeom prst="bentArrow">
              <a:avLst>
                <a:gd name="adj1" fmla="val 16173"/>
                <a:gd name="adj2" fmla="val 19901"/>
                <a:gd name="adj3" fmla="val 19426"/>
                <a:gd name="adj4" fmla="val 19684"/>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fontAlgn="auto">
                <a:spcBef>
                  <a:spcPts val="0"/>
                </a:spcBef>
                <a:spcAft>
                  <a:spcPts val="0"/>
                </a:spcAft>
                <a:defRPr/>
              </a:pPr>
              <a:endParaRPr lang="en-US"/>
            </a:p>
          </p:txBody>
        </p:sp>
      </p:grpSp>
      <p:grpSp>
        <p:nvGrpSpPr>
          <p:cNvPr id="12" name="Group 165"/>
          <p:cNvGrpSpPr>
            <a:grpSpLocks/>
          </p:cNvGrpSpPr>
          <p:nvPr/>
        </p:nvGrpSpPr>
        <p:grpSpPr bwMode="auto">
          <a:xfrm>
            <a:off x="5272088" y="1011238"/>
            <a:ext cx="3425825" cy="1285875"/>
            <a:chOff x="4941888" y="2281238"/>
            <a:chExt cx="3425825" cy="1285875"/>
          </a:xfrm>
        </p:grpSpPr>
        <p:sp>
          <p:nvSpPr>
            <p:cNvPr id="62" name="Rectangle 61">
              <a:hlinkClick r:id="" action="ppaction://noaction"/>
            </p:cNvPr>
            <p:cNvSpPr/>
            <p:nvPr/>
          </p:nvSpPr>
          <p:spPr>
            <a:xfrm>
              <a:off x="4941888" y="2281238"/>
              <a:ext cx="3419475" cy="1285875"/>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DDDDDD"/>
                </a:solidFill>
                <a:ea typeface="宋体" pitchFamily="2" charset="-122"/>
              </a:endParaRPr>
            </a:p>
          </p:txBody>
        </p:sp>
        <p:grpSp>
          <p:nvGrpSpPr>
            <p:cNvPr id="69664" name="Group 22"/>
            <p:cNvGrpSpPr>
              <a:grpSpLocks/>
            </p:cNvGrpSpPr>
            <p:nvPr/>
          </p:nvGrpSpPr>
          <p:grpSpPr bwMode="auto">
            <a:xfrm>
              <a:off x="5046664" y="2438366"/>
              <a:ext cx="1638301" cy="911131"/>
              <a:chOff x="1488" y="2703"/>
              <a:chExt cx="1032" cy="590"/>
            </a:xfrm>
          </p:grpSpPr>
          <p:sp>
            <p:nvSpPr>
              <p:cNvPr id="65" name="Freeform 64"/>
              <p:cNvSpPr/>
              <p:nvPr/>
            </p:nvSpPr>
            <p:spPr>
              <a:xfrm>
                <a:off x="1615" y="3060"/>
                <a:ext cx="887" cy="104"/>
              </a:xfrm>
              <a:custGeom>
                <a:avLst/>
                <a:gdLst>
                  <a:gd name="connsiteX0" fmla="*/ 0 w 1408064"/>
                  <a:gd name="connsiteY0" fmla="*/ 123416 h 145855"/>
                  <a:gd name="connsiteX1" fmla="*/ 207563 w 1408064"/>
                  <a:gd name="connsiteY1" fmla="*/ 78537 h 145855"/>
                  <a:gd name="connsiteX2" fmla="*/ 274881 w 1408064"/>
                  <a:gd name="connsiteY2" fmla="*/ 0 h 145855"/>
                  <a:gd name="connsiteX3" fmla="*/ 544152 w 1408064"/>
                  <a:gd name="connsiteY3" fmla="*/ 5610 h 145855"/>
                  <a:gd name="connsiteX4" fmla="*/ 841472 w 1408064"/>
                  <a:gd name="connsiteY4" fmla="*/ 123416 h 145855"/>
                  <a:gd name="connsiteX5" fmla="*/ 1116353 w 1408064"/>
                  <a:gd name="connsiteY5" fmla="*/ 78537 h 145855"/>
                  <a:gd name="connsiteX6" fmla="*/ 1408064 w 1408064"/>
                  <a:gd name="connsiteY6" fmla="*/ 145855 h 14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8064" h="145855">
                    <a:moveTo>
                      <a:pt x="0" y="123416"/>
                    </a:moveTo>
                    <a:lnTo>
                      <a:pt x="207563" y="78537"/>
                    </a:lnTo>
                    <a:lnTo>
                      <a:pt x="274881" y="0"/>
                    </a:lnTo>
                    <a:lnTo>
                      <a:pt x="544152" y="5610"/>
                    </a:lnTo>
                    <a:lnTo>
                      <a:pt x="841472" y="123416"/>
                    </a:lnTo>
                    <a:lnTo>
                      <a:pt x="1116353" y="78537"/>
                    </a:lnTo>
                    <a:lnTo>
                      <a:pt x="1408064" y="145855"/>
                    </a:lnTo>
                  </a:path>
                </a:pathLst>
              </a:cu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a:p>
            </p:txBody>
          </p:sp>
          <p:sp>
            <p:nvSpPr>
              <p:cNvPr id="66" name="Freeform 65"/>
              <p:cNvSpPr/>
              <p:nvPr/>
            </p:nvSpPr>
            <p:spPr>
              <a:xfrm>
                <a:off x="1618" y="2901"/>
                <a:ext cx="887" cy="209"/>
              </a:xfrm>
              <a:custGeom>
                <a:avLst/>
                <a:gdLst>
                  <a:gd name="connsiteX0" fmla="*/ 0 w 1408064"/>
                  <a:gd name="connsiteY0" fmla="*/ 224393 h 330979"/>
                  <a:gd name="connsiteX1" fmla="*/ 235612 w 1408064"/>
                  <a:gd name="connsiteY1" fmla="*/ 50489 h 330979"/>
                  <a:gd name="connsiteX2" fmla="*/ 706837 w 1408064"/>
                  <a:gd name="connsiteY2" fmla="*/ 112197 h 330979"/>
                  <a:gd name="connsiteX3" fmla="*/ 976108 w 1408064"/>
                  <a:gd name="connsiteY3" fmla="*/ 0 h 330979"/>
                  <a:gd name="connsiteX4" fmla="*/ 1408064 w 1408064"/>
                  <a:gd name="connsiteY4" fmla="*/ 330979 h 33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064" h="330979">
                    <a:moveTo>
                      <a:pt x="0" y="224393"/>
                    </a:moveTo>
                    <a:lnTo>
                      <a:pt x="235612" y="50489"/>
                    </a:lnTo>
                    <a:lnTo>
                      <a:pt x="706837" y="112197"/>
                    </a:lnTo>
                    <a:lnTo>
                      <a:pt x="976108" y="0"/>
                    </a:lnTo>
                    <a:lnTo>
                      <a:pt x="1408064" y="330979"/>
                    </a:lnTo>
                  </a:path>
                </a:pathLst>
              </a:custGeom>
              <a:ln w="25400">
                <a:solidFill>
                  <a:srgbClr val="22588E"/>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a:p>
            </p:txBody>
          </p:sp>
          <p:sp>
            <p:nvSpPr>
              <p:cNvPr id="67" name="Freeform 66"/>
              <p:cNvSpPr/>
              <p:nvPr/>
            </p:nvSpPr>
            <p:spPr>
              <a:xfrm>
                <a:off x="1615" y="3024"/>
                <a:ext cx="890" cy="178"/>
              </a:xfrm>
              <a:custGeom>
                <a:avLst/>
                <a:gdLst>
                  <a:gd name="connsiteX0" fmla="*/ 0 w 1413674"/>
                  <a:gd name="connsiteY0" fmla="*/ 280491 h 280491"/>
                  <a:gd name="connsiteX1" fmla="*/ 67318 w 1413674"/>
                  <a:gd name="connsiteY1" fmla="*/ 274881 h 280491"/>
                  <a:gd name="connsiteX2" fmla="*/ 207563 w 1413674"/>
                  <a:gd name="connsiteY2" fmla="*/ 241222 h 280491"/>
                  <a:gd name="connsiteX3" fmla="*/ 263661 w 1413674"/>
                  <a:gd name="connsiteY3" fmla="*/ 168294 h 280491"/>
                  <a:gd name="connsiteX4" fmla="*/ 510493 w 1413674"/>
                  <a:gd name="connsiteY4" fmla="*/ 134635 h 280491"/>
                  <a:gd name="connsiteX5" fmla="*/ 656348 w 1413674"/>
                  <a:gd name="connsiteY5" fmla="*/ 78537 h 280491"/>
                  <a:gd name="connsiteX6" fmla="*/ 751715 w 1413674"/>
                  <a:gd name="connsiteY6" fmla="*/ 11220 h 280491"/>
                  <a:gd name="connsiteX7" fmla="*/ 981718 w 1413674"/>
                  <a:gd name="connsiteY7" fmla="*/ 67318 h 280491"/>
                  <a:gd name="connsiteX8" fmla="*/ 1155622 w 1413674"/>
                  <a:gd name="connsiteY8" fmla="*/ 0 h 280491"/>
                  <a:gd name="connsiteX9" fmla="*/ 1228550 w 1413674"/>
                  <a:gd name="connsiteY9" fmla="*/ 112196 h 280491"/>
                  <a:gd name="connsiteX10" fmla="*/ 1301477 w 1413674"/>
                  <a:gd name="connsiteY10" fmla="*/ 78537 h 280491"/>
                  <a:gd name="connsiteX11" fmla="*/ 1408064 w 1413674"/>
                  <a:gd name="connsiteY11" fmla="*/ 33659 h 280491"/>
                  <a:gd name="connsiteX12" fmla="*/ 1413674 w 1413674"/>
                  <a:gd name="connsiteY12" fmla="*/ 28049 h 28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674" h="280491">
                    <a:moveTo>
                      <a:pt x="0" y="280491"/>
                    </a:moveTo>
                    <a:lnTo>
                      <a:pt x="67318" y="274881"/>
                    </a:lnTo>
                    <a:lnTo>
                      <a:pt x="207563" y="241222"/>
                    </a:lnTo>
                    <a:lnTo>
                      <a:pt x="263661" y="168294"/>
                    </a:lnTo>
                    <a:lnTo>
                      <a:pt x="510493" y="134635"/>
                    </a:lnTo>
                    <a:lnTo>
                      <a:pt x="656348" y="78537"/>
                    </a:lnTo>
                    <a:lnTo>
                      <a:pt x="751715" y="11220"/>
                    </a:lnTo>
                    <a:lnTo>
                      <a:pt x="981718" y="67318"/>
                    </a:lnTo>
                    <a:lnTo>
                      <a:pt x="1155622" y="0"/>
                    </a:lnTo>
                    <a:lnTo>
                      <a:pt x="1228550" y="112196"/>
                    </a:lnTo>
                    <a:lnTo>
                      <a:pt x="1301477" y="78537"/>
                    </a:lnTo>
                    <a:lnTo>
                      <a:pt x="1408064" y="33659"/>
                    </a:lnTo>
                    <a:lnTo>
                      <a:pt x="1413674" y="28049"/>
                    </a:lnTo>
                  </a:path>
                </a:pathLst>
              </a:custGeom>
              <a:ln w="25400">
                <a:solidFill>
                  <a:srgbClr val="C89800"/>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a:p>
            </p:txBody>
          </p:sp>
          <p:sp>
            <p:nvSpPr>
              <p:cNvPr id="68" name="Freeform 67"/>
              <p:cNvSpPr/>
              <p:nvPr/>
            </p:nvSpPr>
            <p:spPr>
              <a:xfrm>
                <a:off x="1615" y="2774"/>
                <a:ext cx="894" cy="464"/>
              </a:xfrm>
              <a:custGeom>
                <a:avLst/>
                <a:gdLst>
                  <a:gd name="connsiteX0" fmla="*/ 0 w 1419283"/>
                  <a:gd name="connsiteY0" fmla="*/ 622690 h 729276"/>
                  <a:gd name="connsiteX1" fmla="*/ 218783 w 1419283"/>
                  <a:gd name="connsiteY1" fmla="*/ 729276 h 729276"/>
                  <a:gd name="connsiteX2" fmla="*/ 437566 w 1419283"/>
                  <a:gd name="connsiteY2" fmla="*/ 381467 h 729276"/>
                  <a:gd name="connsiteX3" fmla="*/ 661958 w 1419283"/>
                  <a:gd name="connsiteY3" fmla="*/ 95367 h 729276"/>
                  <a:gd name="connsiteX4" fmla="*/ 1043426 w 1419283"/>
                  <a:gd name="connsiteY4" fmla="*/ 0 h 729276"/>
                  <a:gd name="connsiteX5" fmla="*/ 1121963 w 1419283"/>
                  <a:gd name="connsiteY5" fmla="*/ 190734 h 729276"/>
                  <a:gd name="connsiteX6" fmla="*/ 1273428 w 1419283"/>
                  <a:gd name="connsiteY6" fmla="*/ 359028 h 729276"/>
                  <a:gd name="connsiteX7" fmla="*/ 1351966 w 1419283"/>
                  <a:gd name="connsiteY7" fmla="*/ 213173 h 729276"/>
                  <a:gd name="connsiteX8" fmla="*/ 1419283 w 1419283"/>
                  <a:gd name="connsiteY8" fmla="*/ 123416 h 72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9283" h="729276">
                    <a:moveTo>
                      <a:pt x="0" y="622690"/>
                    </a:moveTo>
                    <a:lnTo>
                      <a:pt x="218783" y="729276"/>
                    </a:lnTo>
                    <a:lnTo>
                      <a:pt x="437566" y="381467"/>
                    </a:lnTo>
                    <a:lnTo>
                      <a:pt x="661958" y="95367"/>
                    </a:lnTo>
                    <a:lnTo>
                      <a:pt x="1043426" y="0"/>
                    </a:lnTo>
                    <a:lnTo>
                      <a:pt x="1121963" y="190734"/>
                    </a:lnTo>
                    <a:lnTo>
                      <a:pt x="1273428" y="359028"/>
                    </a:lnTo>
                    <a:lnTo>
                      <a:pt x="1351966" y="213173"/>
                    </a:lnTo>
                    <a:lnTo>
                      <a:pt x="1419283" y="123416"/>
                    </a:lnTo>
                  </a:path>
                </a:pathLst>
              </a:custGeom>
              <a:ln w="25400">
                <a:solidFill>
                  <a:srgbClr val="A50021"/>
                </a:solidFill>
              </a:ln>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a:p>
            </p:txBody>
          </p:sp>
          <p:grpSp>
            <p:nvGrpSpPr>
              <p:cNvPr id="69670" name="Group 85"/>
              <p:cNvGrpSpPr>
                <a:grpSpLocks/>
              </p:cNvGrpSpPr>
              <p:nvPr/>
            </p:nvGrpSpPr>
            <p:grpSpPr bwMode="auto">
              <a:xfrm>
                <a:off x="1488" y="2713"/>
                <a:ext cx="1032" cy="580"/>
                <a:chOff x="2361728" y="4321127"/>
                <a:chExt cx="1638069" cy="920098"/>
              </a:xfrm>
            </p:grpSpPr>
            <p:grpSp>
              <p:nvGrpSpPr>
                <p:cNvPr id="69672" name="Group 74"/>
                <p:cNvGrpSpPr>
                  <a:grpSpLocks/>
                </p:cNvGrpSpPr>
                <p:nvPr/>
              </p:nvGrpSpPr>
              <p:grpSpPr bwMode="auto">
                <a:xfrm>
                  <a:off x="2563315" y="4321127"/>
                  <a:ext cx="1436482" cy="920098"/>
                  <a:chOff x="2557705" y="4321127"/>
                  <a:chExt cx="1436482" cy="920098"/>
                </a:xfrm>
              </p:grpSpPr>
              <p:cxnSp>
                <p:nvCxnSpPr>
                  <p:cNvPr id="76" name="Straight Connector 75"/>
                  <p:cNvCxnSpPr/>
                  <p:nvPr/>
                </p:nvCxnSpPr>
                <p:spPr>
                  <a:xfrm rot="5400000">
                    <a:off x="2099433" y="4779873"/>
                    <a:ext cx="918121" cy="1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59288" y="5239726"/>
                    <a:ext cx="1434897" cy="16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9679" name="Group 66"/>
                  <p:cNvGrpSpPr>
                    <a:grpSpLocks/>
                  </p:cNvGrpSpPr>
                  <p:nvPr/>
                </p:nvGrpSpPr>
                <p:grpSpPr bwMode="auto">
                  <a:xfrm>
                    <a:off x="2571991" y="4471214"/>
                    <a:ext cx="1411085" cy="575876"/>
                    <a:chOff x="2571991" y="4471214"/>
                    <a:chExt cx="1411085" cy="575876"/>
                  </a:xfrm>
                </p:grpSpPr>
                <p:cxnSp>
                  <p:nvCxnSpPr>
                    <p:cNvPr id="79" name="Straight Connector 78"/>
                    <p:cNvCxnSpPr/>
                    <p:nvPr/>
                  </p:nvCxnSpPr>
                  <p:spPr>
                    <a:xfrm>
                      <a:off x="2578335" y="4471636"/>
                      <a:ext cx="1404739" cy="163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578335" y="4668959"/>
                      <a:ext cx="1404739" cy="163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578335" y="4853235"/>
                      <a:ext cx="1404739" cy="163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571986" y="5044035"/>
                      <a:ext cx="1404739" cy="326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72" name="TextBox 71"/>
                <p:cNvSpPr txBox="1"/>
                <p:nvPr/>
              </p:nvSpPr>
              <p:spPr>
                <a:xfrm>
                  <a:off x="2361727" y="4955973"/>
                  <a:ext cx="271424" cy="189169"/>
                </a:xfrm>
                <a:prstGeom prst="rect">
                  <a:avLst/>
                </a:prstGeom>
                <a:noFill/>
              </p:spPr>
              <p:txBody>
                <a:bodyPr wrap="none">
                  <a:spAutoFit/>
                </a:bodyPr>
                <a:lstStyle/>
                <a:p>
                  <a:pPr fontAlgn="auto">
                    <a:spcBef>
                      <a:spcPts val="0"/>
                    </a:spcBef>
                    <a:spcAft>
                      <a:spcPts val="0"/>
                    </a:spcAft>
                    <a:defRPr/>
                  </a:pPr>
                  <a:r>
                    <a:rPr lang="en-US" sz="600" b="1" dirty="0">
                      <a:solidFill>
                        <a:schemeClr val="bg1">
                          <a:lumMod val="50000"/>
                        </a:schemeClr>
                      </a:solidFill>
                      <a:latin typeface="+mn-lt"/>
                    </a:rPr>
                    <a:t>20</a:t>
                  </a:r>
                </a:p>
              </p:txBody>
            </p:sp>
            <p:sp>
              <p:nvSpPr>
                <p:cNvPr id="73" name="TextBox 72"/>
                <p:cNvSpPr txBox="1"/>
                <p:nvPr/>
              </p:nvSpPr>
              <p:spPr>
                <a:xfrm>
                  <a:off x="2361727" y="4758650"/>
                  <a:ext cx="271424" cy="189169"/>
                </a:xfrm>
                <a:prstGeom prst="rect">
                  <a:avLst/>
                </a:prstGeom>
                <a:noFill/>
              </p:spPr>
              <p:txBody>
                <a:bodyPr wrap="none">
                  <a:spAutoFit/>
                </a:bodyPr>
                <a:lstStyle/>
                <a:p>
                  <a:pPr fontAlgn="auto">
                    <a:spcBef>
                      <a:spcPts val="0"/>
                    </a:spcBef>
                    <a:spcAft>
                      <a:spcPts val="0"/>
                    </a:spcAft>
                    <a:defRPr/>
                  </a:pPr>
                  <a:r>
                    <a:rPr lang="en-US" sz="600" b="1" dirty="0">
                      <a:solidFill>
                        <a:schemeClr val="bg1">
                          <a:lumMod val="50000"/>
                        </a:schemeClr>
                      </a:solidFill>
                      <a:latin typeface="+mn-lt"/>
                    </a:rPr>
                    <a:t>40</a:t>
                  </a:r>
                </a:p>
              </p:txBody>
            </p:sp>
            <p:sp>
              <p:nvSpPr>
                <p:cNvPr id="74" name="TextBox 73"/>
                <p:cNvSpPr txBox="1"/>
                <p:nvPr/>
              </p:nvSpPr>
              <p:spPr>
                <a:xfrm>
                  <a:off x="2361727" y="4577636"/>
                  <a:ext cx="271424" cy="190799"/>
                </a:xfrm>
                <a:prstGeom prst="rect">
                  <a:avLst/>
                </a:prstGeom>
                <a:noFill/>
              </p:spPr>
              <p:txBody>
                <a:bodyPr wrap="none">
                  <a:spAutoFit/>
                </a:bodyPr>
                <a:lstStyle/>
                <a:p>
                  <a:pPr fontAlgn="auto">
                    <a:spcBef>
                      <a:spcPts val="0"/>
                    </a:spcBef>
                    <a:spcAft>
                      <a:spcPts val="0"/>
                    </a:spcAft>
                    <a:defRPr/>
                  </a:pPr>
                  <a:r>
                    <a:rPr lang="en-US" sz="600" b="1" dirty="0">
                      <a:solidFill>
                        <a:schemeClr val="bg1">
                          <a:lumMod val="50000"/>
                        </a:schemeClr>
                      </a:solidFill>
                      <a:latin typeface="+mn-lt"/>
                    </a:rPr>
                    <a:t>60</a:t>
                  </a:r>
                </a:p>
              </p:txBody>
            </p:sp>
            <p:sp>
              <p:nvSpPr>
                <p:cNvPr id="75" name="TextBox 74"/>
                <p:cNvSpPr txBox="1"/>
                <p:nvPr/>
              </p:nvSpPr>
              <p:spPr>
                <a:xfrm>
                  <a:off x="2361727" y="4383575"/>
                  <a:ext cx="271424" cy="190800"/>
                </a:xfrm>
                <a:prstGeom prst="rect">
                  <a:avLst/>
                </a:prstGeom>
                <a:noFill/>
              </p:spPr>
              <p:txBody>
                <a:bodyPr wrap="none">
                  <a:spAutoFit/>
                </a:bodyPr>
                <a:lstStyle/>
                <a:p>
                  <a:pPr fontAlgn="auto">
                    <a:spcBef>
                      <a:spcPts val="0"/>
                    </a:spcBef>
                    <a:spcAft>
                      <a:spcPts val="0"/>
                    </a:spcAft>
                    <a:defRPr/>
                  </a:pPr>
                  <a:r>
                    <a:rPr lang="en-US" sz="600" b="1" dirty="0">
                      <a:solidFill>
                        <a:schemeClr val="bg1">
                          <a:lumMod val="50000"/>
                        </a:schemeClr>
                      </a:solidFill>
                      <a:latin typeface="+mn-lt"/>
                    </a:rPr>
                    <a:t>80</a:t>
                  </a:r>
                </a:p>
              </p:txBody>
            </p:sp>
          </p:grpSp>
          <p:sp>
            <p:nvSpPr>
              <p:cNvPr id="70" name="Oval 69"/>
              <p:cNvSpPr/>
              <p:nvPr/>
            </p:nvSpPr>
            <p:spPr>
              <a:xfrm>
                <a:off x="2187" y="2703"/>
                <a:ext cx="152" cy="152"/>
              </a:xfrm>
              <a:prstGeom prst="ellipse">
                <a:avLst/>
              </a:prstGeom>
              <a:noFill/>
              <a:ln w="19050">
                <a:solidFill>
                  <a:srgbClr val="A50021"/>
                </a:solidFill>
                <a:prstDash val="sysDot"/>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grpSp>
        <p:sp>
          <p:nvSpPr>
            <p:cNvPr id="69665" name="Text Box 41"/>
            <p:cNvSpPr txBox="1">
              <a:spLocks noChangeArrowheads="1"/>
            </p:cNvSpPr>
            <p:nvPr/>
          </p:nvSpPr>
          <p:spPr bwMode="auto">
            <a:xfrm>
              <a:off x="6777038" y="2428876"/>
              <a:ext cx="15906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1300" b="1"/>
                <a:t>根据数值或趋势自动识别</a:t>
              </a:r>
              <a:r>
                <a:rPr lang="en-US" altLang="zh-CN" sz="1300" b="1"/>
                <a:t>KPI</a:t>
              </a:r>
              <a:r>
                <a:rPr lang="zh-CN" altLang="en-US" sz="1300" b="1"/>
                <a:t>变化</a:t>
              </a:r>
            </a:p>
          </p:txBody>
        </p:sp>
      </p:grpSp>
      <p:grpSp>
        <p:nvGrpSpPr>
          <p:cNvPr id="18" name="Group 189"/>
          <p:cNvGrpSpPr>
            <a:grpSpLocks/>
          </p:cNvGrpSpPr>
          <p:nvPr/>
        </p:nvGrpSpPr>
        <p:grpSpPr bwMode="auto">
          <a:xfrm>
            <a:off x="5272088" y="2724150"/>
            <a:ext cx="3429000" cy="674688"/>
            <a:chOff x="2591735" y="3956050"/>
            <a:chExt cx="3428065" cy="674688"/>
          </a:xfrm>
        </p:grpSpPr>
        <p:sp>
          <p:nvSpPr>
            <p:cNvPr id="84" name="Rectangle 83"/>
            <p:cNvSpPr/>
            <p:nvPr/>
          </p:nvSpPr>
          <p:spPr>
            <a:xfrm>
              <a:off x="2591735" y="3956050"/>
              <a:ext cx="3428065" cy="674688"/>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DDDDDD"/>
                </a:solidFill>
                <a:ea typeface="宋体" pitchFamily="2" charset="-122"/>
              </a:endParaRPr>
            </a:p>
          </p:txBody>
        </p:sp>
        <p:sp>
          <p:nvSpPr>
            <p:cNvPr id="69662" name="Text Box 42">
              <a:hlinkClick r:id="" action="ppaction://noaction"/>
            </p:cNvPr>
            <p:cNvSpPr txBox="1">
              <a:spLocks noChangeArrowheads="1"/>
            </p:cNvSpPr>
            <p:nvPr/>
          </p:nvSpPr>
          <p:spPr bwMode="auto">
            <a:xfrm>
              <a:off x="2625063" y="4060825"/>
              <a:ext cx="33566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600" b="1" dirty="0"/>
                <a:t>揭示根</a:t>
              </a:r>
              <a:r>
                <a:rPr lang="zh-CN" altLang="en-US" sz="1600" b="1" dirty="0" smtClean="0"/>
                <a:t>源原因</a:t>
              </a:r>
              <a:endParaRPr lang="zh-CN" altLang="en-US" sz="1600" b="1" dirty="0"/>
            </a:p>
          </p:txBody>
        </p:sp>
      </p:grpSp>
      <p:sp>
        <p:nvSpPr>
          <p:cNvPr id="86" name="Down Arrow 180"/>
          <p:cNvSpPr/>
          <p:nvPr/>
        </p:nvSpPr>
        <p:spPr bwMode="auto">
          <a:xfrm>
            <a:off x="6829425" y="2355850"/>
            <a:ext cx="290513" cy="354013"/>
          </a:xfrm>
          <a:prstGeom prst="downArrow">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sp>
        <p:nvSpPr>
          <p:cNvPr id="87" name="Down Arrow 180"/>
          <p:cNvSpPr/>
          <p:nvPr/>
        </p:nvSpPr>
        <p:spPr bwMode="auto">
          <a:xfrm>
            <a:off x="5640388" y="4608513"/>
            <a:ext cx="290512" cy="354012"/>
          </a:xfrm>
          <a:prstGeom prst="downArrow">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grpSp>
        <p:nvGrpSpPr>
          <p:cNvPr id="19" name="Group 93"/>
          <p:cNvGrpSpPr>
            <a:grpSpLocks/>
          </p:cNvGrpSpPr>
          <p:nvPr/>
        </p:nvGrpSpPr>
        <p:grpSpPr bwMode="auto">
          <a:xfrm>
            <a:off x="5233988" y="4989513"/>
            <a:ext cx="1254125" cy="1116012"/>
            <a:chOff x="3297" y="3143"/>
            <a:chExt cx="790" cy="703"/>
          </a:xfrm>
        </p:grpSpPr>
        <p:sp>
          <p:nvSpPr>
            <p:cNvPr id="69659" name="Rounded Rectangle 194"/>
            <p:cNvSpPr>
              <a:spLocks noChangeArrowheads="1"/>
            </p:cNvSpPr>
            <p:nvPr/>
          </p:nvSpPr>
          <p:spPr bwMode="auto">
            <a:xfrm>
              <a:off x="3297" y="3143"/>
              <a:ext cx="702" cy="703"/>
            </a:xfrm>
            <a:prstGeom prst="roundRect">
              <a:avLst>
                <a:gd name="adj" fmla="val 16667"/>
              </a:avLst>
            </a:prstGeom>
            <a:solidFill>
              <a:srgbClr val="A50021"/>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sp>
          <p:nvSpPr>
            <p:cNvPr id="69660" name="Rectangle 99"/>
            <p:cNvSpPr>
              <a:spLocks noChangeArrowheads="1"/>
            </p:cNvSpPr>
            <p:nvPr/>
          </p:nvSpPr>
          <p:spPr bwMode="auto">
            <a:xfrm>
              <a:off x="3326" y="3212"/>
              <a:ext cx="761"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Tx/>
                <a:buChar char="•"/>
              </a:pPr>
              <a:r>
                <a:rPr lang="en-US" altLang="zh-CN" sz="1200" b="1">
                  <a:solidFill>
                    <a:schemeClr val="bg1"/>
                  </a:solidFill>
                </a:rPr>
                <a:t>FCR</a:t>
              </a:r>
            </a:p>
            <a:p>
              <a:pPr eaLnBrk="1" hangingPunct="1">
                <a:buFontTx/>
                <a:buChar char="•"/>
              </a:pPr>
              <a:r>
                <a:rPr lang="en-US" altLang="zh-CN" sz="1200" b="1">
                  <a:solidFill>
                    <a:schemeClr val="bg1"/>
                  </a:solidFill>
                </a:rPr>
                <a:t>AHT</a:t>
              </a:r>
            </a:p>
            <a:p>
              <a:pPr eaLnBrk="1" hangingPunct="1">
                <a:buFontTx/>
                <a:buChar char="•"/>
              </a:pPr>
              <a:r>
                <a:rPr lang="zh-CN" altLang="en-US" sz="1200" b="1">
                  <a:solidFill>
                    <a:schemeClr val="bg1"/>
                  </a:solidFill>
                </a:rPr>
                <a:t>催收优化</a:t>
              </a:r>
            </a:p>
          </p:txBody>
        </p:sp>
      </p:grpSp>
      <p:grpSp>
        <p:nvGrpSpPr>
          <p:cNvPr id="20" name="Group 200"/>
          <p:cNvGrpSpPr>
            <a:grpSpLocks/>
          </p:cNvGrpSpPr>
          <p:nvPr/>
        </p:nvGrpSpPr>
        <p:grpSpPr bwMode="auto">
          <a:xfrm>
            <a:off x="6443663" y="4989513"/>
            <a:ext cx="1155700" cy="1116012"/>
            <a:chOff x="6569094" y="4442975"/>
            <a:chExt cx="1116353" cy="1116353"/>
          </a:xfrm>
        </p:grpSpPr>
        <p:sp>
          <p:nvSpPr>
            <p:cNvPr id="69657" name="Rounded Rectangle 198"/>
            <p:cNvSpPr>
              <a:spLocks noChangeArrowheads="1"/>
            </p:cNvSpPr>
            <p:nvPr/>
          </p:nvSpPr>
          <p:spPr bwMode="auto">
            <a:xfrm>
              <a:off x="6569094" y="4442975"/>
              <a:ext cx="1116353" cy="1116353"/>
            </a:xfrm>
            <a:prstGeom prst="roundRect">
              <a:avLst>
                <a:gd name="adj" fmla="val 16667"/>
              </a:avLst>
            </a:prstGeom>
            <a:solidFill>
              <a:srgbClr val="22588E"/>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sp>
          <p:nvSpPr>
            <p:cNvPr id="69658" name="Rectangle 107"/>
            <p:cNvSpPr>
              <a:spLocks noChangeArrowheads="1"/>
            </p:cNvSpPr>
            <p:nvPr/>
          </p:nvSpPr>
          <p:spPr bwMode="auto">
            <a:xfrm>
              <a:off x="6590562" y="4673233"/>
              <a:ext cx="1078017" cy="27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solidFill>
                    <a:schemeClr val="bg1"/>
                  </a:solidFill>
                </a:rPr>
                <a:t>质检优化 </a:t>
              </a:r>
            </a:p>
          </p:txBody>
        </p:sp>
      </p:grpSp>
      <p:sp>
        <p:nvSpPr>
          <p:cNvPr id="94" name="Down Arrow 180"/>
          <p:cNvSpPr/>
          <p:nvPr/>
        </p:nvSpPr>
        <p:spPr bwMode="auto">
          <a:xfrm>
            <a:off x="6829425" y="4608513"/>
            <a:ext cx="290513" cy="354012"/>
          </a:xfrm>
          <a:prstGeom prst="downArrow">
            <a:avLst/>
          </a:prstGeom>
          <a:solidFill>
            <a:srgbClr val="2258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grpSp>
        <p:nvGrpSpPr>
          <p:cNvPr id="21" name="Group 92"/>
          <p:cNvGrpSpPr>
            <a:grpSpLocks/>
          </p:cNvGrpSpPr>
          <p:nvPr/>
        </p:nvGrpSpPr>
        <p:grpSpPr bwMode="auto">
          <a:xfrm>
            <a:off x="7681913" y="4989513"/>
            <a:ext cx="1462087" cy="1116012"/>
            <a:chOff x="4839" y="3143"/>
            <a:chExt cx="921" cy="703"/>
          </a:xfrm>
        </p:grpSpPr>
        <p:sp>
          <p:nvSpPr>
            <p:cNvPr id="69655" name="Rounded Rectangle 203"/>
            <p:cNvSpPr>
              <a:spLocks noChangeArrowheads="1"/>
            </p:cNvSpPr>
            <p:nvPr/>
          </p:nvSpPr>
          <p:spPr bwMode="auto">
            <a:xfrm>
              <a:off x="4848" y="3143"/>
              <a:ext cx="704" cy="703"/>
            </a:xfrm>
            <a:prstGeom prst="roundRect">
              <a:avLst>
                <a:gd name="adj" fmla="val 16667"/>
              </a:avLst>
            </a:prstGeom>
            <a:solidFill>
              <a:srgbClr val="FFCC00"/>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2000">
                <a:solidFill>
                  <a:srgbClr val="FFFFFF"/>
                </a:solidFill>
              </a:endParaRPr>
            </a:p>
          </p:txBody>
        </p:sp>
        <p:sp>
          <p:nvSpPr>
            <p:cNvPr id="69656" name="Rectangle 107"/>
            <p:cNvSpPr>
              <a:spLocks noChangeArrowheads="1"/>
            </p:cNvSpPr>
            <p:nvPr/>
          </p:nvSpPr>
          <p:spPr bwMode="auto">
            <a:xfrm>
              <a:off x="4839" y="3182"/>
              <a:ext cx="9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Tx/>
                <a:buChar char="•"/>
              </a:pPr>
              <a:r>
                <a:rPr lang="zh-CN" altLang="en-US" sz="1200" b="1">
                  <a:solidFill>
                    <a:srgbClr val="404040"/>
                  </a:solidFill>
                </a:rPr>
                <a:t>提升客户满意度</a:t>
              </a:r>
            </a:p>
            <a:p>
              <a:pPr eaLnBrk="1" hangingPunct="1">
                <a:buFontTx/>
                <a:buChar char="•"/>
              </a:pPr>
              <a:r>
                <a:rPr lang="zh-CN" altLang="en-US" sz="1200" b="1">
                  <a:solidFill>
                    <a:srgbClr val="404040"/>
                  </a:solidFill>
                </a:rPr>
                <a:t>降低客户流失率</a:t>
              </a:r>
              <a:endParaRPr lang="zh-CN" altLang="en-US" sz="1200" b="1">
                <a:solidFill>
                  <a:schemeClr val="bg1"/>
                </a:solidFill>
              </a:endParaRPr>
            </a:p>
          </p:txBody>
        </p:sp>
      </p:grpSp>
      <p:sp>
        <p:nvSpPr>
          <p:cNvPr id="98" name="Down Arrow 180"/>
          <p:cNvSpPr/>
          <p:nvPr/>
        </p:nvSpPr>
        <p:spPr bwMode="auto">
          <a:xfrm>
            <a:off x="7974013" y="4608513"/>
            <a:ext cx="290512" cy="354012"/>
          </a:xfrm>
          <a:prstGeom prst="downArrow">
            <a:avLst/>
          </a:prstGeom>
          <a:solidFill>
            <a:srgbClr val="E6BA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grpSp>
        <p:nvGrpSpPr>
          <p:cNvPr id="22" name="Group 189"/>
          <p:cNvGrpSpPr>
            <a:grpSpLocks/>
          </p:cNvGrpSpPr>
          <p:nvPr/>
        </p:nvGrpSpPr>
        <p:grpSpPr bwMode="auto">
          <a:xfrm>
            <a:off x="5272088" y="3846513"/>
            <a:ext cx="3429000" cy="674687"/>
            <a:chOff x="2591735" y="3956050"/>
            <a:chExt cx="3428065" cy="674688"/>
          </a:xfrm>
        </p:grpSpPr>
        <p:sp>
          <p:nvSpPr>
            <p:cNvPr id="100" name="Rectangle 99"/>
            <p:cNvSpPr/>
            <p:nvPr/>
          </p:nvSpPr>
          <p:spPr>
            <a:xfrm>
              <a:off x="2591735" y="3956050"/>
              <a:ext cx="3428065" cy="674688"/>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solidFill>
                  <a:srgbClr val="DDDDDD"/>
                </a:solidFill>
                <a:ea typeface="宋体" pitchFamily="2" charset="-122"/>
              </a:endParaRPr>
            </a:p>
          </p:txBody>
        </p:sp>
        <p:sp>
          <p:nvSpPr>
            <p:cNvPr id="69654" name="Text Box 42">
              <a:hlinkClick r:id="" action="ppaction://noaction"/>
            </p:cNvPr>
            <p:cNvSpPr txBox="1">
              <a:spLocks noChangeArrowheads="1"/>
            </p:cNvSpPr>
            <p:nvPr/>
          </p:nvSpPr>
          <p:spPr bwMode="auto">
            <a:xfrm>
              <a:off x="2625063" y="4135276"/>
              <a:ext cx="33566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50000"/>
                </a:spcBef>
              </a:pPr>
              <a:r>
                <a:rPr lang="zh-CN" altLang="en-US" sz="1400" b="1"/>
                <a:t>在所有层面纠正行动</a:t>
              </a:r>
              <a:r>
                <a:rPr lang="en-US" altLang="zh-CN" sz="1400" b="1"/>
                <a:t>: </a:t>
              </a:r>
              <a:r>
                <a:rPr lang="zh-CN" altLang="en-US" sz="1400" b="1"/>
                <a:t>从经理到座席</a:t>
              </a:r>
            </a:p>
          </p:txBody>
        </p:sp>
      </p:grpSp>
      <p:sp>
        <p:nvSpPr>
          <p:cNvPr id="102" name="Down Arrow 180"/>
          <p:cNvSpPr/>
          <p:nvPr/>
        </p:nvSpPr>
        <p:spPr bwMode="auto">
          <a:xfrm>
            <a:off x="6829425" y="3471863"/>
            <a:ext cx="290513" cy="354012"/>
          </a:xfrm>
          <a:prstGeom prst="downArrow">
            <a:avLst/>
          </a:prstGeom>
          <a:solidFill>
            <a:srgbClr val="A5002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defRPr/>
            </a:pPr>
            <a:endParaRPr lang="zh-CN" altLang="en-US">
              <a:solidFill>
                <a:srgbClr val="DDDDDD"/>
              </a:solidFill>
              <a:ea typeface="宋体" pitchFamily="2" charset="-122"/>
            </a:endParaRPr>
          </a:p>
        </p:txBody>
      </p:sp>
    </p:spTree>
    <p:extLst>
      <p:ext uri="{BB962C8B-B14F-4D97-AF65-F5344CB8AC3E}">
        <p14:creationId xmlns:p14="http://schemas.microsoft.com/office/powerpoint/2010/main" val="29436901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nodeType="afterGroup">
                            <p:stCondLst>
                              <p:cond delay="10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par>
                          <p:cTn id="18" fill="hold" nodeType="afterGroup">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childTnLst>
                          </p:cTn>
                        </p:par>
                        <p:par>
                          <p:cTn id="22" fill="hold" nodeType="afterGroup">
                            <p:stCondLst>
                              <p:cond delay="2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wipe(up)">
                                      <p:cBhvr>
                                        <p:cTn id="39" dur="500"/>
                                        <p:tgtEl>
                                          <p:spTgt spid="86"/>
                                        </p:tgtEl>
                                      </p:cBhvr>
                                    </p:animEffect>
                                  </p:childTnLst>
                                </p:cTn>
                              </p:par>
                            </p:childTnLst>
                          </p:cTn>
                        </p:par>
                        <p:par>
                          <p:cTn id="40" fill="hold" nodeType="afterGroup">
                            <p:stCondLst>
                              <p:cond delay="5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wipe(up)">
                                      <p:cBhvr>
                                        <p:cTn id="48" dur="500"/>
                                        <p:tgtEl>
                                          <p:spTgt spid="102"/>
                                        </p:tgtEl>
                                      </p:cBhvr>
                                    </p:animEffect>
                                  </p:childTnLst>
                                </p:cTn>
                              </p:par>
                            </p:childTnLst>
                          </p:cTn>
                        </p:par>
                        <p:par>
                          <p:cTn id="49" fill="hold" nodeType="afterGroup">
                            <p:stCondLst>
                              <p:cond delay="500"/>
                            </p:stCondLst>
                            <p:childTnLst>
                              <p:par>
                                <p:cTn id="50" presetID="10" presetClass="entr" presetSubtype="0"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up)">
                                      <p:cBhvr>
                                        <p:cTn id="57" dur="500"/>
                                        <p:tgtEl>
                                          <p:spTgt spid="87"/>
                                        </p:tgtEl>
                                      </p:cBhvr>
                                    </p:animEffect>
                                  </p:childTnLst>
                                </p:cTn>
                              </p:par>
                            </p:childTnLst>
                          </p:cTn>
                        </p:par>
                        <p:par>
                          <p:cTn id="58" fill="hold" nodeType="afterGroup">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wipe(up)">
                                      <p:cBhvr>
                                        <p:cTn id="61" dur="500"/>
                                        <p:tgtEl>
                                          <p:spTgt spid="94"/>
                                        </p:tgtEl>
                                      </p:cBhvr>
                                    </p:animEffect>
                                  </p:childTnLst>
                                </p:cTn>
                              </p:par>
                            </p:childTnLst>
                          </p:cTn>
                        </p:par>
                        <p:par>
                          <p:cTn id="62" fill="hold" nodeType="afterGroup">
                            <p:stCondLst>
                              <p:cond delay="1000"/>
                            </p:stCondLst>
                            <p:childTnLst>
                              <p:par>
                                <p:cTn id="63" presetID="10"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childTnLst>
                                </p:cTn>
                              </p:par>
                            </p:childTnLst>
                          </p:cTn>
                        </p:par>
                        <p:par>
                          <p:cTn id="66" fill="hold" nodeType="afterGroup">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wipe(up)">
                                      <p:cBhvr>
                                        <p:cTn id="69" dur="500"/>
                                        <p:tgtEl>
                                          <p:spTgt spid="98"/>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childTnLst>
                                </p:cTn>
                              </p:par>
                            </p:childTnLst>
                          </p:cTn>
                        </p:par>
                        <p:par>
                          <p:cTn id="73" fill="hold" nodeType="afterGroup">
                            <p:stCondLst>
                              <p:cond delay="3000"/>
                            </p:stCondLst>
                            <p:childTnLst>
                              <p:par>
                                <p:cTn id="74" presetID="10" presetClass="entr" presetSubtype="0" fill="hold"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7" grpId="0" animBg="1"/>
      <p:bldP spid="86" grpId="0" animBg="1"/>
      <p:bldP spid="87" grpId="0" animBg="1"/>
      <p:bldP spid="94" grpId="0" animBg="1"/>
      <p:bldP spid="98" grpId="0" animBg="1"/>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79512" y="116632"/>
            <a:ext cx="8229600" cy="449734"/>
          </a:xfrm>
        </p:spPr>
        <p:txBody>
          <a:bodyPr/>
          <a:lstStyle/>
          <a:p>
            <a:pPr eaLnBrk="1" hangingPunct="1"/>
            <a:r>
              <a:rPr lang="zh-CN" altLang="en-US" dirty="0" smtClean="0">
                <a:ea typeface="宋体" pitchFamily="2" charset="-122"/>
              </a:rPr>
              <a:t>根源原因分析</a:t>
            </a:r>
          </a:p>
        </p:txBody>
      </p:sp>
      <p:pic>
        <p:nvPicPr>
          <p:cNvPr id="7065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1925638"/>
            <a:ext cx="4841875"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4144963"/>
            <a:ext cx="1744663"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5" y="3167063"/>
            <a:ext cx="2736850"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ounded Rectangle 194"/>
          <p:cNvSpPr>
            <a:spLocks noChangeArrowheads="1"/>
          </p:cNvSpPr>
          <p:nvPr/>
        </p:nvSpPr>
        <p:spPr bwMode="auto">
          <a:xfrm>
            <a:off x="525463" y="1206500"/>
            <a:ext cx="4919662" cy="674688"/>
          </a:xfrm>
          <a:prstGeom prst="roundRect">
            <a:avLst>
              <a:gd name="adj" fmla="val 16667"/>
            </a:avLst>
          </a:prstGeom>
          <a:solidFill>
            <a:srgbClr val="A50021"/>
          </a:solidFill>
          <a:ln w="19050" algn="ctr">
            <a:solidFill>
              <a:schemeClr val="tx1"/>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endParaRPr lang="zh-CN" altLang="en-US" sz="2000">
              <a:solidFill>
                <a:srgbClr val="FFFFFF"/>
              </a:solidFill>
            </a:endParaRPr>
          </a:p>
        </p:txBody>
      </p:sp>
      <p:sp>
        <p:nvSpPr>
          <p:cNvPr id="70663" name="Rectangle 99"/>
          <p:cNvSpPr>
            <a:spLocks noChangeArrowheads="1"/>
          </p:cNvSpPr>
          <p:nvPr/>
        </p:nvSpPr>
        <p:spPr bwMode="auto">
          <a:xfrm>
            <a:off x="715963" y="1406525"/>
            <a:ext cx="4486275" cy="338138"/>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solidFill>
                  <a:schemeClr val="bg1"/>
                </a:solidFill>
              </a:rPr>
              <a:t>可从趋势中直接钻取到具体的录音进行问题分析</a:t>
            </a:r>
          </a:p>
        </p:txBody>
      </p:sp>
      <p:sp>
        <p:nvSpPr>
          <p:cNvPr id="70664" name="Rounded Rectangle 194"/>
          <p:cNvSpPr>
            <a:spLocks noChangeArrowheads="1"/>
          </p:cNvSpPr>
          <p:nvPr/>
        </p:nvSpPr>
        <p:spPr bwMode="auto">
          <a:xfrm>
            <a:off x="519113" y="3584575"/>
            <a:ext cx="4919662" cy="560388"/>
          </a:xfrm>
          <a:prstGeom prst="roundRect">
            <a:avLst>
              <a:gd name="adj" fmla="val 16667"/>
            </a:avLst>
          </a:prstGeom>
          <a:solidFill>
            <a:srgbClr val="A50021"/>
          </a:solidFill>
          <a:ln w="19050" algn="ctr">
            <a:solidFill>
              <a:schemeClr val="tx1"/>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endParaRPr lang="zh-CN" altLang="en-US" sz="2000">
              <a:solidFill>
                <a:srgbClr val="FFFFFF"/>
              </a:solidFill>
            </a:endParaRPr>
          </a:p>
        </p:txBody>
      </p:sp>
      <p:sp>
        <p:nvSpPr>
          <p:cNvPr id="70665" name="Rectangle 99"/>
          <p:cNvSpPr>
            <a:spLocks noChangeArrowheads="1"/>
          </p:cNvSpPr>
          <p:nvPr/>
        </p:nvSpPr>
        <p:spPr bwMode="auto">
          <a:xfrm>
            <a:off x="709613" y="3717925"/>
            <a:ext cx="4486275" cy="336550"/>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solidFill>
                  <a:schemeClr val="bg1"/>
                </a:solidFill>
              </a:rPr>
              <a:t>相关分类 </a:t>
            </a:r>
          </a:p>
        </p:txBody>
      </p:sp>
      <p:grpSp>
        <p:nvGrpSpPr>
          <p:cNvPr id="70666" name="Group 17"/>
          <p:cNvGrpSpPr>
            <a:grpSpLocks/>
          </p:cNvGrpSpPr>
          <p:nvPr/>
        </p:nvGrpSpPr>
        <p:grpSpPr bwMode="auto">
          <a:xfrm>
            <a:off x="6042025" y="2290763"/>
            <a:ext cx="2862263" cy="674687"/>
            <a:chOff x="463" y="2254"/>
            <a:chExt cx="3099" cy="425"/>
          </a:xfrm>
        </p:grpSpPr>
        <p:sp>
          <p:nvSpPr>
            <p:cNvPr id="70667" name="Rounded Rectangle 194"/>
            <p:cNvSpPr>
              <a:spLocks noChangeArrowheads="1"/>
            </p:cNvSpPr>
            <p:nvPr/>
          </p:nvSpPr>
          <p:spPr bwMode="auto">
            <a:xfrm>
              <a:off x="463" y="2254"/>
              <a:ext cx="3099" cy="425"/>
            </a:xfrm>
            <a:prstGeom prst="roundRect">
              <a:avLst>
                <a:gd name="adj" fmla="val 16667"/>
              </a:avLst>
            </a:prstGeom>
            <a:solidFill>
              <a:srgbClr val="C00000"/>
            </a:solidFill>
            <a:ln w="19050" algn="ctr">
              <a:solidFill>
                <a:schemeClr val="tx1"/>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endParaRPr lang="zh-CN" altLang="en-US" sz="2000">
                <a:solidFill>
                  <a:srgbClr val="FFFFFF"/>
                </a:solidFill>
              </a:endParaRPr>
            </a:p>
          </p:txBody>
        </p:sp>
        <p:sp>
          <p:nvSpPr>
            <p:cNvPr id="70668" name="Rectangle 99"/>
            <p:cNvSpPr>
              <a:spLocks noChangeArrowheads="1"/>
            </p:cNvSpPr>
            <p:nvPr/>
          </p:nvSpPr>
          <p:spPr bwMode="auto">
            <a:xfrm>
              <a:off x="583" y="2360"/>
              <a:ext cx="2826" cy="213"/>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600" b="1">
                  <a:solidFill>
                    <a:schemeClr val="bg1"/>
                  </a:solidFill>
                </a:rPr>
                <a:t>高频率话题分析</a:t>
              </a:r>
            </a:p>
          </p:txBody>
        </p:sp>
      </p:grpSp>
    </p:spTree>
    <p:extLst>
      <p:ext uri="{BB962C8B-B14F-4D97-AF65-F5344CB8AC3E}">
        <p14:creationId xmlns:p14="http://schemas.microsoft.com/office/powerpoint/2010/main" val="411578500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txBox="1">
            <a:spLocks noGrp="1"/>
          </p:cNvSpPr>
          <p:nvPr/>
        </p:nvSpPr>
        <p:spPr bwMode="auto">
          <a:xfrm>
            <a:off x="-1206500" y="6715125"/>
            <a:ext cx="152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3C0F2329-E681-4CB8-9258-E905D50B8065}" type="slidenum">
              <a:rPr lang="ar-SA" altLang="zh-CN" sz="2000"/>
              <a:pPr algn="r" eaLnBrk="1" hangingPunct="1"/>
              <a:t>35</a:t>
            </a:fld>
            <a:endParaRPr lang="zh-CN" altLang="en-US" sz="2000"/>
          </a:p>
        </p:txBody>
      </p:sp>
      <p:sp>
        <p:nvSpPr>
          <p:cNvPr id="71683" name="Rectangle 4"/>
          <p:cNvSpPr>
            <a:spLocks noChangeArrowheads="1"/>
          </p:cNvSpPr>
          <p:nvPr/>
        </p:nvSpPr>
        <p:spPr bwMode="gray">
          <a:xfrm>
            <a:off x="135608" y="116632"/>
            <a:ext cx="43465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chemeClr val="bg1"/>
                </a:solidFill>
              </a:rPr>
              <a:t>执行相关措施</a:t>
            </a:r>
          </a:p>
        </p:txBody>
      </p:sp>
      <p:pic>
        <p:nvPicPr>
          <p:cNvPr id="71684" name="Picture 12" descr="\\FOZZY\Clients\NICE\2009.01\Einat.Weiss\Packaged.Business.Solutions\screen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988" y="3449638"/>
            <a:ext cx="3581400"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5" name="Group 9"/>
          <p:cNvGrpSpPr>
            <a:grpSpLocks/>
          </p:cNvGrpSpPr>
          <p:nvPr/>
        </p:nvGrpSpPr>
        <p:grpSpPr bwMode="auto">
          <a:xfrm>
            <a:off x="5237163" y="1506538"/>
            <a:ext cx="3689350" cy="1676400"/>
            <a:chOff x="3052" y="912"/>
            <a:chExt cx="2324" cy="1056"/>
          </a:xfrm>
        </p:grpSpPr>
        <p:sp>
          <p:nvSpPr>
            <p:cNvPr id="71688" name="Rectangle 11"/>
            <p:cNvSpPr>
              <a:spLocks noChangeArrowheads="1"/>
            </p:cNvSpPr>
            <p:nvPr/>
          </p:nvSpPr>
          <p:spPr bwMode="auto">
            <a:xfrm>
              <a:off x="3120" y="912"/>
              <a:ext cx="2256" cy="1056"/>
            </a:xfrm>
            <a:prstGeom prst="rect">
              <a:avLst/>
            </a:prstGeom>
            <a:solidFill>
              <a:srgbClr val="22588E"/>
            </a:solidFill>
            <a:ln>
              <a:noFill/>
            </a:ln>
            <a:extLst>
              <a:ext uri="{91240B29-F687-4F45-9708-019B960494DF}">
                <a14:hiddenLine xmlns:a14="http://schemas.microsoft.com/office/drawing/2010/main" w="19050" algn="ctr">
                  <a:solidFill>
                    <a:srgbClr val="000000"/>
                  </a:solidFill>
                  <a:round/>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endParaRPr lang="zh-CN" altLang="en-US" sz="2000"/>
            </a:p>
          </p:txBody>
        </p:sp>
        <p:pic>
          <p:nvPicPr>
            <p:cNvPr id="71689" name="Picture 12" descr="D:\work\Local_10.2008\LOCAL_Nice\STRUCTUR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 y="1056"/>
              <a:ext cx="491"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13" descr="D:\work\Local_10.2008\LOCAL_Nice\STRUCTUR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 y="1056"/>
              <a:ext cx="491"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1" name="Picture 14" descr="D:\work\Local_10.2008\LOCAL_Nice\STRUCTURE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1056"/>
              <a:ext cx="491"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2" name="TextBox 15"/>
            <p:cNvSpPr txBox="1">
              <a:spLocks noChangeArrowheads="1"/>
            </p:cNvSpPr>
            <p:nvPr/>
          </p:nvSpPr>
          <p:spPr bwMode="auto">
            <a:xfrm>
              <a:off x="4608" y="1584"/>
              <a:ext cx="76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b="1">
                  <a:solidFill>
                    <a:schemeClr val="bg1"/>
                  </a:solidFill>
                </a:rPr>
                <a:t>座席训导</a:t>
              </a:r>
            </a:p>
          </p:txBody>
        </p:sp>
        <p:sp>
          <p:nvSpPr>
            <p:cNvPr id="71693" name="Rectangle 16"/>
            <p:cNvSpPr>
              <a:spLocks noChangeArrowheads="1"/>
            </p:cNvSpPr>
            <p:nvPr/>
          </p:nvSpPr>
          <p:spPr bwMode="auto">
            <a:xfrm>
              <a:off x="3052" y="1584"/>
              <a:ext cx="8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a:solidFill>
                    <a:schemeClr val="bg1"/>
                  </a:solidFill>
                </a:rPr>
                <a:t>流程变更</a:t>
              </a:r>
            </a:p>
          </p:txBody>
        </p:sp>
        <p:sp>
          <p:nvSpPr>
            <p:cNvPr id="71694" name="Rectangle 17"/>
            <p:cNvSpPr>
              <a:spLocks noChangeArrowheads="1"/>
            </p:cNvSpPr>
            <p:nvPr/>
          </p:nvSpPr>
          <p:spPr bwMode="auto">
            <a:xfrm>
              <a:off x="3792" y="1584"/>
              <a:ext cx="91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1400">
                  <a:solidFill>
                    <a:schemeClr val="bg1"/>
                  </a:solidFill>
                </a:rPr>
                <a:t>调整</a:t>
              </a:r>
            </a:p>
          </p:txBody>
        </p:sp>
        <p:cxnSp>
          <p:nvCxnSpPr>
            <p:cNvPr id="71695" name="Straight Connector 18"/>
            <p:cNvCxnSpPr>
              <a:cxnSpLocks noChangeShapeType="1"/>
            </p:cNvCxnSpPr>
            <p:nvPr/>
          </p:nvCxnSpPr>
          <p:spPr bwMode="auto">
            <a:xfrm rot="5400000">
              <a:off x="3385" y="1415"/>
              <a:ext cx="816" cy="1"/>
            </a:xfrm>
            <a:prstGeom prst="line">
              <a:avLst/>
            </a:prstGeom>
            <a:noFill/>
            <a:ln w="19050" algn="ctr">
              <a:solidFill>
                <a:schemeClr val="bg1"/>
              </a:solidFill>
              <a:prstDash val="sysDot"/>
              <a:round/>
              <a:headEnd/>
              <a:tailEnd/>
            </a:ln>
            <a:extLst>
              <a:ext uri="{909E8E84-426E-40DD-AFC4-6F175D3DCCD1}">
                <a14:hiddenFill xmlns:a14="http://schemas.microsoft.com/office/drawing/2010/main">
                  <a:noFill/>
                </a14:hiddenFill>
              </a:ext>
            </a:extLst>
          </p:spPr>
        </p:cxnSp>
        <p:cxnSp>
          <p:nvCxnSpPr>
            <p:cNvPr id="71696" name="Straight Connector 19"/>
            <p:cNvCxnSpPr>
              <a:cxnSpLocks noChangeShapeType="1"/>
            </p:cNvCxnSpPr>
            <p:nvPr/>
          </p:nvCxnSpPr>
          <p:spPr bwMode="auto">
            <a:xfrm rot="5400000">
              <a:off x="4248" y="1415"/>
              <a:ext cx="816" cy="1"/>
            </a:xfrm>
            <a:prstGeom prst="line">
              <a:avLst/>
            </a:prstGeom>
            <a:noFill/>
            <a:ln w="19050" algn="ctr">
              <a:solidFill>
                <a:schemeClr val="bg1"/>
              </a:solidFill>
              <a:prstDash val="sysDot"/>
              <a:round/>
              <a:headEnd/>
              <a:tailEnd/>
            </a:ln>
            <a:extLst>
              <a:ext uri="{909E8E84-426E-40DD-AFC4-6F175D3DCCD1}">
                <a14:hiddenFill xmlns:a14="http://schemas.microsoft.com/office/drawing/2010/main">
                  <a:noFill/>
                </a14:hiddenFill>
              </a:ext>
            </a:extLst>
          </p:spPr>
        </p:cxnSp>
      </p:grpSp>
      <p:sp>
        <p:nvSpPr>
          <p:cNvPr id="71686" name="Rounded Rectangle 194"/>
          <p:cNvSpPr>
            <a:spLocks noChangeArrowheads="1"/>
          </p:cNvSpPr>
          <p:nvPr/>
        </p:nvSpPr>
        <p:spPr bwMode="auto">
          <a:xfrm>
            <a:off x="128588" y="1497013"/>
            <a:ext cx="4919662" cy="4217987"/>
          </a:xfrm>
          <a:prstGeom prst="roundRect">
            <a:avLst>
              <a:gd name="adj" fmla="val 16667"/>
            </a:avLst>
          </a:prstGeom>
          <a:solidFill>
            <a:srgbClr val="A50021"/>
          </a:solidFill>
          <a:ln w="19050" algn="ctr">
            <a:solidFill>
              <a:schemeClr val="tx1"/>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endParaRPr lang="zh-CN" altLang="en-US" sz="2000">
              <a:solidFill>
                <a:srgbClr val="FFFFFF"/>
              </a:solidFill>
            </a:endParaRPr>
          </a:p>
        </p:txBody>
      </p:sp>
      <p:sp>
        <p:nvSpPr>
          <p:cNvPr id="71687" name="Rectangle 99"/>
          <p:cNvSpPr>
            <a:spLocks noChangeArrowheads="1"/>
          </p:cNvSpPr>
          <p:nvPr/>
        </p:nvSpPr>
        <p:spPr bwMode="auto">
          <a:xfrm>
            <a:off x="319088" y="1855788"/>
            <a:ext cx="4486275" cy="2862262"/>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FontTx/>
              <a:buChar char="•"/>
            </a:pPr>
            <a:r>
              <a:rPr lang="zh-CN" altLang="en-US" sz="2000" b="1">
                <a:solidFill>
                  <a:schemeClr val="bg1"/>
                </a:solidFill>
              </a:rPr>
              <a:t>  训导与实时指导</a:t>
            </a:r>
          </a:p>
          <a:p>
            <a:pPr eaLnBrk="1" hangingPunct="1">
              <a:buFontTx/>
              <a:buChar char="•"/>
            </a:pPr>
            <a:r>
              <a:rPr lang="zh-CN" altLang="en-US" sz="2000" b="1">
                <a:solidFill>
                  <a:schemeClr val="bg1"/>
                </a:solidFill>
              </a:rPr>
              <a:t>  优化及精简相关业务部门流程</a:t>
            </a:r>
          </a:p>
          <a:p>
            <a:pPr eaLnBrk="1" hangingPunct="1">
              <a:buFontTx/>
              <a:buChar char="•"/>
            </a:pPr>
            <a:r>
              <a:rPr lang="zh-CN" altLang="en-US" sz="2000" b="1">
                <a:solidFill>
                  <a:schemeClr val="bg1"/>
                </a:solidFill>
              </a:rPr>
              <a:t>  更新</a:t>
            </a:r>
            <a:r>
              <a:rPr lang="en-US" altLang="zh-CN" sz="2000" b="1">
                <a:solidFill>
                  <a:schemeClr val="bg1"/>
                </a:solidFill>
              </a:rPr>
              <a:t>IVR</a:t>
            </a:r>
            <a:r>
              <a:rPr lang="zh-CN" altLang="en-US" sz="2000" b="1">
                <a:solidFill>
                  <a:schemeClr val="bg1"/>
                </a:solidFill>
              </a:rPr>
              <a:t>流程、座席对话脚本及网站信息</a:t>
            </a:r>
          </a:p>
          <a:p>
            <a:pPr eaLnBrk="1" hangingPunct="1">
              <a:buFontTx/>
              <a:buChar char="•"/>
            </a:pPr>
            <a:r>
              <a:rPr lang="zh-CN" altLang="en-US" sz="2000" b="1">
                <a:solidFill>
                  <a:schemeClr val="bg1"/>
                </a:solidFill>
              </a:rPr>
              <a:t>  执行市场营销活动或修正现有的市场活动</a:t>
            </a:r>
          </a:p>
          <a:p>
            <a:pPr eaLnBrk="1" hangingPunct="1">
              <a:buFontTx/>
              <a:buChar char="•"/>
            </a:pPr>
            <a:r>
              <a:rPr lang="zh-CN" altLang="en-US" sz="2000" b="1">
                <a:solidFill>
                  <a:schemeClr val="bg1"/>
                </a:solidFill>
              </a:rPr>
              <a:t>  客户挽留团队对客户回呼挽留</a:t>
            </a:r>
          </a:p>
          <a:p>
            <a:pPr eaLnBrk="1" hangingPunct="1">
              <a:buFontTx/>
              <a:buChar char="•"/>
            </a:pPr>
            <a:r>
              <a:rPr lang="zh-CN" altLang="en-US" sz="2000" b="1">
                <a:solidFill>
                  <a:schemeClr val="bg1"/>
                </a:solidFill>
              </a:rPr>
              <a:t>  更多</a:t>
            </a:r>
            <a:r>
              <a:rPr lang="en-US" altLang="zh-CN" sz="2000" b="1">
                <a:solidFill>
                  <a:schemeClr val="bg1"/>
                </a:solidFill>
              </a:rPr>
              <a:t>…</a:t>
            </a:r>
          </a:p>
          <a:p>
            <a:pPr eaLnBrk="1" hangingPunct="1">
              <a:buFontTx/>
              <a:buChar char="•"/>
            </a:pPr>
            <a:endParaRPr lang="zh-CN" altLang="en-US" sz="2000" b="1">
              <a:solidFill>
                <a:schemeClr val="bg1"/>
              </a:solidFill>
            </a:endParaRPr>
          </a:p>
        </p:txBody>
      </p:sp>
    </p:spTree>
    <p:extLst>
      <p:ext uri="{BB962C8B-B14F-4D97-AF65-F5344CB8AC3E}">
        <p14:creationId xmlns:p14="http://schemas.microsoft.com/office/powerpoint/2010/main" val="3027264051"/>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p:cNvSpPr>
            <a:spLocks noGrp="1"/>
          </p:cNvSpPr>
          <p:nvPr>
            <p:ph type="sldNum" sz="quarter" idx="4294967295"/>
          </p:nvPr>
        </p:nvSpPr>
        <p:spPr bwMode="auto">
          <a:xfrm>
            <a:off x="-11113" y="6537325"/>
            <a:ext cx="263526" cy="2857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B61EEF20-B570-4A47-9282-E222423A388F}" type="slidenum">
              <a:rPr lang="ar-SA" altLang="zh-CN"/>
              <a:pPr eaLnBrk="1" hangingPunct="1"/>
              <a:t>36</a:t>
            </a:fld>
            <a:endParaRPr lang="en-US" altLang="zh-CN"/>
          </a:p>
        </p:txBody>
      </p:sp>
      <p:sp>
        <p:nvSpPr>
          <p:cNvPr id="72707" name="Rectangle 2"/>
          <p:cNvSpPr>
            <a:spLocks noChangeArrowheads="1"/>
          </p:cNvSpPr>
          <p:nvPr/>
        </p:nvSpPr>
        <p:spPr bwMode="auto">
          <a:xfrm>
            <a:off x="0" y="-9525"/>
            <a:ext cx="9097963" cy="6659563"/>
          </a:xfrm>
          <a:prstGeom prst="rect">
            <a:avLst/>
          </a:prstGeom>
          <a:solidFill>
            <a:srgbClr val="EBE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a:p>
        </p:txBody>
      </p:sp>
      <p:sp>
        <p:nvSpPr>
          <p:cNvPr id="72708" name="Rectangle 3"/>
          <p:cNvSpPr>
            <a:spLocks noChangeArrowheads="1"/>
          </p:cNvSpPr>
          <p:nvPr/>
        </p:nvSpPr>
        <p:spPr bwMode="auto">
          <a:xfrm>
            <a:off x="0" y="3257550"/>
            <a:ext cx="8963025" cy="3400425"/>
          </a:xfrm>
          <a:prstGeom prst="rect">
            <a:avLst/>
          </a:prstGeom>
          <a:gradFill rotWithShape="1">
            <a:gsLst>
              <a:gs pos="0">
                <a:srgbClr val="9DC2E7"/>
              </a:gs>
              <a:gs pos="100000">
                <a:srgbClr val="6EA5D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en-US" altLang="zh-CN"/>
          </a:p>
        </p:txBody>
      </p:sp>
      <p:sp>
        <p:nvSpPr>
          <p:cNvPr id="72709" name="Rectangle 4"/>
          <p:cNvSpPr>
            <a:spLocks noChangeArrowheads="1"/>
          </p:cNvSpPr>
          <p:nvPr/>
        </p:nvSpPr>
        <p:spPr bwMode="auto">
          <a:xfrm>
            <a:off x="0" y="6610350"/>
            <a:ext cx="9144000" cy="247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en-US" altLang="zh-CN"/>
          </a:p>
        </p:txBody>
      </p:sp>
      <p:sp>
        <p:nvSpPr>
          <p:cNvPr id="72710" name="Rectangle 5"/>
          <p:cNvSpPr>
            <a:spLocks noChangeArrowheads="1"/>
          </p:cNvSpPr>
          <p:nvPr/>
        </p:nvSpPr>
        <p:spPr bwMode="auto">
          <a:xfrm>
            <a:off x="8966200" y="0"/>
            <a:ext cx="1778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en-US" altLang="zh-CN" sz="2000"/>
          </a:p>
        </p:txBody>
      </p:sp>
      <p:sp>
        <p:nvSpPr>
          <p:cNvPr id="72711" name="Rectangle 6"/>
          <p:cNvSpPr>
            <a:spLocks noChangeArrowheads="1"/>
          </p:cNvSpPr>
          <p:nvPr/>
        </p:nvSpPr>
        <p:spPr bwMode="auto">
          <a:xfrm>
            <a:off x="0" y="1609725"/>
            <a:ext cx="857250" cy="2571750"/>
          </a:xfrm>
          <a:prstGeom prst="rect">
            <a:avLst/>
          </a:prstGeom>
          <a:solidFill>
            <a:srgbClr val="EBEAE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en-US" altLang="zh-CN"/>
          </a:p>
        </p:txBody>
      </p:sp>
      <p:sp>
        <p:nvSpPr>
          <p:cNvPr id="72712" name="Text Box 7"/>
          <p:cNvSpPr txBox="1">
            <a:spLocks noChangeArrowheads="1"/>
          </p:cNvSpPr>
          <p:nvPr/>
        </p:nvSpPr>
        <p:spPr bwMode="auto">
          <a:xfrm>
            <a:off x="5232400" y="3462338"/>
            <a:ext cx="3248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chemeClr val="bg1"/>
                </a:solidFill>
              </a:rPr>
              <a:t>案例分享</a:t>
            </a:r>
            <a:r>
              <a:rPr lang="en-US" altLang="zh-CN" sz="2000" b="1" dirty="0">
                <a:solidFill>
                  <a:schemeClr val="bg1"/>
                </a:solidFill>
              </a:rPr>
              <a:t>——</a:t>
            </a:r>
          </a:p>
          <a:p>
            <a:pPr eaLnBrk="1" hangingPunct="1"/>
            <a:r>
              <a:rPr lang="zh-CN" altLang="en-US" sz="2000" b="1" dirty="0">
                <a:solidFill>
                  <a:schemeClr val="bg1"/>
                </a:solidFill>
              </a:rPr>
              <a:t>业务流程分析与</a:t>
            </a:r>
            <a:r>
              <a:rPr lang="en-US" altLang="zh-CN" sz="2000" b="1" dirty="0">
                <a:solidFill>
                  <a:schemeClr val="bg1"/>
                </a:solidFill>
              </a:rPr>
              <a:t>ROI</a:t>
            </a:r>
            <a:r>
              <a:rPr lang="zh-CN" altLang="en-US" sz="2000" b="1" dirty="0">
                <a:solidFill>
                  <a:schemeClr val="bg1"/>
                </a:solidFill>
              </a:rPr>
              <a:t>实例</a:t>
            </a:r>
            <a:endParaRPr lang="en-US" altLang="en-US" sz="2000" b="1" dirty="0">
              <a:solidFill>
                <a:schemeClr val="bg1"/>
              </a:solidFill>
            </a:endParaRPr>
          </a:p>
        </p:txBody>
      </p:sp>
      <p:pic>
        <p:nvPicPr>
          <p:cNvPr id="72713" name="Picture 11" descr="D:\Shared_Michal\presentations\Road_show\homepage.jpg"/>
          <p:cNvPicPr>
            <a:picLocks noChangeAspect="1" noChangeArrowheads="1"/>
          </p:cNvPicPr>
          <p:nvPr/>
        </p:nvPicPr>
        <p:blipFill>
          <a:blip r:embed="rId3">
            <a:extLst>
              <a:ext uri="{28A0092B-C50C-407E-A947-70E740481C1C}">
                <a14:useLocalDpi xmlns:a14="http://schemas.microsoft.com/office/drawing/2010/main" val="0"/>
              </a:ext>
            </a:extLst>
          </a:blip>
          <a:srcRect l="51405"/>
          <a:stretch>
            <a:fillRect/>
          </a:stretch>
        </p:blipFill>
        <p:spPr bwMode="auto">
          <a:xfrm>
            <a:off x="557213" y="614363"/>
            <a:ext cx="44481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Slide Number Placeholder 3"/>
          <p:cNvSpPr txBox="1">
            <a:spLocks/>
          </p:cNvSpPr>
          <p:nvPr/>
        </p:nvSpPr>
        <p:spPr bwMode="gray">
          <a:xfrm>
            <a:off x="11113" y="6592888"/>
            <a:ext cx="2635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fld id="{A65D0CF9-AD21-4EDA-B3D1-42F415440B05}" type="slidenum">
              <a:rPr lang="ar-SA" altLang="zh-CN" sz="900">
                <a:solidFill>
                  <a:srgbClr val="FFFFCC"/>
                </a:solidFill>
              </a:rPr>
              <a:pPr/>
              <a:t>36</a:t>
            </a:fld>
            <a:endParaRPr lang="en-US" altLang="zh-CN" sz="900">
              <a:solidFill>
                <a:srgbClr val="FFFFCC"/>
              </a:solidFill>
            </a:endParaRPr>
          </a:p>
        </p:txBody>
      </p:sp>
    </p:spTree>
    <p:extLst>
      <p:ext uri="{BB962C8B-B14F-4D97-AF65-F5344CB8AC3E}">
        <p14:creationId xmlns:p14="http://schemas.microsoft.com/office/powerpoint/2010/main" val="3453708834"/>
      </p:ext>
    </p:extLst>
  </p:cSld>
  <p:clrMapOvr>
    <a:masterClrMapping/>
  </p:clrMapOvr>
  <p:transition spd="med">
    <p:strips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Intraday_arrow1"/>
          <p:cNvPicPr>
            <a:picLocks noChangeAspect="1" noChangeArrowheads="1"/>
          </p:cNvPicPr>
          <p:nvPr/>
        </p:nvPicPr>
        <p:blipFill>
          <a:blip r:embed="rId2">
            <a:extLst>
              <a:ext uri="{28A0092B-C50C-407E-A947-70E740481C1C}">
                <a14:useLocalDpi xmlns:a14="http://schemas.microsoft.com/office/drawing/2010/main" val="0"/>
              </a:ext>
            </a:extLst>
          </a:blip>
          <a:srcRect t="-10417" r="33394" b="6581"/>
          <a:stretch>
            <a:fillRect/>
          </a:stretch>
        </p:blipFill>
        <p:spPr bwMode="auto">
          <a:xfrm>
            <a:off x="5619750" y="4773613"/>
            <a:ext cx="10668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5"/>
          <p:cNvSpPr>
            <a:spLocks noGrp="1" noChangeArrowheads="1"/>
          </p:cNvSpPr>
          <p:nvPr>
            <p:ph type="title"/>
          </p:nvPr>
        </p:nvSpPr>
        <p:spPr>
          <a:xfrm>
            <a:off x="186805" y="116632"/>
            <a:ext cx="8229600" cy="484187"/>
          </a:xfrm>
          <a:noFill/>
        </p:spPr>
        <p:txBody>
          <a:bodyPr/>
          <a:lstStyle/>
          <a:p>
            <a:pPr eaLnBrk="1" hangingPunct="1"/>
            <a:r>
              <a:rPr lang="zh-CN" altLang="en-US" dirty="0" smtClean="0">
                <a:ea typeface="宋体" pitchFamily="2" charset="-122"/>
              </a:rPr>
              <a:t>案例</a:t>
            </a:r>
            <a:r>
              <a:rPr lang="en-US" altLang="zh-CN" dirty="0" smtClean="0">
                <a:ea typeface="宋体" pitchFamily="2" charset="-122"/>
              </a:rPr>
              <a:t>1:</a:t>
            </a:r>
            <a:r>
              <a:rPr lang="zh-CN" altLang="en-US" dirty="0" smtClean="0">
                <a:ea typeface="宋体" pitchFamily="2" charset="-122"/>
              </a:rPr>
              <a:t>通过降低平均处理时间减少运营成本</a:t>
            </a:r>
          </a:p>
        </p:txBody>
      </p:sp>
      <p:grpSp>
        <p:nvGrpSpPr>
          <p:cNvPr id="2" name="Group 36"/>
          <p:cNvGrpSpPr>
            <a:grpSpLocks/>
          </p:cNvGrpSpPr>
          <p:nvPr/>
        </p:nvGrpSpPr>
        <p:grpSpPr bwMode="auto">
          <a:xfrm>
            <a:off x="339725" y="1978025"/>
            <a:ext cx="1892300" cy="1303338"/>
            <a:chOff x="214" y="1167"/>
            <a:chExt cx="1192" cy="821"/>
          </a:xfrm>
        </p:grpSpPr>
        <p:pic>
          <p:nvPicPr>
            <p:cNvPr id="73767" name="Picture 6"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 y="1167"/>
              <a:ext cx="1192"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8" name="Text Box 7"/>
            <p:cNvSpPr txBox="1">
              <a:spLocks noChangeArrowheads="1"/>
            </p:cNvSpPr>
            <p:nvPr/>
          </p:nvSpPr>
          <p:spPr bwMode="auto">
            <a:xfrm>
              <a:off x="228" y="1198"/>
              <a:ext cx="113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Interaction Analytics: </a:t>
              </a:r>
            </a:p>
            <a:p>
              <a:pPr eaLnBrk="1" hangingPunct="1">
                <a:buFontTx/>
                <a:buChar char="•"/>
              </a:pPr>
              <a:r>
                <a:rPr lang="zh-CN" altLang="en-US" sz="1300">
                  <a:solidFill>
                    <a:srgbClr val="000000"/>
                  </a:solidFill>
                </a:rPr>
                <a:t>不间断地分析保持时间及其他相关参数（通过</a:t>
              </a:r>
              <a:r>
                <a:rPr lang="en-US" altLang="zh-CN" sz="1300">
                  <a:solidFill>
                    <a:srgbClr val="000000"/>
                  </a:solidFill>
                </a:rPr>
                <a:t>CTI</a:t>
              </a:r>
              <a:r>
                <a:rPr lang="zh-CN" altLang="en-US" sz="1300">
                  <a:solidFill>
                    <a:srgbClr val="000000"/>
                  </a:solidFill>
                </a:rPr>
                <a:t>获取）</a:t>
              </a:r>
            </a:p>
          </p:txBody>
        </p:sp>
      </p:grpSp>
      <p:pic>
        <p:nvPicPr>
          <p:cNvPr id="44044" name="Picture 12" descr="Intraday_arrow1"/>
          <p:cNvPicPr>
            <a:picLocks noChangeAspect="1" noChangeArrowheads="1"/>
          </p:cNvPicPr>
          <p:nvPr/>
        </p:nvPicPr>
        <p:blipFill>
          <a:blip r:embed="rId4">
            <a:extLst>
              <a:ext uri="{28A0092B-C50C-407E-A947-70E740481C1C}">
                <a14:useLocalDpi xmlns:a14="http://schemas.microsoft.com/office/drawing/2010/main" val="0"/>
              </a:ext>
            </a:extLst>
          </a:blip>
          <a:srcRect t="52522" r="-10417"/>
          <a:stretch>
            <a:fillRect/>
          </a:stretch>
        </p:blipFill>
        <p:spPr bwMode="auto">
          <a:xfrm>
            <a:off x="7681913" y="3097213"/>
            <a:ext cx="22383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5" name="Picture 13" descr="Intraday_arrow1"/>
          <p:cNvPicPr>
            <a:picLocks noChangeAspect="1" noChangeArrowheads="1"/>
          </p:cNvPicPr>
          <p:nvPr/>
        </p:nvPicPr>
        <p:blipFill>
          <a:blip r:embed="rId2">
            <a:extLst>
              <a:ext uri="{28A0092B-C50C-407E-A947-70E740481C1C}">
                <a14:useLocalDpi xmlns:a14="http://schemas.microsoft.com/office/drawing/2010/main" val="0"/>
              </a:ext>
            </a:extLst>
          </a:blip>
          <a:srcRect t="-10417" r="33394" b="6581"/>
          <a:stretch>
            <a:fillRect/>
          </a:stretch>
        </p:blipFill>
        <p:spPr bwMode="auto">
          <a:xfrm>
            <a:off x="2538413" y="4773613"/>
            <a:ext cx="99218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7"/>
          <p:cNvGrpSpPr>
            <a:grpSpLocks/>
          </p:cNvGrpSpPr>
          <p:nvPr/>
        </p:nvGrpSpPr>
        <p:grpSpPr bwMode="auto">
          <a:xfrm>
            <a:off x="3484563" y="1978025"/>
            <a:ext cx="1949450" cy="1303338"/>
            <a:chOff x="2195" y="1167"/>
            <a:chExt cx="1228" cy="821"/>
          </a:xfrm>
        </p:grpSpPr>
        <p:pic>
          <p:nvPicPr>
            <p:cNvPr id="73765" name="Picture 8"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 y="1167"/>
              <a:ext cx="1192"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6" name="Text Box 15"/>
            <p:cNvSpPr txBox="1">
              <a:spLocks noChangeArrowheads="1"/>
            </p:cNvSpPr>
            <p:nvPr/>
          </p:nvSpPr>
          <p:spPr bwMode="auto">
            <a:xfrm>
              <a:off x="2195" y="1195"/>
              <a:ext cx="1208"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dirty="0">
                  <a:solidFill>
                    <a:srgbClr val="CC9900"/>
                  </a:solidFill>
                </a:rPr>
                <a:t>	Dashboard:</a:t>
              </a:r>
              <a:r>
                <a:rPr lang="en-US" altLang="zh-CN" sz="1300" dirty="0">
                  <a:solidFill>
                    <a:srgbClr val="000000"/>
                  </a:solidFill>
                </a:rPr>
                <a:t> </a:t>
              </a:r>
            </a:p>
            <a:p>
              <a:pPr eaLnBrk="1" hangingPunct="1">
                <a:buFontTx/>
                <a:buChar char="•"/>
              </a:pPr>
              <a:r>
                <a:rPr lang="zh-CN" altLang="en-US" sz="1300" dirty="0">
                  <a:solidFill>
                    <a:srgbClr val="000000"/>
                  </a:solidFill>
                </a:rPr>
                <a:t>发</a:t>
              </a:r>
              <a:r>
                <a:rPr lang="zh-CN" altLang="en-US" sz="1300" dirty="0" smtClean="0">
                  <a:solidFill>
                    <a:srgbClr val="000000"/>
                  </a:solidFill>
                </a:rPr>
                <a:t>现业务受理组</a:t>
              </a:r>
              <a:r>
                <a:rPr lang="zh-CN" altLang="en-US" sz="1300" dirty="0">
                  <a:solidFill>
                    <a:srgbClr val="000000"/>
                  </a:solidFill>
                </a:rPr>
                <a:t>的平均处理时间比平均水平高出</a:t>
              </a:r>
              <a:r>
                <a:rPr lang="en-US" altLang="zh-CN" sz="1300" dirty="0">
                  <a:solidFill>
                    <a:srgbClr val="000000"/>
                  </a:solidFill>
                </a:rPr>
                <a:t>25%</a:t>
              </a:r>
            </a:p>
          </p:txBody>
        </p:sp>
      </p:grpSp>
      <p:grpSp>
        <p:nvGrpSpPr>
          <p:cNvPr id="4" name="Group 38"/>
          <p:cNvGrpSpPr>
            <a:grpSpLocks/>
          </p:cNvGrpSpPr>
          <p:nvPr/>
        </p:nvGrpSpPr>
        <p:grpSpPr bwMode="auto">
          <a:xfrm>
            <a:off x="6521450" y="1978025"/>
            <a:ext cx="1914525" cy="1303338"/>
            <a:chOff x="4108" y="1167"/>
            <a:chExt cx="1206" cy="821"/>
          </a:xfrm>
        </p:grpSpPr>
        <p:pic>
          <p:nvPicPr>
            <p:cNvPr id="73763" name="Picture 9"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8" y="1167"/>
              <a:ext cx="1206"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4" name="Text Box 16"/>
            <p:cNvSpPr txBox="1">
              <a:spLocks noChangeArrowheads="1"/>
            </p:cNvSpPr>
            <p:nvPr/>
          </p:nvSpPr>
          <p:spPr bwMode="auto">
            <a:xfrm>
              <a:off x="4129" y="1196"/>
              <a:ext cx="113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dirty="0">
                  <a:solidFill>
                    <a:srgbClr val="CC9900"/>
                  </a:solidFill>
                </a:rPr>
                <a:t>	Interaction Analytics: </a:t>
              </a:r>
            </a:p>
            <a:p>
              <a:pPr eaLnBrk="1" hangingPunct="1">
                <a:buFontTx/>
                <a:buChar char="•"/>
              </a:pPr>
              <a:r>
                <a:rPr lang="zh-CN" altLang="en-US" sz="1300" dirty="0" smtClean="0">
                  <a:solidFill>
                    <a:srgbClr val="000000"/>
                  </a:solidFill>
                </a:rPr>
                <a:t>在业务受理中的地址变更业务中</a:t>
              </a:r>
              <a:r>
                <a:rPr lang="zh-CN" altLang="en-US" sz="1300" dirty="0">
                  <a:solidFill>
                    <a:srgbClr val="000000"/>
                  </a:solidFill>
                </a:rPr>
                <a:t>发现了最长保持时间</a:t>
              </a:r>
              <a:endParaRPr lang="zh-CN" altLang="en-US" sz="1300" dirty="0">
                <a:solidFill>
                  <a:srgbClr val="292929"/>
                </a:solidFill>
              </a:endParaRPr>
            </a:p>
          </p:txBody>
        </p:sp>
      </p:grpSp>
      <p:grpSp>
        <p:nvGrpSpPr>
          <p:cNvPr id="5" name="Group 41"/>
          <p:cNvGrpSpPr>
            <a:grpSpLocks/>
          </p:cNvGrpSpPr>
          <p:nvPr/>
        </p:nvGrpSpPr>
        <p:grpSpPr bwMode="auto">
          <a:xfrm>
            <a:off x="142875" y="3500438"/>
            <a:ext cx="2124075" cy="2409825"/>
            <a:chOff x="107" y="2273"/>
            <a:chExt cx="1338" cy="1104"/>
          </a:xfrm>
        </p:grpSpPr>
        <p:pic>
          <p:nvPicPr>
            <p:cNvPr id="73761" name="Picture 11"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 y="2273"/>
              <a:ext cx="1338"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2" name="Text Box 17"/>
            <p:cNvSpPr txBox="1">
              <a:spLocks noChangeArrowheads="1"/>
            </p:cNvSpPr>
            <p:nvPr/>
          </p:nvSpPr>
          <p:spPr bwMode="auto">
            <a:xfrm>
              <a:off x="154" y="2344"/>
              <a:ext cx="1198"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Coaching: </a:t>
              </a:r>
            </a:p>
            <a:p>
              <a:pPr eaLnBrk="1" hangingPunct="1">
                <a:buFontTx/>
                <a:buChar char="•"/>
              </a:pPr>
              <a:r>
                <a:rPr lang="zh-CN" altLang="en-US" sz="1300">
                  <a:solidFill>
                    <a:srgbClr val="000000"/>
                  </a:solidFill>
                </a:rPr>
                <a:t>座席自动获取实时培训并获取培训包</a:t>
              </a:r>
            </a:p>
          </p:txBody>
        </p:sp>
      </p:grpSp>
      <p:grpSp>
        <p:nvGrpSpPr>
          <p:cNvPr id="6" name="Group 40"/>
          <p:cNvGrpSpPr>
            <a:grpSpLocks/>
          </p:cNvGrpSpPr>
          <p:nvPr/>
        </p:nvGrpSpPr>
        <p:grpSpPr bwMode="auto">
          <a:xfrm>
            <a:off x="3579813" y="3838575"/>
            <a:ext cx="2062162" cy="1477963"/>
            <a:chOff x="2255" y="2339"/>
            <a:chExt cx="1299" cy="931"/>
          </a:xfrm>
        </p:grpSpPr>
        <p:pic>
          <p:nvPicPr>
            <p:cNvPr id="73759" name="Picture 4"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 y="2339"/>
              <a:ext cx="1299"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60" name="Text Box 18"/>
            <p:cNvSpPr txBox="1">
              <a:spLocks noChangeArrowheads="1"/>
            </p:cNvSpPr>
            <p:nvPr/>
          </p:nvSpPr>
          <p:spPr bwMode="auto">
            <a:xfrm>
              <a:off x="2283" y="2420"/>
              <a:ext cx="1198"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WFM:</a:t>
              </a:r>
            </a:p>
            <a:p>
              <a:pPr eaLnBrk="1" hangingPunct="1">
                <a:buFontTx/>
                <a:buChar char="•"/>
              </a:pPr>
              <a:r>
                <a:rPr lang="zh-CN" altLang="en-US" sz="1300">
                  <a:solidFill>
                    <a:srgbClr val="000000"/>
                  </a:solidFill>
                </a:rPr>
                <a:t>在可安排时间段内排定培训时间</a:t>
              </a:r>
            </a:p>
          </p:txBody>
        </p:sp>
      </p:grpSp>
      <p:grpSp>
        <p:nvGrpSpPr>
          <p:cNvPr id="7" name="Group 39"/>
          <p:cNvGrpSpPr>
            <a:grpSpLocks/>
          </p:cNvGrpSpPr>
          <p:nvPr/>
        </p:nvGrpSpPr>
        <p:grpSpPr bwMode="auto">
          <a:xfrm>
            <a:off x="6516688" y="3838575"/>
            <a:ext cx="1946275" cy="1555750"/>
            <a:chOff x="4105" y="2339"/>
            <a:chExt cx="1226" cy="980"/>
          </a:xfrm>
        </p:grpSpPr>
        <p:pic>
          <p:nvPicPr>
            <p:cNvPr id="73757" name="Picture 10"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 y="2339"/>
              <a:ext cx="1206"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8" name="Text Box 19"/>
            <p:cNvSpPr txBox="1">
              <a:spLocks noChangeArrowheads="1"/>
            </p:cNvSpPr>
            <p:nvPr/>
          </p:nvSpPr>
          <p:spPr bwMode="auto">
            <a:xfrm>
              <a:off x="4105" y="2361"/>
              <a:ext cx="1198"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dirty="0">
                  <a:solidFill>
                    <a:srgbClr val="CC9900"/>
                  </a:solidFill>
                </a:rPr>
                <a:t>	Coaching Package:</a:t>
              </a:r>
            </a:p>
            <a:p>
              <a:pPr eaLnBrk="1" hangingPunct="1">
                <a:buFontTx/>
                <a:buChar char="•"/>
              </a:pPr>
              <a:r>
                <a:rPr lang="zh-CN" altLang="en-US" sz="1300" dirty="0">
                  <a:solidFill>
                    <a:srgbClr val="000000"/>
                  </a:solidFill>
                </a:rPr>
                <a:t>培训师</a:t>
              </a:r>
              <a:r>
                <a:rPr lang="zh-CN" altLang="en-US" sz="1300" dirty="0" smtClean="0">
                  <a:solidFill>
                    <a:srgbClr val="000000"/>
                  </a:solidFill>
                </a:rPr>
                <a:t>对地址变更业</a:t>
              </a:r>
              <a:r>
                <a:rPr lang="zh-CN" altLang="en-US" sz="1300" dirty="0">
                  <a:solidFill>
                    <a:srgbClr val="000000"/>
                  </a:solidFill>
                </a:rPr>
                <a:t>务度身定制培训包并发布给座席组</a:t>
              </a:r>
            </a:p>
          </p:txBody>
        </p:sp>
      </p:grpSp>
      <p:pic>
        <p:nvPicPr>
          <p:cNvPr id="44052" name="Picture 20" descr="Intraday_arrow1"/>
          <p:cNvPicPr>
            <a:picLocks noChangeAspect="1" noChangeArrowheads="1"/>
          </p:cNvPicPr>
          <p:nvPr/>
        </p:nvPicPr>
        <p:blipFill>
          <a:blip r:embed="rId5">
            <a:extLst>
              <a:ext uri="{28A0092B-C50C-407E-A947-70E740481C1C}">
                <a14:useLocalDpi xmlns:a14="http://schemas.microsoft.com/office/drawing/2010/main" val="0"/>
              </a:ext>
            </a:extLst>
          </a:blip>
          <a:srcRect l="33394" t="6581" b="-10417"/>
          <a:stretch>
            <a:fillRect/>
          </a:stretch>
        </p:blipFill>
        <p:spPr bwMode="auto">
          <a:xfrm>
            <a:off x="5426075" y="2579688"/>
            <a:ext cx="10668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3" name="Picture 21" descr="Improving_scr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6350" y="1330325"/>
            <a:ext cx="120967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
          <p:cNvGrpSpPr>
            <a:grpSpLocks noChangeAspect="1"/>
          </p:cNvGrpSpPr>
          <p:nvPr/>
        </p:nvGrpSpPr>
        <p:grpSpPr bwMode="auto">
          <a:xfrm>
            <a:off x="4887913" y="1285875"/>
            <a:ext cx="1230312" cy="1022350"/>
            <a:chOff x="2454" y="1806"/>
            <a:chExt cx="852" cy="708"/>
          </a:xfrm>
        </p:grpSpPr>
        <p:pic>
          <p:nvPicPr>
            <p:cNvPr id="73755" name="Picture 23" descr="Intraday_scr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4" y="1806"/>
              <a:ext cx="852" cy="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6" name="Picture 24"/>
            <p:cNvPicPr>
              <a:picLocks noChangeAspect="1" noChangeArrowheads="1"/>
            </p:cNvPicPr>
            <p:nvPr/>
          </p:nvPicPr>
          <p:blipFill>
            <a:blip r:embed="rId8">
              <a:extLst>
                <a:ext uri="{28A0092B-C50C-407E-A947-70E740481C1C}">
                  <a14:useLocalDpi xmlns:a14="http://schemas.microsoft.com/office/drawing/2010/main" val="0"/>
                </a:ext>
              </a:extLst>
            </a:blip>
            <a:srcRect l="19856" t="63239" r="57764" b="13042"/>
            <a:stretch>
              <a:fillRect/>
            </a:stretch>
          </p:blipFill>
          <p:spPr bwMode="auto">
            <a:xfrm>
              <a:off x="2567" y="1919"/>
              <a:ext cx="601"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057" name="Picture 25" descr="Intraday_scr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5763" y="1317625"/>
            <a:ext cx="1096962"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8" name="Picture 26" descr="whe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5650" y="1857375"/>
            <a:ext cx="996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9" name="Picture 27" descr="TOTALVIE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9988" y="3351213"/>
            <a:ext cx="1211262"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0" name="Picture 28" descr="whe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4325" y="1838325"/>
            <a:ext cx="9969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1" name="Picture 29" descr="siman-vi"/>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2275" y="3833813"/>
            <a:ext cx="70326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2" name="Picture 30" descr="Intraday_scr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5813" y="3524250"/>
            <a:ext cx="114458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3" name="Picture 31" descr="girl_gra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2163" y="4318000"/>
            <a:ext cx="528637"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4" name="Picture 32" descr="Intraday_arrow1"/>
          <p:cNvPicPr>
            <a:picLocks noChangeAspect="1" noChangeArrowheads="1"/>
          </p:cNvPicPr>
          <p:nvPr/>
        </p:nvPicPr>
        <p:blipFill>
          <a:blip r:embed="rId5">
            <a:extLst>
              <a:ext uri="{28A0092B-C50C-407E-A947-70E740481C1C}">
                <a14:useLocalDpi xmlns:a14="http://schemas.microsoft.com/office/drawing/2010/main" val="0"/>
              </a:ext>
            </a:extLst>
          </a:blip>
          <a:srcRect l="33394" t="6581" b="-10417"/>
          <a:stretch>
            <a:fillRect/>
          </a:stretch>
        </p:blipFill>
        <p:spPr bwMode="auto">
          <a:xfrm>
            <a:off x="2349500" y="2576513"/>
            <a:ext cx="10668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5" name="Picture 33" descr="blackwoma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1825" y="3402013"/>
            <a:ext cx="498475"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6" name="Picture 34" descr="kriaa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45150" y="1841500"/>
            <a:ext cx="7254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67" name="Picture 35" descr="bo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2888" y="3960813"/>
            <a:ext cx="72231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17"/>
          <p:cNvSpPr txBox="1">
            <a:spLocks noChangeArrowheads="1"/>
          </p:cNvSpPr>
          <p:nvPr/>
        </p:nvSpPr>
        <p:spPr bwMode="auto">
          <a:xfrm>
            <a:off x="214313" y="4613275"/>
            <a:ext cx="190182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dirty="0">
                <a:solidFill>
                  <a:srgbClr val="CC9900"/>
                </a:solidFill>
              </a:rPr>
              <a:t>	Real Time Guidance: </a:t>
            </a:r>
          </a:p>
          <a:p>
            <a:pPr eaLnBrk="1" hangingPunct="1">
              <a:buFontTx/>
              <a:buChar char="•"/>
            </a:pPr>
            <a:r>
              <a:rPr lang="zh-CN" altLang="en-US" sz="1300" dirty="0">
                <a:solidFill>
                  <a:srgbClr val="000000"/>
                </a:solidFill>
              </a:rPr>
              <a:t>将标准流程规则录入到</a:t>
            </a:r>
            <a:r>
              <a:rPr lang="en-US" altLang="zh-CN" sz="1300" dirty="0" smtClean="0">
                <a:solidFill>
                  <a:srgbClr val="000000"/>
                </a:solidFill>
              </a:rPr>
              <a:t>RTI</a:t>
            </a:r>
            <a:r>
              <a:rPr lang="zh-CN" altLang="en-US" sz="1300" dirty="0" smtClean="0">
                <a:solidFill>
                  <a:srgbClr val="000000"/>
                </a:solidFill>
              </a:rPr>
              <a:t>系</a:t>
            </a:r>
            <a:r>
              <a:rPr lang="zh-CN" altLang="en-US" sz="1300" dirty="0">
                <a:solidFill>
                  <a:srgbClr val="000000"/>
                </a:solidFill>
              </a:rPr>
              <a:t>统，座席端自动弹</a:t>
            </a:r>
            <a:r>
              <a:rPr lang="zh-CN" altLang="en-US" sz="1300" dirty="0" smtClean="0">
                <a:solidFill>
                  <a:srgbClr val="000000"/>
                </a:solidFill>
              </a:rPr>
              <a:t>出地址变更业</a:t>
            </a:r>
            <a:r>
              <a:rPr lang="zh-CN" altLang="en-US" sz="1300" dirty="0">
                <a:solidFill>
                  <a:srgbClr val="000000"/>
                </a:solidFill>
              </a:rPr>
              <a:t>务的建议处理流程</a:t>
            </a:r>
          </a:p>
        </p:txBody>
      </p:sp>
    </p:spTree>
    <p:extLst>
      <p:ext uri="{BB962C8B-B14F-4D97-AF65-F5344CB8AC3E}">
        <p14:creationId xmlns:p14="http://schemas.microsoft.com/office/powerpoint/2010/main" val="716839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4057"/>
                                        </p:tgtEl>
                                        <p:attrNameLst>
                                          <p:attrName>style.visibility</p:attrName>
                                        </p:attrNameLst>
                                      </p:cBhvr>
                                      <p:to>
                                        <p:strVal val="visible"/>
                                      </p:to>
                                    </p:set>
                                    <p:animEffect transition="in" filter="wipe(left)">
                                      <p:cBhvr>
                                        <p:cTn id="11" dur="500"/>
                                        <p:tgtEl>
                                          <p:spTgt spid="44057"/>
                                        </p:tgtEl>
                                      </p:cBhvr>
                                    </p:animEffect>
                                  </p:childTnLst>
                                </p:cTn>
                              </p:par>
                              <p:par>
                                <p:cTn id="12" presetID="22" presetClass="entr" presetSubtype="8" fill="hold" nodeType="withEffect">
                                  <p:stCondLst>
                                    <p:cond delay="0"/>
                                  </p:stCondLst>
                                  <p:childTnLst>
                                    <p:set>
                                      <p:cBhvr>
                                        <p:cTn id="13" dur="1" fill="hold">
                                          <p:stCondLst>
                                            <p:cond delay="0"/>
                                          </p:stCondLst>
                                        </p:cTn>
                                        <p:tgtEl>
                                          <p:spTgt spid="44058"/>
                                        </p:tgtEl>
                                        <p:attrNameLst>
                                          <p:attrName>style.visibility</p:attrName>
                                        </p:attrNameLst>
                                      </p:cBhvr>
                                      <p:to>
                                        <p:strVal val="visible"/>
                                      </p:to>
                                    </p:set>
                                    <p:animEffect transition="in" filter="wipe(left)">
                                      <p:cBhvr>
                                        <p:cTn id="14" dur="500"/>
                                        <p:tgtEl>
                                          <p:spTgt spid="4405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44064"/>
                                        </p:tgtEl>
                                        <p:attrNameLst>
                                          <p:attrName>style.visibility</p:attrName>
                                        </p:attrNameLst>
                                      </p:cBhvr>
                                      <p:to>
                                        <p:strVal val="visible"/>
                                      </p:to>
                                    </p:set>
                                    <p:animEffect transition="in" filter="wipe(left)">
                                      <p:cBhvr>
                                        <p:cTn id="19" dur="500"/>
                                        <p:tgtEl>
                                          <p:spTgt spid="44064"/>
                                        </p:tgtEl>
                                      </p:cBhvr>
                                    </p:animEffect>
                                  </p:childTnLst>
                                </p:cTn>
                              </p:par>
                            </p:childTnLst>
                          </p:cTn>
                        </p:par>
                        <p:par>
                          <p:cTn id="20" fill="hold" nodeType="afterGroup">
                            <p:stCondLst>
                              <p:cond delay="5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nodeType="afterGroup">
                            <p:stCondLst>
                              <p:cond delay="10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2" presetClass="entr" presetSubtype="8" fill="hold" nodeType="withEffect">
                                  <p:stCondLst>
                                    <p:cond delay="0"/>
                                  </p:stCondLst>
                                  <p:childTnLst>
                                    <p:set>
                                      <p:cBhvr>
                                        <p:cTn id="29" dur="1" fill="hold">
                                          <p:stCondLst>
                                            <p:cond delay="0"/>
                                          </p:stCondLst>
                                        </p:cTn>
                                        <p:tgtEl>
                                          <p:spTgt spid="44066"/>
                                        </p:tgtEl>
                                        <p:attrNameLst>
                                          <p:attrName>style.visibility</p:attrName>
                                        </p:attrNameLst>
                                      </p:cBhvr>
                                      <p:to>
                                        <p:strVal val="visible"/>
                                      </p:to>
                                    </p:set>
                                    <p:animEffect transition="in" filter="wipe(left)">
                                      <p:cBhvr>
                                        <p:cTn id="30" dur="500"/>
                                        <p:tgtEl>
                                          <p:spTgt spid="440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4052"/>
                                        </p:tgtEl>
                                        <p:attrNameLst>
                                          <p:attrName>style.visibility</p:attrName>
                                        </p:attrNameLst>
                                      </p:cBhvr>
                                      <p:to>
                                        <p:strVal val="visible"/>
                                      </p:to>
                                    </p:set>
                                    <p:animEffect transition="in" filter="wipe(left)">
                                      <p:cBhvr>
                                        <p:cTn id="35" dur="500"/>
                                        <p:tgtEl>
                                          <p:spTgt spid="44052"/>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nodeType="afterGroup">
                            <p:stCondLst>
                              <p:cond delay="1000"/>
                            </p:stCondLst>
                            <p:childTnLst>
                              <p:par>
                                <p:cTn id="41" presetID="22" presetClass="entr" presetSubtype="8" fill="hold" nodeType="afterEffect">
                                  <p:stCondLst>
                                    <p:cond delay="0"/>
                                  </p:stCondLst>
                                  <p:childTnLst>
                                    <p:set>
                                      <p:cBhvr>
                                        <p:cTn id="42" dur="1" fill="hold">
                                          <p:stCondLst>
                                            <p:cond delay="0"/>
                                          </p:stCondLst>
                                        </p:cTn>
                                        <p:tgtEl>
                                          <p:spTgt spid="44053"/>
                                        </p:tgtEl>
                                        <p:attrNameLst>
                                          <p:attrName>style.visibility</p:attrName>
                                        </p:attrNameLst>
                                      </p:cBhvr>
                                      <p:to>
                                        <p:strVal val="visible"/>
                                      </p:to>
                                    </p:set>
                                    <p:animEffect transition="in" filter="wipe(left)">
                                      <p:cBhvr>
                                        <p:cTn id="43" dur="500"/>
                                        <p:tgtEl>
                                          <p:spTgt spid="44053"/>
                                        </p:tgtEl>
                                      </p:cBhvr>
                                    </p:animEffect>
                                  </p:childTnLst>
                                </p:cTn>
                              </p:par>
                              <p:par>
                                <p:cTn id="44" presetID="22" presetClass="entr" presetSubtype="8" fill="hold" nodeType="withEffect">
                                  <p:stCondLst>
                                    <p:cond delay="0"/>
                                  </p:stCondLst>
                                  <p:childTnLst>
                                    <p:set>
                                      <p:cBhvr>
                                        <p:cTn id="45" dur="1" fill="hold">
                                          <p:stCondLst>
                                            <p:cond delay="0"/>
                                          </p:stCondLst>
                                        </p:cTn>
                                        <p:tgtEl>
                                          <p:spTgt spid="44060"/>
                                        </p:tgtEl>
                                        <p:attrNameLst>
                                          <p:attrName>style.visibility</p:attrName>
                                        </p:attrNameLst>
                                      </p:cBhvr>
                                      <p:to>
                                        <p:strVal val="visible"/>
                                      </p:to>
                                    </p:set>
                                    <p:animEffect transition="in" filter="wipe(left)">
                                      <p:cBhvr>
                                        <p:cTn id="46" dur="500"/>
                                        <p:tgtEl>
                                          <p:spTgt spid="4406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44044"/>
                                        </p:tgtEl>
                                        <p:attrNameLst>
                                          <p:attrName>style.visibility</p:attrName>
                                        </p:attrNameLst>
                                      </p:cBhvr>
                                      <p:to>
                                        <p:strVal val="visible"/>
                                      </p:to>
                                    </p:set>
                                    <p:animEffect transition="in" filter="wipe(up)">
                                      <p:cBhvr>
                                        <p:cTn id="51" dur="500"/>
                                        <p:tgtEl>
                                          <p:spTgt spid="44044"/>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par>
                                <p:cTn id="56" presetID="22" presetClass="entr" presetSubtype="1" fill="hold" nodeType="withEffect">
                                  <p:stCondLst>
                                    <p:cond delay="0"/>
                                  </p:stCondLst>
                                  <p:childTnLst>
                                    <p:set>
                                      <p:cBhvr>
                                        <p:cTn id="57" dur="1" fill="hold">
                                          <p:stCondLst>
                                            <p:cond delay="0"/>
                                          </p:stCondLst>
                                        </p:cTn>
                                        <p:tgtEl>
                                          <p:spTgt spid="44065"/>
                                        </p:tgtEl>
                                        <p:attrNameLst>
                                          <p:attrName>style.visibility</p:attrName>
                                        </p:attrNameLst>
                                      </p:cBhvr>
                                      <p:to>
                                        <p:strVal val="visible"/>
                                      </p:to>
                                    </p:set>
                                    <p:animEffect transition="in" filter="wipe(up)">
                                      <p:cBhvr>
                                        <p:cTn id="58" dur="500"/>
                                        <p:tgtEl>
                                          <p:spTgt spid="4406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2" fill="hold" nodeType="clickEffect">
                                  <p:stCondLst>
                                    <p:cond delay="0"/>
                                  </p:stCondLst>
                                  <p:childTnLst>
                                    <p:set>
                                      <p:cBhvr>
                                        <p:cTn id="62" dur="1" fill="hold">
                                          <p:stCondLst>
                                            <p:cond delay="0"/>
                                          </p:stCondLst>
                                        </p:cTn>
                                        <p:tgtEl>
                                          <p:spTgt spid="44035"/>
                                        </p:tgtEl>
                                        <p:attrNameLst>
                                          <p:attrName>style.visibility</p:attrName>
                                        </p:attrNameLst>
                                      </p:cBhvr>
                                      <p:to>
                                        <p:strVal val="visible"/>
                                      </p:to>
                                    </p:set>
                                    <p:animEffect transition="in" filter="wipe(right)">
                                      <p:cBhvr>
                                        <p:cTn id="63" dur="500"/>
                                        <p:tgtEl>
                                          <p:spTgt spid="44035"/>
                                        </p:tgtEl>
                                      </p:cBhvr>
                                    </p:animEffect>
                                  </p:childTnLst>
                                </p:cTn>
                              </p:par>
                            </p:childTnLst>
                          </p:cTn>
                        </p:par>
                        <p:par>
                          <p:cTn id="64" fill="hold" nodeType="afterGroup">
                            <p:stCondLst>
                              <p:cond delay="500"/>
                            </p:stCondLst>
                            <p:childTnLst>
                              <p:par>
                                <p:cTn id="65" presetID="22" presetClass="entr" presetSubtype="2" fill="hold"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right)">
                                      <p:cBhvr>
                                        <p:cTn id="67" dur="500"/>
                                        <p:tgtEl>
                                          <p:spTgt spid="6"/>
                                        </p:tgtEl>
                                      </p:cBhvr>
                                    </p:animEffect>
                                  </p:childTnLst>
                                </p:cTn>
                              </p:par>
                            </p:childTnLst>
                          </p:cTn>
                        </p:par>
                        <p:par>
                          <p:cTn id="68" fill="hold" nodeType="afterGroup">
                            <p:stCondLst>
                              <p:cond delay="1000"/>
                            </p:stCondLst>
                            <p:childTnLst>
                              <p:par>
                                <p:cTn id="69" presetID="22" presetClass="entr" presetSubtype="2" fill="hold" nodeType="afterEffect">
                                  <p:stCondLst>
                                    <p:cond delay="0"/>
                                  </p:stCondLst>
                                  <p:childTnLst>
                                    <p:set>
                                      <p:cBhvr>
                                        <p:cTn id="70" dur="1" fill="hold">
                                          <p:stCondLst>
                                            <p:cond delay="0"/>
                                          </p:stCondLst>
                                        </p:cTn>
                                        <p:tgtEl>
                                          <p:spTgt spid="44059"/>
                                        </p:tgtEl>
                                        <p:attrNameLst>
                                          <p:attrName>style.visibility</p:attrName>
                                        </p:attrNameLst>
                                      </p:cBhvr>
                                      <p:to>
                                        <p:strVal val="visible"/>
                                      </p:to>
                                    </p:set>
                                    <p:animEffect transition="in" filter="wipe(right)">
                                      <p:cBhvr>
                                        <p:cTn id="71" dur="500"/>
                                        <p:tgtEl>
                                          <p:spTgt spid="44059"/>
                                        </p:tgtEl>
                                      </p:cBhvr>
                                    </p:animEffect>
                                  </p:childTnLst>
                                </p:cTn>
                              </p:par>
                              <p:par>
                                <p:cTn id="72" presetID="22" presetClass="entr" presetSubtype="2" fill="hold" nodeType="withEffect">
                                  <p:stCondLst>
                                    <p:cond delay="0"/>
                                  </p:stCondLst>
                                  <p:childTnLst>
                                    <p:set>
                                      <p:cBhvr>
                                        <p:cTn id="73" dur="1" fill="hold">
                                          <p:stCondLst>
                                            <p:cond delay="0"/>
                                          </p:stCondLst>
                                        </p:cTn>
                                        <p:tgtEl>
                                          <p:spTgt spid="44061"/>
                                        </p:tgtEl>
                                        <p:attrNameLst>
                                          <p:attrName>style.visibility</p:attrName>
                                        </p:attrNameLst>
                                      </p:cBhvr>
                                      <p:to>
                                        <p:strVal val="visible"/>
                                      </p:to>
                                    </p:set>
                                    <p:animEffect transition="in" filter="wipe(right)">
                                      <p:cBhvr>
                                        <p:cTn id="74" dur="500"/>
                                        <p:tgtEl>
                                          <p:spTgt spid="44061"/>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nodeType="clickEffect">
                                  <p:stCondLst>
                                    <p:cond delay="0"/>
                                  </p:stCondLst>
                                  <p:childTnLst>
                                    <p:set>
                                      <p:cBhvr>
                                        <p:cTn id="78" dur="1" fill="hold">
                                          <p:stCondLst>
                                            <p:cond delay="0"/>
                                          </p:stCondLst>
                                        </p:cTn>
                                        <p:tgtEl>
                                          <p:spTgt spid="44045"/>
                                        </p:tgtEl>
                                        <p:attrNameLst>
                                          <p:attrName>style.visibility</p:attrName>
                                        </p:attrNameLst>
                                      </p:cBhvr>
                                      <p:to>
                                        <p:strVal val="visible"/>
                                      </p:to>
                                    </p:set>
                                    <p:animEffect transition="in" filter="wipe(right)">
                                      <p:cBhvr>
                                        <p:cTn id="79" dur="500"/>
                                        <p:tgtEl>
                                          <p:spTgt spid="44045"/>
                                        </p:tgtEl>
                                      </p:cBhvr>
                                    </p:animEffect>
                                  </p:childTnLst>
                                </p:cTn>
                              </p:par>
                            </p:childTnLst>
                          </p:cTn>
                        </p:par>
                        <p:par>
                          <p:cTn id="80" fill="hold" nodeType="afterGroup">
                            <p:stCondLst>
                              <p:cond delay="500"/>
                            </p:stCondLst>
                            <p:childTnLst>
                              <p:par>
                                <p:cTn id="81" presetID="22" presetClass="entr" presetSubtype="2"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right)">
                                      <p:cBhvr>
                                        <p:cTn id="83" dur="500"/>
                                        <p:tgtEl>
                                          <p:spTgt spid="5"/>
                                        </p:tgtEl>
                                      </p:cBhvr>
                                    </p:animEffect>
                                  </p:childTnLst>
                                </p:cTn>
                              </p:par>
                            </p:childTnLst>
                          </p:cTn>
                        </p:par>
                        <p:par>
                          <p:cTn id="84" fill="hold" nodeType="afterGroup">
                            <p:stCondLst>
                              <p:cond delay="1000"/>
                            </p:stCondLst>
                            <p:childTnLst>
                              <p:par>
                                <p:cTn id="85" presetID="22" presetClass="entr" presetSubtype="2" fill="hold" nodeType="afterEffect">
                                  <p:stCondLst>
                                    <p:cond delay="0"/>
                                  </p:stCondLst>
                                  <p:childTnLst>
                                    <p:set>
                                      <p:cBhvr>
                                        <p:cTn id="86" dur="1" fill="hold">
                                          <p:stCondLst>
                                            <p:cond delay="0"/>
                                          </p:stCondLst>
                                        </p:cTn>
                                        <p:tgtEl>
                                          <p:spTgt spid="44063"/>
                                        </p:tgtEl>
                                        <p:attrNameLst>
                                          <p:attrName>style.visibility</p:attrName>
                                        </p:attrNameLst>
                                      </p:cBhvr>
                                      <p:to>
                                        <p:strVal val="visible"/>
                                      </p:to>
                                    </p:set>
                                    <p:animEffect transition="in" filter="wipe(right)">
                                      <p:cBhvr>
                                        <p:cTn id="87" dur="500"/>
                                        <p:tgtEl>
                                          <p:spTgt spid="44063"/>
                                        </p:tgtEl>
                                      </p:cBhvr>
                                    </p:animEffect>
                                  </p:childTnLst>
                                </p:cTn>
                              </p:par>
                            </p:childTnLst>
                          </p:cTn>
                        </p:par>
                        <p:par>
                          <p:cTn id="88" fill="hold" nodeType="afterGroup">
                            <p:stCondLst>
                              <p:cond delay="1500"/>
                            </p:stCondLst>
                            <p:childTnLst>
                              <p:par>
                                <p:cTn id="89" presetID="22" presetClass="entr" presetSubtype="2" fill="hold" nodeType="afterEffect">
                                  <p:stCondLst>
                                    <p:cond delay="0"/>
                                  </p:stCondLst>
                                  <p:childTnLst>
                                    <p:set>
                                      <p:cBhvr>
                                        <p:cTn id="90" dur="1" fill="hold">
                                          <p:stCondLst>
                                            <p:cond delay="0"/>
                                          </p:stCondLst>
                                        </p:cTn>
                                        <p:tgtEl>
                                          <p:spTgt spid="44062"/>
                                        </p:tgtEl>
                                        <p:attrNameLst>
                                          <p:attrName>style.visibility</p:attrName>
                                        </p:attrNameLst>
                                      </p:cBhvr>
                                      <p:to>
                                        <p:strVal val="visible"/>
                                      </p:to>
                                    </p:set>
                                    <p:animEffect transition="in" filter="wipe(right)">
                                      <p:cBhvr>
                                        <p:cTn id="91" dur="500"/>
                                        <p:tgtEl>
                                          <p:spTgt spid="44062"/>
                                        </p:tgtEl>
                                      </p:cBhvr>
                                    </p:animEffect>
                                  </p:childTnLst>
                                </p:cTn>
                              </p:par>
                              <p:par>
                                <p:cTn id="92" presetID="22" presetClass="entr" presetSubtype="2" fill="hold" nodeType="withEffect">
                                  <p:stCondLst>
                                    <p:cond delay="0"/>
                                  </p:stCondLst>
                                  <p:childTnLst>
                                    <p:set>
                                      <p:cBhvr>
                                        <p:cTn id="93" dur="1" fill="hold">
                                          <p:stCondLst>
                                            <p:cond delay="0"/>
                                          </p:stCondLst>
                                        </p:cTn>
                                        <p:tgtEl>
                                          <p:spTgt spid="44067"/>
                                        </p:tgtEl>
                                        <p:attrNameLst>
                                          <p:attrName>style.visibility</p:attrName>
                                        </p:attrNameLst>
                                      </p:cBhvr>
                                      <p:to>
                                        <p:strVal val="visible"/>
                                      </p:to>
                                    </p:set>
                                    <p:animEffect transition="in" filter="wipe(right)">
                                      <p:cBhvr>
                                        <p:cTn id="94" dur="500"/>
                                        <p:tgtEl>
                                          <p:spTgt spid="44067"/>
                                        </p:tgtEl>
                                      </p:cBhvr>
                                    </p:animEffect>
                                  </p:childTnLst>
                                </p:cTn>
                              </p:par>
                            </p:childTnLst>
                          </p:cTn>
                        </p:par>
                        <p:par>
                          <p:cTn id="95" fill="hold" nodeType="afterGroup">
                            <p:stCondLst>
                              <p:cond delay="2000"/>
                            </p:stCondLst>
                            <p:childTnLst>
                              <p:par>
                                <p:cTn id="96" presetID="5" presetClass="entr" presetSubtype="10"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checkerboard(across)">
                                      <p:cBhvr>
                                        <p:cTn id="9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descr="Intraday_arrow1"/>
          <p:cNvPicPr>
            <a:picLocks noChangeAspect="1" noChangeArrowheads="1"/>
          </p:cNvPicPr>
          <p:nvPr/>
        </p:nvPicPr>
        <p:blipFill>
          <a:blip r:embed="rId2">
            <a:extLst>
              <a:ext uri="{28A0092B-C50C-407E-A947-70E740481C1C}">
                <a14:useLocalDpi xmlns:a14="http://schemas.microsoft.com/office/drawing/2010/main" val="0"/>
              </a:ext>
            </a:extLst>
          </a:blip>
          <a:srcRect t="-10417" r="33394" b="6581"/>
          <a:stretch>
            <a:fillRect/>
          </a:stretch>
        </p:blipFill>
        <p:spPr bwMode="auto">
          <a:xfrm>
            <a:off x="5824538" y="4944269"/>
            <a:ext cx="884237"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5"/>
          <p:cNvSpPr>
            <a:spLocks noGrp="1" noChangeArrowheads="1"/>
          </p:cNvSpPr>
          <p:nvPr>
            <p:ph type="title"/>
          </p:nvPr>
        </p:nvSpPr>
        <p:spPr>
          <a:xfrm>
            <a:off x="159204" y="116632"/>
            <a:ext cx="8229600" cy="484187"/>
          </a:xfrm>
          <a:noFill/>
        </p:spPr>
        <p:txBody>
          <a:bodyPr/>
          <a:lstStyle/>
          <a:p>
            <a:pPr eaLnBrk="1" hangingPunct="1"/>
            <a:r>
              <a:rPr lang="zh-CN" altLang="en-US" dirty="0" smtClean="0">
                <a:ea typeface="宋体" pitchFamily="2" charset="-122"/>
              </a:rPr>
              <a:t>案例</a:t>
            </a:r>
            <a:r>
              <a:rPr lang="en-US" altLang="zh-CN" dirty="0" smtClean="0">
                <a:ea typeface="宋体" pitchFamily="2" charset="-122"/>
              </a:rPr>
              <a:t>2</a:t>
            </a:r>
            <a:r>
              <a:rPr lang="zh-CN" altLang="en-US" dirty="0" smtClean="0">
                <a:ea typeface="宋体" pitchFamily="2" charset="-122"/>
              </a:rPr>
              <a:t>：提高向上营销和交叉营销的成功率</a:t>
            </a:r>
          </a:p>
        </p:txBody>
      </p:sp>
      <p:grpSp>
        <p:nvGrpSpPr>
          <p:cNvPr id="2" name="Group 45"/>
          <p:cNvGrpSpPr>
            <a:grpSpLocks/>
          </p:cNvGrpSpPr>
          <p:nvPr/>
        </p:nvGrpSpPr>
        <p:grpSpPr bwMode="auto">
          <a:xfrm>
            <a:off x="1057275" y="2164556"/>
            <a:ext cx="1609725" cy="1068388"/>
            <a:chOff x="602" y="1167"/>
            <a:chExt cx="1258" cy="883"/>
          </a:xfrm>
        </p:grpSpPr>
        <p:pic>
          <p:nvPicPr>
            <p:cNvPr id="74799" name="Picture 8"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 y="1167"/>
              <a:ext cx="1192"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800" name="Text Box 9"/>
            <p:cNvSpPr txBox="1">
              <a:spLocks noChangeArrowheads="1"/>
            </p:cNvSpPr>
            <p:nvPr/>
          </p:nvSpPr>
          <p:spPr bwMode="auto">
            <a:xfrm>
              <a:off x="602" y="1198"/>
              <a:ext cx="969"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Dashboard:</a:t>
              </a:r>
            </a:p>
            <a:p>
              <a:pPr eaLnBrk="1" hangingPunct="1">
                <a:buFontTx/>
                <a:buChar char="•"/>
              </a:pPr>
              <a:r>
                <a:rPr lang="zh-CN" altLang="en-US" sz="1200">
                  <a:solidFill>
                    <a:srgbClr val="292929"/>
                  </a:solidFill>
                </a:rPr>
                <a:t>系统自动提示与设定的销售</a:t>
              </a:r>
              <a:r>
                <a:rPr lang="en-US" altLang="zh-CN" sz="1200">
                  <a:solidFill>
                    <a:srgbClr val="292929"/>
                  </a:solidFill>
                </a:rPr>
                <a:t>KPI</a:t>
              </a:r>
              <a:r>
                <a:rPr lang="zh-CN" altLang="en-US" sz="1200">
                  <a:solidFill>
                    <a:srgbClr val="292929"/>
                  </a:solidFill>
                </a:rPr>
                <a:t>之间存在差距</a:t>
              </a:r>
            </a:p>
          </p:txBody>
        </p:sp>
      </p:grpSp>
      <p:grpSp>
        <p:nvGrpSpPr>
          <p:cNvPr id="3" name="Group 46"/>
          <p:cNvGrpSpPr>
            <a:grpSpLocks/>
          </p:cNvGrpSpPr>
          <p:nvPr/>
        </p:nvGrpSpPr>
        <p:grpSpPr bwMode="auto">
          <a:xfrm>
            <a:off x="3921125" y="2164556"/>
            <a:ext cx="1535113" cy="1168400"/>
            <a:chOff x="2417" y="1167"/>
            <a:chExt cx="1200" cy="965"/>
          </a:xfrm>
        </p:grpSpPr>
        <p:pic>
          <p:nvPicPr>
            <p:cNvPr id="74797" name="Picture 10"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 y="1167"/>
              <a:ext cx="1192"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8" name="Text Box 11"/>
            <p:cNvSpPr txBox="1">
              <a:spLocks noChangeArrowheads="1"/>
            </p:cNvSpPr>
            <p:nvPr/>
          </p:nvSpPr>
          <p:spPr bwMode="auto">
            <a:xfrm>
              <a:off x="2417" y="1267"/>
              <a:ext cx="1100"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Interaction Analytics:</a:t>
              </a:r>
            </a:p>
            <a:p>
              <a:pPr eaLnBrk="1" hangingPunct="1">
                <a:buFontTx/>
                <a:buChar char="•"/>
              </a:pPr>
              <a:r>
                <a:rPr lang="zh-CN" altLang="en-US" sz="1200">
                  <a:solidFill>
                    <a:srgbClr val="292929"/>
                  </a:solidFill>
                </a:rPr>
                <a:t>将此类电话录音自动分类为丢失的销售机会</a:t>
              </a:r>
            </a:p>
          </p:txBody>
        </p:sp>
      </p:grpSp>
      <p:pic>
        <p:nvPicPr>
          <p:cNvPr id="37900" name="Picture 12" descr="Improving_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288" y="1664494"/>
            <a:ext cx="1120775" cy="93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47"/>
          <p:cNvGrpSpPr>
            <a:grpSpLocks/>
          </p:cNvGrpSpPr>
          <p:nvPr/>
        </p:nvGrpSpPr>
        <p:grpSpPr bwMode="auto">
          <a:xfrm>
            <a:off x="7089775" y="2164556"/>
            <a:ext cx="1543050" cy="993775"/>
            <a:chOff x="4412" y="1167"/>
            <a:chExt cx="1206" cy="821"/>
          </a:xfrm>
        </p:grpSpPr>
        <p:pic>
          <p:nvPicPr>
            <p:cNvPr id="74795" name="Picture 13"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2" y="1167"/>
              <a:ext cx="1206"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6" name="Text Box 14"/>
            <p:cNvSpPr txBox="1">
              <a:spLocks noChangeArrowheads="1"/>
            </p:cNvSpPr>
            <p:nvPr/>
          </p:nvSpPr>
          <p:spPr bwMode="auto">
            <a:xfrm>
              <a:off x="4464" y="1248"/>
              <a:ext cx="934"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indent="-115888"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Monitoring:</a:t>
              </a:r>
            </a:p>
            <a:p>
              <a:pPr eaLnBrk="1" hangingPunct="1">
                <a:buFontTx/>
                <a:buChar char="•"/>
              </a:pPr>
              <a:r>
                <a:rPr lang="zh-CN" altLang="en-US" sz="1200">
                  <a:solidFill>
                    <a:srgbClr val="292929"/>
                  </a:solidFill>
                </a:rPr>
                <a:t>分析此类电话的录音和录屏</a:t>
              </a:r>
            </a:p>
          </p:txBody>
        </p:sp>
      </p:grpSp>
      <p:pic>
        <p:nvPicPr>
          <p:cNvPr id="37903" name="Picture 15" descr="girl-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2925" y="1847056"/>
            <a:ext cx="4857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16" descr="whe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0" y="2343944"/>
            <a:ext cx="920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8"/>
          <p:cNvGrpSpPr>
            <a:grpSpLocks/>
          </p:cNvGrpSpPr>
          <p:nvPr/>
        </p:nvGrpSpPr>
        <p:grpSpPr bwMode="auto">
          <a:xfrm>
            <a:off x="6972300" y="4026694"/>
            <a:ext cx="1592263" cy="1296987"/>
            <a:chOff x="4330" y="2339"/>
            <a:chExt cx="1245" cy="1072"/>
          </a:xfrm>
        </p:grpSpPr>
        <p:pic>
          <p:nvPicPr>
            <p:cNvPr id="74793" name="Picture 17"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 y="2339"/>
              <a:ext cx="1206"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4" name="Text Box 18"/>
            <p:cNvSpPr txBox="1">
              <a:spLocks noChangeArrowheads="1"/>
            </p:cNvSpPr>
            <p:nvPr/>
          </p:nvSpPr>
          <p:spPr bwMode="auto">
            <a:xfrm>
              <a:off x="4330" y="2394"/>
              <a:ext cx="1194"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5888" indent="-115888"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Supervisor, Coaching</a:t>
              </a:r>
            </a:p>
            <a:p>
              <a:pPr eaLnBrk="1" hangingPunct="1">
                <a:buFontTx/>
                <a:buChar char="•"/>
              </a:pPr>
              <a:r>
                <a:rPr lang="zh-CN" altLang="en-US" sz="1200">
                  <a:solidFill>
                    <a:srgbClr val="292929"/>
                  </a:solidFill>
                </a:rPr>
                <a:t>班长可得知是知识缺陷造成的销售机会丢失，于是针对性的制定培训包</a:t>
              </a:r>
              <a:endParaRPr lang="zh-CN" altLang="en-US" sz="1300">
                <a:solidFill>
                  <a:srgbClr val="292929"/>
                </a:solidFill>
              </a:endParaRPr>
            </a:p>
          </p:txBody>
        </p:sp>
      </p:grpSp>
      <p:grpSp>
        <p:nvGrpSpPr>
          <p:cNvPr id="6" name="Group 50"/>
          <p:cNvGrpSpPr>
            <a:grpSpLocks/>
          </p:cNvGrpSpPr>
          <p:nvPr/>
        </p:nvGrpSpPr>
        <p:grpSpPr bwMode="auto">
          <a:xfrm>
            <a:off x="511175" y="3948906"/>
            <a:ext cx="1711325" cy="2390775"/>
            <a:chOff x="242" y="2290"/>
            <a:chExt cx="1338" cy="1104"/>
          </a:xfrm>
        </p:grpSpPr>
        <p:pic>
          <p:nvPicPr>
            <p:cNvPr id="74791" name="Picture 20"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 y="2290"/>
              <a:ext cx="1338"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2" name="Text Box 21"/>
            <p:cNvSpPr txBox="1">
              <a:spLocks noChangeArrowheads="1"/>
            </p:cNvSpPr>
            <p:nvPr/>
          </p:nvSpPr>
          <p:spPr bwMode="auto">
            <a:xfrm>
              <a:off x="287" y="2340"/>
              <a:ext cx="1223"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Coaching Package: </a:t>
              </a:r>
            </a:p>
            <a:p>
              <a:pPr eaLnBrk="1" hangingPunct="1">
                <a:buFontTx/>
                <a:buChar char="•"/>
              </a:pPr>
              <a:r>
                <a:rPr lang="zh-CN" altLang="en-US" sz="1200">
                  <a:solidFill>
                    <a:srgbClr val="292929"/>
                  </a:solidFill>
                </a:rPr>
                <a:t>座席在线培训</a:t>
              </a:r>
              <a:endParaRPr lang="en-US" altLang="zh-CN" sz="1200">
                <a:solidFill>
                  <a:srgbClr val="292929"/>
                </a:solidFill>
              </a:endParaRPr>
            </a:p>
            <a:p>
              <a:pPr eaLnBrk="1" hangingPunct="1">
                <a:buFontTx/>
                <a:buChar char="•"/>
              </a:pPr>
              <a:r>
                <a:rPr lang="zh-CN" altLang="en-US" sz="1200">
                  <a:solidFill>
                    <a:srgbClr val="292929"/>
                  </a:solidFill>
                </a:rPr>
                <a:t>确认座席已接受培训并通过培训考核</a:t>
              </a:r>
            </a:p>
          </p:txBody>
        </p:sp>
      </p:grpSp>
      <p:pic>
        <p:nvPicPr>
          <p:cNvPr id="37910" name="Picture 22" descr="Intraday_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0750" y="3501231"/>
            <a:ext cx="11207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23" descr="girl_gra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1213" y="4464844"/>
            <a:ext cx="43815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9"/>
          <p:cNvGrpSpPr>
            <a:grpSpLocks/>
          </p:cNvGrpSpPr>
          <p:nvPr/>
        </p:nvGrpSpPr>
        <p:grpSpPr bwMode="auto">
          <a:xfrm>
            <a:off x="4002088" y="4025106"/>
            <a:ext cx="1662112" cy="1127125"/>
            <a:chOff x="2449" y="2339"/>
            <a:chExt cx="1299" cy="931"/>
          </a:xfrm>
        </p:grpSpPr>
        <p:pic>
          <p:nvPicPr>
            <p:cNvPr id="74789" name="Picture 4" descr="box-example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 y="2339"/>
              <a:ext cx="1299"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0" name="Text Box 24"/>
            <p:cNvSpPr txBox="1">
              <a:spLocks noChangeArrowheads="1"/>
            </p:cNvSpPr>
            <p:nvPr/>
          </p:nvSpPr>
          <p:spPr bwMode="auto">
            <a:xfrm>
              <a:off x="2493" y="2498"/>
              <a:ext cx="991"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WFM:</a:t>
              </a:r>
            </a:p>
            <a:p>
              <a:pPr eaLnBrk="1" hangingPunct="1">
                <a:buFontTx/>
                <a:buChar char="•"/>
              </a:pPr>
              <a:r>
                <a:rPr lang="zh-CN" altLang="en-US" sz="1200">
                  <a:solidFill>
                    <a:srgbClr val="292929"/>
                  </a:solidFill>
                </a:rPr>
                <a:t>排定培训时间并发布到座席</a:t>
              </a:r>
            </a:p>
          </p:txBody>
        </p:sp>
      </p:grpSp>
      <p:pic>
        <p:nvPicPr>
          <p:cNvPr id="37917" name="Picture 29" descr="Intraday_arrow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0275" y="1491456"/>
            <a:ext cx="44735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30" descr="Intraday_arrow1"/>
          <p:cNvPicPr>
            <a:picLocks noChangeAspect="1" noChangeArrowheads="1"/>
          </p:cNvPicPr>
          <p:nvPr/>
        </p:nvPicPr>
        <p:blipFill>
          <a:blip r:embed="rId10">
            <a:extLst>
              <a:ext uri="{28A0092B-C50C-407E-A947-70E740481C1C}">
                <a14:useLocalDpi xmlns:a14="http://schemas.microsoft.com/office/drawing/2010/main" val="0"/>
              </a:ext>
            </a:extLst>
          </a:blip>
          <a:srcRect l="70265" t="-29430"/>
          <a:stretch>
            <a:fillRect/>
          </a:stretch>
        </p:blipFill>
        <p:spPr bwMode="auto">
          <a:xfrm>
            <a:off x="6386513" y="2275681"/>
            <a:ext cx="395287"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31" descr="Intraday_arrow1"/>
          <p:cNvPicPr>
            <a:picLocks noChangeAspect="1" noChangeArrowheads="1"/>
          </p:cNvPicPr>
          <p:nvPr/>
        </p:nvPicPr>
        <p:blipFill>
          <a:blip r:embed="rId11">
            <a:extLst>
              <a:ext uri="{28A0092B-C50C-407E-A947-70E740481C1C}">
                <a14:useLocalDpi xmlns:a14="http://schemas.microsoft.com/office/drawing/2010/main" val="0"/>
              </a:ext>
            </a:extLst>
          </a:blip>
          <a:srcRect t="52522" r="-10417"/>
          <a:stretch>
            <a:fillRect/>
          </a:stretch>
        </p:blipFill>
        <p:spPr bwMode="auto">
          <a:xfrm>
            <a:off x="7745413" y="3339306"/>
            <a:ext cx="1984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32" descr="Intraday_arrow1"/>
          <p:cNvPicPr>
            <a:picLocks noChangeAspect="1" noChangeArrowheads="1"/>
          </p:cNvPicPr>
          <p:nvPr/>
        </p:nvPicPr>
        <p:blipFill>
          <a:blip r:embed="rId2">
            <a:extLst>
              <a:ext uri="{28A0092B-C50C-407E-A947-70E740481C1C}">
                <a14:useLocalDpi xmlns:a14="http://schemas.microsoft.com/office/drawing/2010/main" val="0"/>
              </a:ext>
            </a:extLst>
          </a:blip>
          <a:srcRect t="-10417" r="33394" b="6581"/>
          <a:stretch>
            <a:fillRect/>
          </a:stretch>
        </p:blipFill>
        <p:spPr bwMode="auto">
          <a:xfrm>
            <a:off x="2774950" y="4944269"/>
            <a:ext cx="88423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44"/>
          <p:cNvGrpSpPr>
            <a:grpSpLocks/>
          </p:cNvGrpSpPr>
          <p:nvPr/>
        </p:nvGrpSpPr>
        <p:grpSpPr bwMode="auto">
          <a:xfrm>
            <a:off x="279400" y="1124744"/>
            <a:ext cx="1852613" cy="654050"/>
            <a:chOff x="75" y="513"/>
            <a:chExt cx="1448" cy="540"/>
          </a:xfrm>
        </p:grpSpPr>
        <p:sp>
          <p:nvSpPr>
            <p:cNvPr id="74786" name="Text Box 6"/>
            <p:cNvSpPr txBox="1">
              <a:spLocks noChangeArrowheads="1"/>
            </p:cNvSpPr>
            <p:nvPr/>
          </p:nvSpPr>
          <p:spPr bwMode="auto">
            <a:xfrm>
              <a:off x="75" y="870"/>
              <a:ext cx="1448"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1300" b="1">
                  <a:solidFill>
                    <a:srgbClr val="808080"/>
                  </a:solidFill>
                </a:rPr>
                <a:t>丢失的销售机会</a:t>
              </a:r>
            </a:p>
          </p:txBody>
        </p:sp>
        <p:pic>
          <p:nvPicPr>
            <p:cNvPr id="74787" name="Picture 7" descr="2head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 y="513"/>
              <a:ext cx="80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88" name="Line 34"/>
            <p:cNvSpPr>
              <a:spLocks noChangeShapeType="1"/>
            </p:cNvSpPr>
            <p:nvPr/>
          </p:nvSpPr>
          <p:spPr bwMode="auto">
            <a:xfrm flipH="1">
              <a:off x="139" y="890"/>
              <a:ext cx="1122" cy="0"/>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 name="Group 51"/>
          <p:cNvGrpSpPr>
            <a:grpSpLocks/>
          </p:cNvGrpSpPr>
          <p:nvPr/>
        </p:nvGrpSpPr>
        <p:grpSpPr bwMode="auto">
          <a:xfrm>
            <a:off x="2643188" y="5339556"/>
            <a:ext cx="2103437" cy="762000"/>
            <a:chOff x="-4" y="3448"/>
            <a:chExt cx="1644" cy="559"/>
          </a:xfrm>
        </p:grpSpPr>
        <p:sp>
          <p:nvSpPr>
            <p:cNvPr id="74781" name="Rectangle 25"/>
            <p:cNvSpPr>
              <a:spLocks noChangeArrowheads="1"/>
            </p:cNvSpPr>
            <p:nvPr/>
          </p:nvSpPr>
          <p:spPr bwMode="auto">
            <a:xfrm>
              <a:off x="-4" y="3460"/>
              <a:ext cx="1644" cy="535"/>
            </a:xfrm>
            <a:prstGeom prst="rect">
              <a:avLst/>
            </a:prstGeom>
            <a:solidFill>
              <a:schemeClr val="bg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solidFill>
                  <a:srgbClr val="292929"/>
                </a:solidFill>
              </a:endParaRPr>
            </a:p>
          </p:txBody>
        </p:sp>
        <p:pic>
          <p:nvPicPr>
            <p:cNvPr id="74782" name="Picture 26" descr="2head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 y="3474"/>
              <a:ext cx="80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3" name="Picture 27" descr="siman-vi"/>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 y="3448"/>
              <a:ext cx="44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84" name="Text Box 28"/>
            <p:cNvSpPr txBox="1">
              <a:spLocks noChangeArrowheads="1"/>
            </p:cNvSpPr>
            <p:nvPr/>
          </p:nvSpPr>
          <p:spPr bwMode="auto">
            <a:xfrm>
              <a:off x="108" y="3815"/>
              <a:ext cx="144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zh-CN" altLang="en-US" sz="1400" b="1">
                  <a:solidFill>
                    <a:srgbClr val="FFFFFF"/>
                  </a:solidFill>
                </a:rPr>
                <a:t>赢得销售机会！</a:t>
              </a:r>
            </a:p>
          </p:txBody>
        </p:sp>
        <p:sp>
          <p:nvSpPr>
            <p:cNvPr id="74785" name="Line 35"/>
            <p:cNvSpPr>
              <a:spLocks noChangeShapeType="1"/>
            </p:cNvSpPr>
            <p:nvPr/>
          </p:nvSpPr>
          <p:spPr bwMode="auto">
            <a:xfrm flipH="1">
              <a:off x="152" y="3840"/>
              <a:ext cx="1261"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7924" name="Picture 36" descr="TOTALVIEW"/>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2713" y="3499644"/>
            <a:ext cx="10763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5" name="Picture 37" descr="whe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3700" y="4121944"/>
            <a:ext cx="9207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6" name="Picture 38" descr="Intraday_scr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5050" y="1621631"/>
            <a:ext cx="11049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7" name="Picture 39" descr="kriaa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30525" y="2407444"/>
            <a:ext cx="66357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8" name="Picture 40" descr="book"/>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40038" y="4104481"/>
            <a:ext cx="59848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9" name="Picture 41" descr="blackwoma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88325" y="3444081"/>
            <a:ext cx="44767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40" name="Picture 52" descr="magnefy"/>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51788" y="2842419"/>
            <a:ext cx="677862"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17"/>
          <p:cNvSpPr txBox="1">
            <a:spLocks noChangeArrowheads="1"/>
          </p:cNvSpPr>
          <p:nvPr/>
        </p:nvSpPr>
        <p:spPr bwMode="auto">
          <a:xfrm>
            <a:off x="500063" y="5125244"/>
            <a:ext cx="2000250"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14300" indent="-1143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300" b="1">
                <a:solidFill>
                  <a:srgbClr val="CC9900"/>
                </a:solidFill>
              </a:rPr>
              <a:t>	Real Time Guidance: </a:t>
            </a:r>
          </a:p>
          <a:p>
            <a:pPr eaLnBrk="1" hangingPunct="1">
              <a:buFontTx/>
              <a:buChar char="•"/>
            </a:pPr>
            <a:r>
              <a:rPr lang="zh-CN" altLang="en-US" sz="1200">
                <a:solidFill>
                  <a:srgbClr val="000000"/>
                </a:solidFill>
              </a:rPr>
              <a:t>针对满足向上销售或交叉销售条件潜在客户，座席端自动弹出提示框，提醒座席主动销售</a:t>
            </a:r>
          </a:p>
        </p:txBody>
      </p:sp>
    </p:spTree>
    <p:extLst>
      <p:ext uri="{BB962C8B-B14F-4D97-AF65-F5344CB8AC3E}">
        <p14:creationId xmlns:p14="http://schemas.microsoft.com/office/powerpoint/2010/main" val="37042144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926"/>
                                        </p:tgtEl>
                                        <p:attrNameLst>
                                          <p:attrName>style.visibility</p:attrName>
                                        </p:attrNameLst>
                                      </p:cBhvr>
                                      <p:to>
                                        <p:strVal val="visible"/>
                                      </p:to>
                                    </p:set>
                                    <p:animEffect transition="in" filter="wipe(left)">
                                      <p:cBhvr>
                                        <p:cTn id="15" dur="500"/>
                                        <p:tgtEl>
                                          <p:spTgt spid="37926"/>
                                        </p:tgtEl>
                                      </p:cBhvr>
                                    </p:animEffect>
                                  </p:childTnLst>
                                </p:cTn>
                              </p:par>
                              <p:par>
                                <p:cTn id="16" presetID="22" presetClass="entr" presetSubtype="8" fill="hold" nodeType="withEffect">
                                  <p:stCondLst>
                                    <p:cond delay="0"/>
                                  </p:stCondLst>
                                  <p:childTnLst>
                                    <p:set>
                                      <p:cBhvr>
                                        <p:cTn id="17" dur="1" fill="hold">
                                          <p:stCondLst>
                                            <p:cond delay="0"/>
                                          </p:stCondLst>
                                        </p:cTn>
                                        <p:tgtEl>
                                          <p:spTgt spid="37927"/>
                                        </p:tgtEl>
                                        <p:attrNameLst>
                                          <p:attrName>style.visibility</p:attrName>
                                        </p:attrNameLst>
                                      </p:cBhvr>
                                      <p:to>
                                        <p:strVal val="visible"/>
                                      </p:to>
                                    </p:set>
                                    <p:animEffect transition="in" filter="wipe(left)">
                                      <p:cBhvr>
                                        <p:cTn id="18" dur="500"/>
                                        <p:tgtEl>
                                          <p:spTgt spid="379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37900"/>
                                        </p:tgtEl>
                                        <p:attrNameLst>
                                          <p:attrName>style.visibility</p:attrName>
                                        </p:attrNameLst>
                                      </p:cBhvr>
                                      <p:to>
                                        <p:strVal val="visible"/>
                                      </p:to>
                                    </p:set>
                                    <p:animEffect transition="in" filter="wipe(left)">
                                      <p:cBhvr>
                                        <p:cTn id="27" dur="500"/>
                                        <p:tgtEl>
                                          <p:spTgt spid="37900"/>
                                        </p:tgtEl>
                                      </p:cBhvr>
                                    </p:animEffect>
                                  </p:childTnLst>
                                </p:cTn>
                              </p:par>
                              <p:par>
                                <p:cTn id="28" presetID="22" presetClass="entr" presetSubtype="8" fill="hold" nodeType="withEffect">
                                  <p:stCondLst>
                                    <p:cond delay="0"/>
                                  </p:stCondLst>
                                  <p:childTnLst>
                                    <p:set>
                                      <p:cBhvr>
                                        <p:cTn id="29" dur="1" fill="hold">
                                          <p:stCondLst>
                                            <p:cond delay="0"/>
                                          </p:stCondLst>
                                        </p:cTn>
                                        <p:tgtEl>
                                          <p:spTgt spid="37904"/>
                                        </p:tgtEl>
                                        <p:attrNameLst>
                                          <p:attrName>style.visibility</p:attrName>
                                        </p:attrNameLst>
                                      </p:cBhvr>
                                      <p:to>
                                        <p:strVal val="visible"/>
                                      </p:to>
                                    </p:set>
                                    <p:animEffect transition="in" filter="wipe(left)">
                                      <p:cBhvr>
                                        <p:cTn id="30" dur="500"/>
                                        <p:tgtEl>
                                          <p:spTgt spid="3790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7918"/>
                                        </p:tgtEl>
                                        <p:attrNameLst>
                                          <p:attrName>style.visibility</p:attrName>
                                        </p:attrNameLst>
                                      </p:cBhvr>
                                      <p:to>
                                        <p:strVal val="visible"/>
                                      </p:to>
                                    </p:set>
                                    <p:animEffect transition="in" filter="wipe(left)">
                                      <p:cBhvr>
                                        <p:cTn id="35" dur="500"/>
                                        <p:tgtEl>
                                          <p:spTgt spid="37918"/>
                                        </p:tgtEl>
                                      </p:cBhvr>
                                    </p:animEffect>
                                  </p:childTnLst>
                                </p:cTn>
                              </p:par>
                              <p:par>
                                <p:cTn id="36" presetID="22" presetClass="entr" presetSubtype="8" fill="hold" nodeType="withEffect">
                                  <p:stCondLst>
                                    <p:cond delay="0"/>
                                  </p:stCondLst>
                                  <p:childTnLst>
                                    <p:set>
                                      <p:cBhvr>
                                        <p:cTn id="37" dur="1" fill="hold">
                                          <p:stCondLst>
                                            <p:cond delay="0"/>
                                          </p:stCondLst>
                                        </p:cTn>
                                        <p:tgtEl>
                                          <p:spTgt spid="37917"/>
                                        </p:tgtEl>
                                        <p:attrNameLst>
                                          <p:attrName>style.visibility</p:attrName>
                                        </p:attrNameLst>
                                      </p:cBhvr>
                                      <p:to>
                                        <p:strVal val="visible"/>
                                      </p:to>
                                    </p:set>
                                    <p:animEffect transition="in" filter="wipe(left)">
                                      <p:cBhvr>
                                        <p:cTn id="38" dur="500"/>
                                        <p:tgtEl>
                                          <p:spTgt spid="37917"/>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par>
                          <p:cTn id="43" fill="hold" nodeType="afterGroup">
                            <p:stCondLst>
                              <p:cond delay="1000"/>
                            </p:stCondLst>
                            <p:childTnLst>
                              <p:par>
                                <p:cTn id="44" presetID="22" presetClass="entr" presetSubtype="1" fill="hold" nodeType="afterEffect">
                                  <p:stCondLst>
                                    <p:cond delay="0"/>
                                  </p:stCondLst>
                                  <p:childTnLst>
                                    <p:set>
                                      <p:cBhvr>
                                        <p:cTn id="45" dur="1" fill="hold">
                                          <p:stCondLst>
                                            <p:cond delay="0"/>
                                          </p:stCondLst>
                                        </p:cTn>
                                        <p:tgtEl>
                                          <p:spTgt spid="37903"/>
                                        </p:tgtEl>
                                        <p:attrNameLst>
                                          <p:attrName>style.visibility</p:attrName>
                                        </p:attrNameLst>
                                      </p:cBhvr>
                                      <p:to>
                                        <p:strVal val="visible"/>
                                      </p:to>
                                    </p:set>
                                    <p:animEffect transition="in" filter="wipe(up)">
                                      <p:cBhvr>
                                        <p:cTn id="46" dur="500"/>
                                        <p:tgtEl>
                                          <p:spTgt spid="37903"/>
                                        </p:tgtEl>
                                      </p:cBhvr>
                                    </p:animEffect>
                                  </p:childTnLst>
                                </p:cTn>
                              </p:par>
                              <p:par>
                                <p:cTn id="47" presetID="22" presetClass="entr" presetSubtype="8" fill="hold" nodeType="withEffect">
                                  <p:stCondLst>
                                    <p:cond delay="0"/>
                                  </p:stCondLst>
                                  <p:childTnLst>
                                    <p:set>
                                      <p:cBhvr>
                                        <p:cTn id="48" dur="1" fill="hold">
                                          <p:stCondLst>
                                            <p:cond delay="0"/>
                                          </p:stCondLst>
                                        </p:cTn>
                                        <p:tgtEl>
                                          <p:spTgt spid="37940"/>
                                        </p:tgtEl>
                                        <p:attrNameLst>
                                          <p:attrName>style.visibility</p:attrName>
                                        </p:attrNameLst>
                                      </p:cBhvr>
                                      <p:to>
                                        <p:strVal val="visible"/>
                                      </p:to>
                                    </p:set>
                                    <p:animEffect transition="in" filter="wipe(left)">
                                      <p:cBhvr>
                                        <p:cTn id="49" dur="500"/>
                                        <p:tgtEl>
                                          <p:spTgt spid="3794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1" fill="hold" nodeType="clickEffect">
                                  <p:stCondLst>
                                    <p:cond delay="0"/>
                                  </p:stCondLst>
                                  <p:childTnLst>
                                    <p:set>
                                      <p:cBhvr>
                                        <p:cTn id="53" dur="1" fill="hold">
                                          <p:stCondLst>
                                            <p:cond delay="0"/>
                                          </p:stCondLst>
                                        </p:cTn>
                                        <p:tgtEl>
                                          <p:spTgt spid="37919"/>
                                        </p:tgtEl>
                                        <p:attrNameLst>
                                          <p:attrName>style.visibility</p:attrName>
                                        </p:attrNameLst>
                                      </p:cBhvr>
                                      <p:to>
                                        <p:strVal val="visible"/>
                                      </p:to>
                                    </p:set>
                                    <p:animEffect transition="in" filter="wipe(up)">
                                      <p:cBhvr>
                                        <p:cTn id="54" dur="500"/>
                                        <p:tgtEl>
                                          <p:spTgt spid="37919"/>
                                        </p:tgtEl>
                                      </p:cBhvr>
                                    </p:animEffect>
                                  </p:childTnLst>
                                </p:cTn>
                              </p:par>
                            </p:childTnLst>
                          </p:cTn>
                        </p:par>
                        <p:par>
                          <p:cTn id="55" fill="hold" nodeType="afterGroup">
                            <p:stCondLst>
                              <p:cond delay="500"/>
                            </p:stCondLst>
                            <p:childTnLst>
                              <p:par>
                                <p:cTn id="56" presetID="22" presetClass="entr" presetSubtype="1"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childTnLst>
                          </p:cTn>
                        </p:par>
                        <p:par>
                          <p:cTn id="59" fill="hold" nodeType="afterGroup">
                            <p:stCondLst>
                              <p:cond delay="1000"/>
                            </p:stCondLst>
                            <p:childTnLst>
                              <p:par>
                                <p:cTn id="60" presetID="22" presetClass="entr" presetSubtype="1" fill="hold" nodeType="afterEffect">
                                  <p:stCondLst>
                                    <p:cond delay="0"/>
                                  </p:stCondLst>
                                  <p:childTnLst>
                                    <p:set>
                                      <p:cBhvr>
                                        <p:cTn id="61" dur="1" fill="hold">
                                          <p:stCondLst>
                                            <p:cond delay="0"/>
                                          </p:stCondLst>
                                        </p:cTn>
                                        <p:tgtEl>
                                          <p:spTgt spid="37929"/>
                                        </p:tgtEl>
                                        <p:attrNameLst>
                                          <p:attrName>style.visibility</p:attrName>
                                        </p:attrNameLst>
                                      </p:cBhvr>
                                      <p:to>
                                        <p:strVal val="visible"/>
                                      </p:to>
                                    </p:set>
                                    <p:animEffect transition="in" filter="wipe(up)">
                                      <p:cBhvr>
                                        <p:cTn id="62" dur="500"/>
                                        <p:tgtEl>
                                          <p:spTgt spid="3792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2" fill="hold" nodeType="clickEffect">
                                  <p:stCondLst>
                                    <p:cond delay="0"/>
                                  </p:stCondLst>
                                  <p:childTnLst>
                                    <p:set>
                                      <p:cBhvr>
                                        <p:cTn id="66" dur="1" fill="hold">
                                          <p:stCondLst>
                                            <p:cond delay="0"/>
                                          </p:stCondLst>
                                        </p:cTn>
                                        <p:tgtEl>
                                          <p:spTgt spid="37891"/>
                                        </p:tgtEl>
                                        <p:attrNameLst>
                                          <p:attrName>style.visibility</p:attrName>
                                        </p:attrNameLst>
                                      </p:cBhvr>
                                      <p:to>
                                        <p:strVal val="visible"/>
                                      </p:to>
                                    </p:set>
                                    <p:animEffect transition="in" filter="wipe(right)">
                                      <p:cBhvr>
                                        <p:cTn id="67" dur="500"/>
                                        <p:tgtEl>
                                          <p:spTgt spid="37891"/>
                                        </p:tgtEl>
                                      </p:cBhvr>
                                    </p:animEffect>
                                  </p:childTnLst>
                                </p:cTn>
                              </p:par>
                            </p:childTnLst>
                          </p:cTn>
                        </p:par>
                        <p:par>
                          <p:cTn id="68" fill="hold" nodeType="afterGroup">
                            <p:stCondLst>
                              <p:cond delay="500"/>
                            </p:stCondLst>
                            <p:childTnLst>
                              <p:par>
                                <p:cTn id="69" presetID="22" presetClass="entr" presetSubtype="2" fill="hold"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right)">
                                      <p:cBhvr>
                                        <p:cTn id="71" dur="500"/>
                                        <p:tgtEl>
                                          <p:spTgt spid="7"/>
                                        </p:tgtEl>
                                      </p:cBhvr>
                                    </p:animEffect>
                                  </p:childTnLst>
                                </p:cTn>
                              </p:par>
                            </p:childTnLst>
                          </p:cTn>
                        </p:par>
                        <p:par>
                          <p:cTn id="72" fill="hold" nodeType="afterGroup">
                            <p:stCondLst>
                              <p:cond delay="1000"/>
                            </p:stCondLst>
                            <p:childTnLst>
                              <p:par>
                                <p:cTn id="73" presetID="22" presetClass="entr" presetSubtype="2" fill="hold" nodeType="afterEffect">
                                  <p:stCondLst>
                                    <p:cond delay="0"/>
                                  </p:stCondLst>
                                  <p:childTnLst>
                                    <p:set>
                                      <p:cBhvr>
                                        <p:cTn id="74" dur="1" fill="hold">
                                          <p:stCondLst>
                                            <p:cond delay="0"/>
                                          </p:stCondLst>
                                        </p:cTn>
                                        <p:tgtEl>
                                          <p:spTgt spid="37924"/>
                                        </p:tgtEl>
                                        <p:attrNameLst>
                                          <p:attrName>style.visibility</p:attrName>
                                        </p:attrNameLst>
                                      </p:cBhvr>
                                      <p:to>
                                        <p:strVal val="visible"/>
                                      </p:to>
                                    </p:set>
                                    <p:animEffect transition="in" filter="wipe(right)">
                                      <p:cBhvr>
                                        <p:cTn id="75" dur="500"/>
                                        <p:tgtEl>
                                          <p:spTgt spid="37924"/>
                                        </p:tgtEl>
                                      </p:cBhvr>
                                    </p:animEffect>
                                  </p:childTnLst>
                                </p:cTn>
                              </p:par>
                              <p:par>
                                <p:cTn id="76" presetID="22" presetClass="entr" presetSubtype="2" fill="hold" nodeType="withEffect">
                                  <p:stCondLst>
                                    <p:cond delay="0"/>
                                  </p:stCondLst>
                                  <p:childTnLst>
                                    <p:set>
                                      <p:cBhvr>
                                        <p:cTn id="77" dur="1" fill="hold">
                                          <p:stCondLst>
                                            <p:cond delay="0"/>
                                          </p:stCondLst>
                                        </p:cTn>
                                        <p:tgtEl>
                                          <p:spTgt spid="37925"/>
                                        </p:tgtEl>
                                        <p:attrNameLst>
                                          <p:attrName>style.visibility</p:attrName>
                                        </p:attrNameLst>
                                      </p:cBhvr>
                                      <p:to>
                                        <p:strVal val="visible"/>
                                      </p:to>
                                    </p:set>
                                    <p:animEffect transition="in" filter="wipe(right)">
                                      <p:cBhvr>
                                        <p:cTn id="78" dur="500"/>
                                        <p:tgtEl>
                                          <p:spTgt spid="3792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2" fill="hold" nodeType="clickEffect">
                                  <p:stCondLst>
                                    <p:cond delay="0"/>
                                  </p:stCondLst>
                                  <p:childTnLst>
                                    <p:set>
                                      <p:cBhvr>
                                        <p:cTn id="82" dur="1" fill="hold">
                                          <p:stCondLst>
                                            <p:cond delay="0"/>
                                          </p:stCondLst>
                                        </p:cTn>
                                        <p:tgtEl>
                                          <p:spTgt spid="37920"/>
                                        </p:tgtEl>
                                        <p:attrNameLst>
                                          <p:attrName>style.visibility</p:attrName>
                                        </p:attrNameLst>
                                      </p:cBhvr>
                                      <p:to>
                                        <p:strVal val="visible"/>
                                      </p:to>
                                    </p:set>
                                    <p:animEffect transition="in" filter="wipe(right)">
                                      <p:cBhvr>
                                        <p:cTn id="83" dur="500"/>
                                        <p:tgtEl>
                                          <p:spTgt spid="37920"/>
                                        </p:tgtEl>
                                      </p:cBhvr>
                                    </p:animEffect>
                                  </p:childTnLst>
                                </p:cTn>
                              </p:par>
                            </p:childTnLst>
                          </p:cTn>
                        </p:par>
                        <p:par>
                          <p:cTn id="84" fill="hold" nodeType="afterGroup">
                            <p:stCondLst>
                              <p:cond delay="500"/>
                            </p:stCondLst>
                            <p:childTnLst>
                              <p:par>
                                <p:cTn id="85" presetID="22" presetClass="entr" presetSubtype="2" fill="hold"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right)">
                                      <p:cBhvr>
                                        <p:cTn id="87" dur="500"/>
                                        <p:tgtEl>
                                          <p:spTgt spid="6"/>
                                        </p:tgtEl>
                                      </p:cBhvr>
                                    </p:animEffect>
                                  </p:childTnLst>
                                </p:cTn>
                              </p:par>
                            </p:childTnLst>
                          </p:cTn>
                        </p:par>
                        <p:par>
                          <p:cTn id="88" fill="hold" nodeType="afterGroup">
                            <p:stCondLst>
                              <p:cond delay="1000"/>
                            </p:stCondLst>
                            <p:childTnLst>
                              <p:par>
                                <p:cTn id="89" presetID="22" presetClass="entr" presetSubtype="2" fill="hold" nodeType="afterEffect">
                                  <p:stCondLst>
                                    <p:cond delay="0"/>
                                  </p:stCondLst>
                                  <p:childTnLst>
                                    <p:set>
                                      <p:cBhvr>
                                        <p:cTn id="90" dur="1" fill="hold">
                                          <p:stCondLst>
                                            <p:cond delay="0"/>
                                          </p:stCondLst>
                                        </p:cTn>
                                        <p:tgtEl>
                                          <p:spTgt spid="37911"/>
                                        </p:tgtEl>
                                        <p:attrNameLst>
                                          <p:attrName>style.visibility</p:attrName>
                                        </p:attrNameLst>
                                      </p:cBhvr>
                                      <p:to>
                                        <p:strVal val="visible"/>
                                      </p:to>
                                    </p:set>
                                    <p:animEffect transition="in" filter="wipe(right)">
                                      <p:cBhvr>
                                        <p:cTn id="91" dur="500"/>
                                        <p:tgtEl>
                                          <p:spTgt spid="37911"/>
                                        </p:tgtEl>
                                      </p:cBhvr>
                                    </p:animEffect>
                                  </p:childTnLst>
                                </p:cTn>
                              </p:par>
                            </p:childTnLst>
                          </p:cTn>
                        </p:par>
                        <p:par>
                          <p:cTn id="92" fill="hold" nodeType="afterGroup">
                            <p:stCondLst>
                              <p:cond delay="1500"/>
                            </p:stCondLst>
                            <p:childTnLst>
                              <p:par>
                                <p:cTn id="93" presetID="22" presetClass="entr" presetSubtype="2" fill="hold" nodeType="afterEffect">
                                  <p:stCondLst>
                                    <p:cond delay="0"/>
                                  </p:stCondLst>
                                  <p:childTnLst>
                                    <p:set>
                                      <p:cBhvr>
                                        <p:cTn id="94" dur="1" fill="hold">
                                          <p:stCondLst>
                                            <p:cond delay="0"/>
                                          </p:stCondLst>
                                        </p:cTn>
                                        <p:tgtEl>
                                          <p:spTgt spid="37910"/>
                                        </p:tgtEl>
                                        <p:attrNameLst>
                                          <p:attrName>style.visibility</p:attrName>
                                        </p:attrNameLst>
                                      </p:cBhvr>
                                      <p:to>
                                        <p:strVal val="visible"/>
                                      </p:to>
                                    </p:set>
                                    <p:animEffect transition="in" filter="wipe(right)">
                                      <p:cBhvr>
                                        <p:cTn id="95" dur="500"/>
                                        <p:tgtEl>
                                          <p:spTgt spid="37910"/>
                                        </p:tgtEl>
                                      </p:cBhvr>
                                    </p:animEffect>
                                  </p:childTnLst>
                                </p:cTn>
                              </p:par>
                              <p:par>
                                <p:cTn id="96" presetID="22" presetClass="entr" presetSubtype="2" fill="hold" nodeType="withEffect">
                                  <p:stCondLst>
                                    <p:cond delay="0"/>
                                  </p:stCondLst>
                                  <p:childTnLst>
                                    <p:set>
                                      <p:cBhvr>
                                        <p:cTn id="97" dur="1" fill="hold">
                                          <p:stCondLst>
                                            <p:cond delay="0"/>
                                          </p:stCondLst>
                                        </p:cTn>
                                        <p:tgtEl>
                                          <p:spTgt spid="37928"/>
                                        </p:tgtEl>
                                        <p:attrNameLst>
                                          <p:attrName>style.visibility</p:attrName>
                                        </p:attrNameLst>
                                      </p:cBhvr>
                                      <p:to>
                                        <p:strVal val="visible"/>
                                      </p:to>
                                    </p:set>
                                    <p:animEffect transition="in" filter="wipe(right)">
                                      <p:cBhvr>
                                        <p:cTn id="98" dur="500"/>
                                        <p:tgtEl>
                                          <p:spTgt spid="37928"/>
                                        </p:tgtEl>
                                      </p:cBhvr>
                                    </p:animEffect>
                                  </p:childTnLst>
                                </p:cTn>
                              </p:par>
                            </p:childTnLst>
                          </p:cTn>
                        </p:par>
                        <p:par>
                          <p:cTn id="99" fill="hold" nodeType="afterGroup">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wipe(up)">
                                      <p:cBhvr>
                                        <p:cTn id="102" dur="500"/>
                                        <p:tgtEl>
                                          <p:spTgt spid="9"/>
                                        </p:tgtEl>
                                      </p:cBhvr>
                                    </p:animEffect>
                                  </p:childTnLst>
                                </p:cTn>
                              </p:par>
                            </p:childTnLst>
                          </p:cTn>
                        </p:par>
                        <p:par>
                          <p:cTn id="103" fill="hold" nodeType="afterGroup">
                            <p:stCondLst>
                              <p:cond delay="2500"/>
                            </p:stCondLst>
                            <p:childTnLst>
                              <p:par>
                                <p:cTn id="104" presetID="5" presetClass="entr" presetSubtype="10" fill="hold" grpId="0" nodeType="after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checkerboard(across)">
                                      <p:cBhvr>
                                        <p:cTn id="10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4294967295"/>
          </p:nvPr>
        </p:nvSpPr>
        <p:spPr>
          <a:xfrm>
            <a:off x="0" y="7173913"/>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E5F8D90-1CDA-48E4-9DA5-8522E67E55DD}" type="slidenum">
              <a:rPr lang="he-IL" altLang="zh-CN" sz="1000">
                <a:solidFill>
                  <a:srgbClr val="292929"/>
                </a:solidFill>
              </a:rPr>
              <a:pPr eaLnBrk="1" hangingPunct="1"/>
              <a:t>39</a:t>
            </a:fld>
            <a:endParaRPr lang="en-US" altLang="zh-CN" sz="1000">
              <a:solidFill>
                <a:srgbClr val="292929"/>
              </a:solidFill>
            </a:endParaRPr>
          </a:p>
        </p:txBody>
      </p:sp>
      <p:sp>
        <p:nvSpPr>
          <p:cNvPr id="9" name="Rectangle 8"/>
          <p:cNvSpPr/>
          <p:nvPr/>
        </p:nvSpPr>
        <p:spPr>
          <a:xfrm>
            <a:off x="0" y="1214438"/>
            <a:ext cx="8786813" cy="5200650"/>
          </a:xfrm>
          <a:prstGeom prst="rect">
            <a:avLst/>
          </a:prstGeom>
          <a:ln>
            <a:noFill/>
          </a:ln>
        </p:spPr>
        <p:txBody>
          <a:bodyPr>
            <a:spAutoFit/>
          </a:bodyPr>
          <a:lstStyle>
            <a:lvl1pPr eaLnBrk="0" hangingPunct="0">
              <a:defRPr>
                <a:solidFill>
                  <a:schemeClr val="tx1"/>
                </a:solidFill>
                <a:latin typeface="Arial" pitchFamily="34" charset="0"/>
                <a:ea typeface="宋体" pitchFamily="2" charset="-122"/>
              </a:defRPr>
            </a:lvl1pPr>
            <a:lvl2pPr eaLnBrk="0" hangingPunct="0">
              <a:defRPr>
                <a:solidFill>
                  <a:schemeClr val="tx1"/>
                </a:solidFill>
                <a:latin typeface="Arial" pitchFamily="34" charset="0"/>
                <a:ea typeface="宋体" pitchFamily="2" charset="-122"/>
              </a:defRPr>
            </a:lvl2pPr>
            <a:lvl3pPr eaLnBrk="0" hangingPunct="0">
              <a:defRPr>
                <a:solidFill>
                  <a:schemeClr val="tx1"/>
                </a:solidFill>
                <a:latin typeface="Arial" pitchFamily="34" charset="0"/>
                <a:ea typeface="宋体" pitchFamily="2" charset="-122"/>
              </a:defRPr>
            </a:lvl3pPr>
            <a:lvl4pPr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AU" altLang="zh-CN" sz="3000" b="1"/>
              <a:t> </a:t>
            </a:r>
          </a:p>
          <a:p>
            <a:pPr lvl="1" eaLnBrk="1" hangingPunct="1"/>
            <a:endParaRPr lang="en-AU" altLang="zh-CN" sz="1600"/>
          </a:p>
          <a:p>
            <a:pPr lvl="1" eaLnBrk="1" hangingPunct="1"/>
            <a:endParaRPr lang="en-US" altLang="zh-CN" sz="2000"/>
          </a:p>
          <a:p>
            <a:pPr lvl="3" eaLnBrk="1" hangingPunct="1">
              <a:buFont typeface="Arial" pitchFamily="34" charset="0"/>
              <a:buChar char="•"/>
            </a:pPr>
            <a:r>
              <a:rPr lang="en-US" altLang="zh-CN" sz="2000"/>
              <a:t>  </a:t>
            </a:r>
            <a:r>
              <a:rPr lang="zh-CN" altLang="en-US" sz="2000"/>
              <a:t>为持卡客户提供一个一站式的服务中心</a:t>
            </a:r>
            <a:r>
              <a:rPr lang="en-US" altLang="en-US" sz="2000"/>
              <a:t/>
            </a:r>
            <a:br>
              <a:rPr lang="en-US" altLang="en-US" sz="2000"/>
            </a:br>
            <a:endParaRPr lang="en-US" altLang="en-US" sz="2000"/>
          </a:p>
          <a:p>
            <a:pPr lvl="3" eaLnBrk="1" hangingPunct="1">
              <a:buFont typeface="Arial" pitchFamily="34" charset="0"/>
              <a:buChar char="•"/>
            </a:pPr>
            <a:r>
              <a:rPr lang="en-US" altLang="en-US" sz="2000"/>
              <a:t>  </a:t>
            </a:r>
            <a:r>
              <a:rPr lang="zh-CN" altLang="en-US" sz="2000"/>
              <a:t>通过提升座席效率与客户的支持度</a:t>
            </a:r>
            <a:r>
              <a:rPr lang="en-US" altLang="zh-CN" sz="2000"/>
              <a:t>/</a:t>
            </a:r>
            <a:r>
              <a:rPr lang="zh-CN" altLang="en-US" sz="2000"/>
              <a:t>满意度来提升收益</a:t>
            </a:r>
            <a:endParaRPr lang="en-US" altLang="en-US" sz="2000"/>
          </a:p>
          <a:p>
            <a:pPr lvl="3" eaLnBrk="1" hangingPunct="1"/>
            <a:endParaRPr lang="en-US" altLang="en-US" sz="2000"/>
          </a:p>
          <a:p>
            <a:pPr lvl="3" eaLnBrk="1" hangingPunct="1">
              <a:buFont typeface="Arial" pitchFamily="34" charset="0"/>
              <a:buChar char="•"/>
            </a:pPr>
            <a:r>
              <a:rPr lang="zh-CN" altLang="en-US" sz="2000"/>
              <a:t>  预测客户的需要与行为</a:t>
            </a:r>
            <a:r>
              <a:rPr lang="en-US" altLang="en-US" sz="2000"/>
              <a:t/>
            </a:r>
            <a:br>
              <a:rPr lang="en-US" altLang="en-US" sz="2000"/>
            </a:br>
            <a:endParaRPr lang="en-US" altLang="en-US" sz="2000"/>
          </a:p>
          <a:p>
            <a:pPr lvl="3" eaLnBrk="1" hangingPunct="1">
              <a:buFont typeface="Arial" pitchFamily="34" charset="0"/>
              <a:buChar char="•"/>
            </a:pPr>
            <a:r>
              <a:rPr lang="en-US" altLang="en-US" sz="2000" b="1"/>
              <a:t> </a:t>
            </a:r>
            <a:r>
              <a:rPr lang="en-US" altLang="en-US" sz="2000"/>
              <a:t> </a:t>
            </a:r>
            <a:r>
              <a:rPr lang="zh-CN" altLang="en-US" sz="2000"/>
              <a:t>提高运营的透明度与效率</a:t>
            </a:r>
            <a:endParaRPr lang="en-US" altLang="en-US" sz="2000"/>
          </a:p>
          <a:p>
            <a:pPr lvl="3" eaLnBrk="1" hangingPunct="1"/>
            <a:r>
              <a:rPr lang="en-US" altLang="en-US" sz="2000"/>
              <a:t> </a:t>
            </a:r>
          </a:p>
          <a:p>
            <a:pPr lvl="3" eaLnBrk="1" hangingPunct="1">
              <a:buFont typeface="Arial" pitchFamily="34" charset="0"/>
              <a:buChar char="•"/>
            </a:pPr>
            <a:r>
              <a:rPr lang="en-US" altLang="en-US" sz="2000"/>
              <a:t>  </a:t>
            </a:r>
            <a:r>
              <a:rPr lang="zh-CN" altLang="en-US" sz="2000"/>
              <a:t>关注于改善零售银行的运营绩效、流程与最佳实践</a:t>
            </a:r>
            <a:endParaRPr lang="en-US" altLang="en-US" sz="2000"/>
          </a:p>
          <a:p>
            <a:pPr lvl="3" eaLnBrk="1" hangingPunct="1">
              <a:buFont typeface="Arial" pitchFamily="34" charset="0"/>
              <a:buChar char="•"/>
            </a:pPr>
            <a:endParaRPr lang="en-US" altLang="en-US" sz="2000"/>
          </a:p>
          <a:p>
            <a:pPr lvl="2" eaLnBrk="1" hangingPunct="1"/>
            <a:r>
              <a:rPr lang="en-US" altLang="en-US" sz="1600" b="1"/>
              <a:t>	</a:t>
            </a:r>
          </a:p>
          <a:p>
            <a:pPr lvl="2" eaLnBrk="1" hangingPunct="1"/>
            <a:r>
              <a:rPr lang="en-US" altLang="en-US" sz="1600" b="1"/>
              <a:t>	</a:t>
            </a:r>
            <a:r>
              <a:rPr lang="en-AU" altLang="en-US" sz="1400" b="1"/>
              <a:t/>
            </a:r>
            <a:br>
              <a:rPr lang="en-AU" altLang="en-US" sz="1400" b="1"/>
            </a:br>
            <a:endParaRPr lang="en-AU" altLang="en-US" sz="1400"/>
          </a:p>
          <a:p>
            <a:pPr lvl="1" eaLnBrk="1" hangingPunct="1"/>
            <a:r>
              <a:rPr lang="en-AU" altLang="en-US" sz="2000" b="1"/>
              <a:t> </a:t>
            </a:r>
            <a:endParaRPr lang="en-US" altLang="en-US" sz="1600"/>
          </a:p>
        </p:txBody>
      </p:sp>
      <p:sp>
        <p:nvSpPr>
          <p:cNvPr id="75780" name="Title 1"/>
          <p:cNvSpPr>
            <a:spLocks noGrp="1"/>
          </p:cNvSpPr>
          <p:nvPr>
            <p:ph type="title"/>
          </p:nvPr>
        </p:nvSpPr>
        <p:spPr>
          <a:xfrm>
            <a:off x="0" y="1285875"/>
            <a:ext cx="8842375" cy="876300"/>
          </a:xfrm>
        </p:spPr>
        <p:txBody>
          <a:bodyPr/>
          <a:lstStyle/>
          <a:p>
            <a:r>
              <a:rPr lang="en-AU" altLang="zh-CN" sz="2400" smtClean="0">
                <a:ea typeface="宋体" pitchFamily="2" charset="-122"/>
              </a:rPr>
              <a:t> </a:t>
            </a:r>
            <a:r>
              <a:rPr lang="zh-CN" altLang="en-US" sz="2400" smtClean="0">
                <a:ea typeface="宋体" pitchFamily="2" charset="-122"/>
              </a:rPr>
              <a:t>基于业务评估的发现</a:t>
            </a:r>
            <a:endParaRPr lang="en-US" altLang="en-US" smtClean="0"/>
          </a:p>
        </p:txBody>
      </p:sp>
      <p:sp>
        <p:nvSpPr>
          <p:cNvPr id="6" name="Title 1"/>
          <p:cNvSpPr txBox="1">
            <a:spLocks/>
          </p:cNvSpPr>
          <p:nvPr/>
        </p:nvSpPr>
        <p:spPr bwMode="auto">
          <a:xfrm>
            <a:off x="179512" y="44624"/>
            <a:ext cx="7561263" cy="504825"/>
          </a:xfrm>
          <a:prstGeom prst="rect">
            <a:avLst/>
          </a:prstGeom>
          <a:noFill/>
          <a:ln w="9525">
            <a:noFill/>
            <a:miter lim="800000"/>
            <a:headEnd/>
            <a:tailEnd/>
          </a:ln>
        </p:spPr>
        <p:txBody>
          <a:bodyPr anchor="b"/>
          <a:lstStyle/>
          <a:p>
            <a:pPr eaLnBrk="0" hangingPunct="0">
              <a:defRPr/>
            </a:pPr>
            <a:r>
              <a:rPr lang="en-US" altLang="zh-CN" sz="2000" b="1" kern="0" dirty="0">
                <a:solidFill>
                  <a:schemeClr val="bg1"/>
                </a:solidFill>
                <a:latin typeface="+mj-lt"/>
                <a:ea typeface="+mj-ea"/>
                <a:cs typeface="+mj-cs"/>
              </a:rPr>
              <a:t>ROI</a:t>
            </a:r>
            <a:r>
              <a:rPr lang="zh-CN" altLang="en-US" sz="2000" b="1" kern="0" dirty="0">
                <a:solidFill>
                  <a:schemeClr val="bg1"/>
                </a:solidFill>
                <a:latin typeface="+mj-lt"/>
                <a:ea typeface="+mj-ea"/>
                <a:cs typeface="+mj-cs"/>
              </a:rPr>
              <a:t>实例</a:t>
            </a:r>
            <a:r>
              <a:rPr lang="en-US" altLang="zh-CN" sz="2000" b="1" kern="0" dirty="0">
                <a:solidFill>
                  <a:schemeClr val="bg1"/>
                </a:solidFill>
                <a:latin typeface="+mj-lt"/>
                <a:ea typeface="+mj-ea"/>
                <a:cs typeface="+mj-cs"/>
              </a:rPr>
              <a:t>——</a:t>
            </a:r>
            <a:r>
              <a:rPr lang="zh-CN" altLang="en-US" sz="2000" b="1" kern="0" dirty="0">
                <a:solidFill>
                  <a:schemeClr val="bg1"/>
                </a:solidFill>
                <a:latin typeface="+mj-lt"/>
                <a:ea typeface="+mj-ea"/>
                <a:cs typeface="+mj-cs"/>
              </a:rPr>
              <a:t>某信用卡客服中心</a:t>
            </a:r>
          </a:p>
        </p:txBody>
      </p:sp>
    </p:spTree>
    <p:extLst>
      <p:ext uri="{BB962C8B-B14F-4D97-AF65-F5344CB8AC3E}">
        <p14:creationId xmlns:p14="http://schemas.microsoft.com/office/powerpoint/2010/main" val="19214264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618" name="Picture 2"/>
          <p:cNvPicPr>
            <a:picLocks noChangeAspect="1" noChangeArrowheads="1"/>
          </p:cNvPicPr>
          <p:nvPr/>
        </p:nvPicPr>
        <p:blipFill>
          <a:blip r:embed="rId3">
            <a:clrChange>
              <a:clrFrom>
                <a:srgbClr val="FFFFFF"/>
              </a:clrFrom>
              <a:clrTo>
                <a:srgbClr val="FFFFFF">
                  <a:alpha val="0"/>
                </a:srgbClr>
              </a:clrTo>
            </a:clrChange>
            <a:lum bright="30000" contrast="-42000"/>
            <a:extLst>
              <a:ext uri="{28A0092B-C50C-407E-A947-70E740481C1C}">
                <a14:useLocalDpi xmlns:a14="http://schemas.microsoft.com/office/drawing/2010/main" val="0"/>
              </a:ext>
            </a:extLst>
          </a:blip>
          <a:srcRect/>
          <a:stretch>
            <a:fillRect/>
          </a:stretch>
        </p:blipFill>
        <p:spPr bwMode="auto">
          <a:xfrm rot="-633329">
            <a:off x="1555750" y="4230688"/>
            <a:ext cx="6535738"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8915" name="Rectangle 3"/>
          <p:cNvSpPr>
            <a:spLocks noGrp="1" noChangeArrowheads="1"/>
          </p:cNvSpPr>
          <p:nvPr>
            <p:ph type="title"/>
          </p:nvPr>
        </p:nvSpPr>
        <p:spPr>
          <a:xfrm>
            <a:off x="135087" y="116632"/>
            <a:ext cx="8229600" cy="484187"/>
          </a:xfrm>
          <a:noFill/>
        </p:spPr>
        <p:txBody>
          <a:bodyPr/>
          <a:lstStyle/>
          <a:p>
            <a:pPr eaLnBrk="1" hangingPunct="1"/>
            <a:r>
              <a:rPr lang="en-US" altLang="zh-CN" dirty="0" smtClean="0">
                <a:ea typeface="宋体" pitchFamily="2" charset="-122"/>
              </a:rPr>
              <a:t>NICE </a:t>
            </a:r>
            <a:r>
              <a:rPr lang="zh-CN" altLang="en-US" dirty="0" smtClean="0">
                <a:ea typeface="宋体" pitchFamily="2" charset="-122"/>
              </a:rPr>
              <a:t>如何实现对业务的提升</a:t>
            </a:r>
            <a:r>
              <a:rPr lang="en-US" altLang="zh-CN" dirty="0" smtClean="0">
                <a:ea typeface="宋体" pitchFamily="2" charset="-122"/>
              </a:rPr>
              <a:t>——</a:t>
            </a:r>
            <a:r>
              <a:rPr lang="zh-CN" altLang="en-US" dirty="0" smtClean="0">
                <a:ea typeface="宋体" pitchFamily="2" charset="-122"/>
              </a:rPr>
              <a:t>第一阶段</a:t>
            </a:r>
          </a:p>
        </p:txBody>
      </p:sp>
      <p:sp>
        <p:nvSpPr>
          <p:cNvPr id="623620" name="AutoShape 4"/>
          <p:cNvSpPr>
            <a:spLocks noChangeArrowheads="1"/>
          </p:cNvSpPr>
          <p:nvPr/>
        </p:nvSpPr>
        <p:spPr bwMode="auto">
          <a:xfrm>
            <a:off x="214313" y="3854450"/>
            <a:ext cx="1636712" cy="2541588"/>
          </a:xfrm>
          <a:prstGeom prst="roundRect">
            <a:avLst>
              <a:gd name="adj" fmla="val 8245"/>
            </a:avLst>
          </a:prstGeom>
          <a:noFill/>
          <a:ln w="38100">
            <a:solidFill>
              <a:srgbClr val="A622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2" name="Group 5"/>
          <p:cNvGrpSpPr>
            <a:grpSpLocks/>
          </p:cNvGrpSpPr>
          <p:nvPr/>
        </p:nvGrpSpPr>
        <p:grpSpPr bwMode="auto">
          <a:xfrm>
            <a:off x="284163" y="3948113"/>
            <a:ext cx="1498600" cy="2435225"/>
            <a:chOff x="255" y="2369"/>
            <a:chExt cx="944" cy="1534"/>
          </a:xfrm>
        </p:grpSpPr>
        <p:sp>
          <p:nvSpPr>
            <p:cNvPr id="38944" name="Text Box 6"/>
            <p:cNvSpPr txBox="1">
              <a:spLocks noChangeArrowheads="1"/>
            </p:cNvSpPr>
            <p:nvPr/>
          </p:nvSpPr>
          <p:spPr bwMode="auto">
            <a:xfrm>
              <a:off x="274" y="3356"/>
              <a:ext cx="880"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可靠的录音系统</a:t>
              </a:r>
              <a:br>
                <a:rPr lang="zh-CN" altLang="en-US" sz="1600" b="1"/>
              </a:br>
              <a:r>
                <a:rPr lang="en-US" altLang="zh-CN" sz="1200"/>
                <a:t>(</a:t>
              </a:r>
              <a:r>
                <a:rPr lang="zh-CN" altLang="en-US" sz="1200"/>
                <a:t>避免风险，解决争端</a:t>
              </a:r>
              <a:r>
                <a:rPr lang="en-US" altLang="zh-CN" sz="1200"/>
                <a:t>)</a:t>
              </a:r>
            </a:p>
          </p:txBody>
        </p:sp>
        <p:grpSp>
          <p:nvGrpSpPr>
            <p:cNvPr id="38945" name="Group 7"/>
            <p:cNvGrpSpPr>
              <a:grpSpLocks/>
            </p:cNvGrpSpPr>
            <p:nvPr/>
          </p:nvGrpSpPr>
          <p:grpSpPr bwMode="auto">
            <a:xfrm>
              <a:off x="255" y="2369"/>
              <a:ext cx="944" cy="974"/>
              <a:chOff x="255" y="2369"/>
              <a:chExt cx="944" cy="974"/>
            </a:xfrm>
          </p:grpSpPr>
          <p:pic>
            <p:nvPicPr>
              <p:cNvPr id="38946" name="Picture 8" descr="200022158-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 y="2369"/>
                <a:ext cx="944"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7" name="Rectangle 9"/>
              <p:cNvSpPr>
                <a:spLocks noChangeArrowheads="1"/>
              </p:cNvSpPr>
              <p:nvPr/>
            </p:nvSpPr>
            <p:spPr bwMode="auto">
              <a:xfrm>
                <a:off x="267" y="2380"/>
                <a:ext cx="921" cy="95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4" name="Group 10"/>
          <p:cNvGrpSpPr>
            <a:grpSpLocks/>
          </p:cNvGrpSpPr>
          <p:nvPr/>
        </p:nvGrpSpPr>
        <p:grpSpPr bwMode="auto">
          <a:xfrm>
            <a:off x="1981200" y="2805113"/>
            <a:ext cx="1698625" cy="2517775"/>
            <a:chOff x="1324" y="1649"/>
            <a:chExt cx="1070" cy="1586"/>
          </a:xfrm>
        </p:grpSpPr>
        <p:sp>
          <p:nvSpPr>
            <p:cNvPr id="38940" name="Text Box 11"/>
            <p:cNvSpPr txBox="1">
              <a:spLocks noChangeArrowheads="1"/>
            </p:cNvSpPr>
            <p:nvPr/>
          </p:nvSpPr>
          <p:spPr bwMode="auto">
            <a:xfrm>
              <a:off x="1324" y="2750"/>
              <a:ext cx="107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0000"/>
                </a:lnSpc>
                <a:spcBef>
                  <a:spcPct val="50000"/>
                </a:spcBef>
              </a:pPr>
              <a:r>
                <a:rPr lang="zh-CN" altLang="en-US" sz="1600" b="1"/>
                <a:t>质量管理</a:t>
              </a:r>
            </a:p>
            <a:p>
              <a:pPr algn="ctr" eaLnBrk="1" hangingPunct="1">
                <a:lnSpc>
                  <a:spcPct val="80000"/>
                </a:lnSpc>
                <a:spcBef>
                  <a:spcPct val="50000"/>
                </a:spcBef>
              </a:pPr>
              <a:r>
                <a:rPr lang="en-US" altLang="zh-CN" sz="1200"/>
                <a:t>(</a:t>
              </a:r>
              <a:r>
                <a:rPr lang="zh-CN" altLang="en-US" sz="1200"/>
                <a:t>提升座席服务质量</a:t>
              </a:r>
              <a:endParaRPr lang="en-US" altLang="zh-CN" sz="1200"/>
            </a:p>
            <a:p>
              <a:pPr algn="ctr" eaLnBrk="1" hangingPunct="1">
                <a:lnSpc>
                  <a:spcPct val="80000"/>
                </a:lnSpc>
                <a:spcBef>
                  <a:spcPct val="50000"/>
                </a:spcBef>
              </a:pPr>
              <a:r>
                <a:rPr lang="zh-CN" altLang="en-US" sz="1200"/>
                <a:t>与客户满意度</a:t>
              </a:r>
              <a:r>
                <a:rPr lang="en-US" altLang="zh-CN" sz="1200"/>
                <a:t>)</a:t>
              </a:r>
            </a:p>
          </p:txBody>
        </p:sp>
        <p:grpSp>
          <p:nvGrpSpPr>
            <p:cNvPr id="38941" name="Group 12"/>
            <p:cNvGrpSpPr>
              <a:grpSpLocks/>
            </p:cNvGrpSpPr>
            <p:nvPr/>
          </p:nvGrpSpPr>
          <p:grpSpPr bwMode="auto">
            <a:xfrm>
              <a:off x="1355" y="1649"/>
              <a:ext cx="942" cy="1087"/>
              <a:chOff x="1355" y="1649"/>
              <a:chExt cx="942" cy="1087"/>
            </a:xfrm>
          </p:grpSpPr>
          <p:pic>
            <p:nvPicPr>
              <p:cNvPr id="38942" name="Picture 13" descr="200135684-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5" y="1649"/>
                <a:ext cx="942"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3" name="Rectangle 14"/>
              <p:cNvSpPr>
                <a:spLocks noChangeArrowheads="1"/>
              </p:cNvSpPr>
              <p:nvPr/>
            </p:nvSpPr>
            <p:spPr bwMode="auto">
              <a:xfrm>
                <a:off x="1373" y="1663"/>
                <a:ext cx="909" cy="1059"/>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6" name="Group 15"/>
          <p:cNvGrpSpPr>
            <a:grpSpLocks/>
          </p:cNvGrpSpPr>
          <p:nvPr/>
        </p:nvGrpSpPr>
        <p:grpSpPr bwMode="auto">
          <a:xfrm>
            <a:off x="3603625" y="2132013"/>
            <a:ext cx="1981200" cy="2540000"/>
            <a:chOff x="2346" y="1225"/>
            <a:chExt cx="1248" cy="1600"/>
          </a:xfrm>
        </p:grpSpPr>
        <p:sp>
          <p:nvSpPr>
            <p:cNvPr id="38936" name="Text Box 16"/>
            <p:cNvSpPr txBox="1">
              <a:spLocks noChangeArrowheads="1"/>
            </p:cNvSpPr>
            <p:nvPr/>
          </p:nvSpPr>
          <p:spPr bwMode="auto">
            <a:xfrm>
              <a:off x="2346" y="2360"/>
              <a:ext cx="124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精确监控</a:t>
              </a:r>
            </a:p>
            <a:p>
              <a:pPr algn="ctr" eaLnBrk="1" hangingPunct="1">
                <a:lnSpc>
                  <a:spcPct val="90000"/>
                </a:lnSpc>
                <a:spcBef>
                  <a:spcPct val="50000"/>
                </a:spcBef>
              </a:pPr>
              <a:r>
                <a:rPr lang="en-US" altLang="zh-CN" sz="1200"/>
                <a:t>(</a:t>
              </a:r>
              <a:r>
                <a:rPr lang="zh-CN" altLang="en-US" sz="1200"/>
                <a:t>致力于从相关联络活动中洞悉业务真相</a:t>
              </a:r>
              <a:r>
                <a:rPr lang="en-US" altLang="zh-CN" sz="1200"/>
                <a:t>)</a:t>
              </a:r>
            </a:p>
          </p:txBody>
        </p:sp>
        <p:grpSp>
          <p:nvGrpSpPr>
            <p:cNvPr id="38937" name="Group 17"/>
            <p:cNvGrpSpPr>
              <a:grpSpLocks/>
            </p:cNvGrpSpPr>
            <p:nvPr/>
          </p:nvGrpSpPr>
          <p:grpSpPr bwMode="auto">
            <a:xfrm>
              <a:off x="2474" y="1225"/>
              <a:ext cx="986" cy="1105"/>
              <a:chOff x="2474" y="1225"/>
              <a:chExt cx="986" cy="1105"/>
            </a:xfrm>
          </p:grpSpPr>
          <p:pic>
            <p:nvPicPr>
              <p:cNvPr id="38938" name="Picture 18" descr="200029146-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 y="1225"/>
                <a:ext cx="986"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9" name="Rectangle 19"/>
              <p:cNvSpPr>
                <a:spLocks noChangeArrowheads="1"/>
              </p:cNvSpPr>
              <p:nvPr/>
            </p:nvSpPr>
            <p:spPr bwMode="auto">
              <a:xfrm>
                <a:off x="2486" y="1240"/>
                <a:ext cx="960" cy="108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8" name="Group 20"/>
          <p:cNvGrpSpPr>
            <a:grpSpLocks/>
          </p:cNvGrpSpPr>
          <p:nvPr/>
        </p:nvGrpSpPr>
        <p:grpSpPr bwMode="auto">
          <a:xfrm>
            <a:off x="5451475" y="1360488"/>
            <a:ext cx="1905000" cy="2536825"/>
            <a:chOff x="3510" y="739"/>
            <a:chExt cx="1200" cy="1598"/>
          </a:xfrm>
        </p:grpSpPr>
        <p:sp>
          <p:nvSpPr>
            <p:cNvPr id="38932" name="Text Box 21"/>
            <p:cNvSpPr txBox="1">
              <a:spLocks noChangeArrowheads="1"/>
            </p:cNvSpPr>
            <p:nvPr/>
          </p:nvSpPr>
          <p:spPr bwMode="auto">
            <a:xfrm>
              <a:off x="3510" y="1872"/>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自适应的互动分析</a:t>
              </a:r>
            </a:p>
            <a:p>
              <a:pPr algn="ctr" eaLnBrk="1" hangingPunct="1">
                <a:lnSpc>
                  <a:spcPct val="90000"/>
                </a:lnSpc>
                <a:spcBef>
                  <a:spcPct val="50000"/>
                </a:spcBef>
              </a:pPr>
              <a:r>
                <a:rPr lang="en-US" altLang="zh-CN" sz="1200"/>
                <a:t>(</a:t>
              </a:r>
              <a:r>
                <a:rPr lang="zh-CN" altLang="en-US" sz="1200"/>
                <a:t>自动研判趋势并揭示根源</a:t>
              </a:r>
              <a:r>
                <a:rPr lang="en-US" altLang="zh-CN" sz="1200"/>
                <a:t>)</a:t>
              </a:r>
              <a:endParaRPr lang="en-US" altLang="zh-CN" sz="900"/>
            </a:p>
          </p:txBody>
        </p:sp>
        <p:grpSp>
          <p:nvGrpSpPr>
            <p:cNvPr id="38933" name="Group 22"/>
            <p:cNvGrpSpPr>
              <a:grpSpLocks/>
            </p:cNvGrpSpPr>
            <p:nvPr/>
          </p:nvGrpSpPr>
          <p:grpSpPr bwMode="auto">
            <a:xfrm>
              <a:off x="3633" y="739"/>
              <a:ext cx="914" cy="1097"/>
              <a:chOff x="3633" y="739"/>
              <a:chExt cx="914" cy="1097"/>
            </a:xfrm>
          </p:grpSpPr>
          <p:pic>
            <p:nvPicPr>
              <p:cNvPr id="38934" name="Picture 23" descr="E00576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3" y="739"/>
                <a:ext cx="914"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5" name="Rectangle 24"/>
              <p:cNvSpPr>
                <a:spLocks noChangeArrowheads="1"/>
              </p:cNvSpPr>
              <p:nvPr/>
            </p:nvSpPr>
            <p:spPr bwMode="auto">
              <a:xfrm>
                <a:off x="3648" y="752"/>
                <a:ext cx="885" cy="1071"/>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10" name="Group 25"/>
          <p:cNvGrpSpPr>
            <a:grpSpLocks/>
          </p:cNvGrpSpPr>
          <p:nvPr/>
        </p:nvGrpSpPr>
        <p:grpSpPr bwMode="auto">
          <a:xfrm>
            <a:off x="7281863" y="827088"/>
            <a:ext cx="1454150" cy="2473325"/>
            <a:chOff x="4663" y="403"/>
            <a:chExt cx="916" cy="1558"/>
          </a:xfrm>
        </p:grpSpPr>
        <p:sp>
          <p:nvSpPr>
            <p:cNvPr id="38922" name="Text Box 26"/>
            <p:cNvSpPr txBox="1">
              <a:spLocks noChangeArrowheads="1"/>
            </p:cNvSpPr>
            <p:nvPr/>
          </p:nvSpPr>
          <p:spPr bwMode="auto">
            <a:xfrm>
              <a:off x="4668" y="977"/>
              <a:ext cx="91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改善业务流程</a:t>
              </a:r>
            </a:p>
            <a:p>
              <a:pPr algn="ctr" eaLnBrk="1" hangingPunct="1">
                <a:lnSpc>
                  <a:spcPct val="90000"/>
                </a:lnSpc>
                <a:spcBef>
                  <a:spcPct val="50000"/>
                </a:spcBef>
              </a:pPr>
              <a:r>
                <a:rPr lang="en-US" altLang="zh-CN" sz="1200"/>
                <a:t>(</a:t>
              </a:r>
              <a:r>
                <a:rPr lang="zh-CN" altLang="en-US" sz="1200"/>
                <a:t>适时</a:t>
              </a:r>
              <a:r>
                <a:rPr lang="en-US" altLang="zh-CN" sz="1200"/>
                <a:t>, </a:t>
              </a:r>
              <a:r>
                <a:rPr lang="zh-CN" altLang="en-US" sz="1200"/>
                <a:t>洞悉</a:t>
              </a:r>
              <a:r>
                <a:rPr lang="en-US" altLang="zh-CN" sz="1200"/>
                <a:t>, </a:t>
              </a:r>
              <a:r>
                <a:rPr lang="zh-CN" altLang="en-US" sz="1200"/>
                <a:t>主动</a:t>
              </a:r>
              <a:r>
                <a:rPr lang="en-US" altLang="zh-CN" sz="1200"/>
                <a:t>)</a:t>
              </a:r>
              <a:endParaRPr lang="en-US" altLang="zh-CN" sz="900"/>
            </a:p>
          </p:txBody>
        </p:sp>
        <p:sp>
          <p:nvSpPr>
            <p:cNvPr id="38923" name="Rectangle 27"/>
            <p:cNvSpPr>
              <a:spLocks noChangeArrowheads="1"/>
            </p:cNvSpPr>
            <p:nvPr/>
          </p:nvSpPr>
          <p:spPr bwMode="auto">
            <a:xfrm>
              <a:off x="4663" y="403"/>
              <a:ext cx="896" cy="1558"/>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38924" name="Picture 28" descr="righttime"/>
            <p:cNvPicPr>
              <a:picLocks noChangeAspect="1" noChangeArrowheads="1"/>
            </p:cNvPicPr>
            <p:nvPr/>
          </p:nvPicPr>
          <p:blipFill>
            <a:blip r:embed="rId8" cstate="print">
              <a:extLst>
                <a:ext uri="{28A0092B-C50C-407E-A947-70E740481C1C}">
                  <a14:useLocalDpi xmlns:a14="http://schemas.microsoft.com/office/drawing/2010/main" val="0"/>
                </a:ext>
              </a:extLst>
            </a:blip>
            <a:srcRect b="34358"/>
            <a:stretch>
              <a:fillRect/>
            </a:stretch>
          </p:blipFill>
          <p:spPr bwMode="auto">
            <a:xfrm>
              <a:off x="4692"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29" descr="proactive"/>
            <p:cNvPicPr>
              <a:picLocks noChangeAspect="1" noChangeArrowheads="1"/>
            </p:cNvPicPr>
            <p:nvPr/>
          </p:nvPicPr>
          <p:blipFill>
            <a:blip r:embed="rId9" cstate="print">
              <a:extLst>
                <a:ext uri="{28A0092B-C50C-407E-A947-70E740481C1C}">
                  <a14:useLocalDpi xmlns:a14="http://schemas.microsoft.com/office/drawing/2010/main" val="0"/>
                </a:ext>
              </a:extLst>
            </a:blip>
            <a:srcRect b="34358"/>
            <a:stretch>
              <a:fillRect/>
            </a:stretch>
          </p:blipFill>
          <p:spPr bwMode="auto">
            <a:xfrm>
              <a:off x="5335"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30" descr="insightful"/>
            <p:cNvPicPr>
              <a:picLocks noChangeAspect="1" noChangeArrowheads="1"/>
            </p:cNvPicPr>
            <p:nvPr/>
          </p:nvPicPr>
          <p:blipFill>
            <a:blip r:embed="rId10" cstate="print">
              <a:extLst>
                <a:ext uri="{28A0092B-C50C-407E-A947-70E740481C1C}">
                  <a14:useLocalDpi xmlns:a14="http://schemas.microsoft.com/office/drawing/2010/main" val="0"/>
                </a:ext>
              </a:extLst>
            </a:blip>
            <a:srcRect b="34358"/>
            <a:stretch>
              <a:fillRect/>
            </a:stretch>
          </p:blipFill>
          <p:spPr bwMode="auto">
            <a:xfrm>
              <a:off x="5016"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7" name="AutoShape 31"/>
            <p:cNvSpPr>
              <a:spLocks noChangeArrowheads="1"/>
            </p:cNvSpPr>
            <p:nvPr/>
          </p:nvSpPr>
          <p:spPr bwMode="auto">
            <a:xfrm>
              <a:off x="4863" y="784"/>
              <a:ext cx="141" cy="37"/>
            </a:xfrm>
            <a:prstGeom prst="rightArrow">
              <a:avLst>
                <a:gd name="adj1" fmla="val 50000"/>
                <a:gd name="adj2" fmla="val 95270"/>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38928" name="AutoShape 32"/>
            <p:cNvSpPr>
              <a:spLocks noChangeArrowheads="1"/>
            </p:cNvSpPr>
            <p:nvPr/>
          </p:nvSpPr>
          <p:spPr bwMode="auto">
            <a:xfrm>
              <a:off x="5193" y="784"/>
              <a:ext cx="142" cy="37"/>
            </a:xfrm>
            <a:prstGeom prst="rightArrow">
              <a:avLst>
                <a:gd name="adj1" fmla="val 50000"/>
                <a:gd name="adj2" fmla="val 95946"/>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38929" name="AutoShape 33"/>
            <p:cNvSpPr>
              <a:spLocks noChangeArrowheads="1"/>
            </p:cNvSpPr>
            <p:nvPr/>
          </p:nvSpPr>
          <p:spPr bwMode="auto">
            <a:xfrm flipV="1">
              <a:off x="4779" y="490"/>
              <a:ext cx="664" cy="48"/>
            </a:xfrm>
            <a:prstGeom prst="leftArrow">
              <a:avLst>
                <a:gd name="adj1" fmla="val 41852"/>
                <a:gd name="adj2" fmla="val 0"/>
              </a:avLst>
            </a:prstGeom>
            <a:gradFill rotWithShape="1">
              <a:gsLst>
                <a:gs pos="0">
                  <a:srgbClr val="FF0000"/>
                </a:gs>
                <a:gs pos="100000">
                  <a:schemeClr val="tx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930" name="AutoShape 34"/>
            <p:cNvSpPr>
              <a:spLocks noChangeArrowheads="1"/>
            </p:cNvSpPr>
            <p:nvPr/>
          </p:nvSpPr>
          <p:spPr bwMode="auto">
            <a:xfrm rot="16200000" flipV="1">
              <a:off x="4692" y="584"/>
              <a:ext cx="187" cy="28"/>
            </a:xfrm>
            <a:prstGeom prst="leftArrow">
              <a:avLst>
                <a:gd name="adj1" fmla="val 54843"/>
                <a:gd name="adj2" fmla="val 204191"/>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931" name="AutoShape 35"/>
            <p:cNvSpPr>
              <a:spLocks noChangeArrowheads="1"/>
            </p:cNvSpPr>
            <p:nvPr/>
          </p:nvSpPr>
          <p:spPr bwMode="auto">
            <a:xfrm rot="5400000">
              <a:off x="5350" y="571"/>
              <a:ext cx="165" cy="50"/>
            </a:xfrm>
            <a:prstGeom prst="leftArrow">
              <a:avLst>
                <a:gd name="adj1" fmla="val 37574"/>
                <a:gd name="adj2" fmla="val 0"/>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1128063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623618"/>
                                        </p:tgtEl>
                                        <p:attrNameLst>
                                          <p:attrName>style.visibility</p:attrName>
                                        </p:attrNameLst>
                                      </p:cBhvr>
                                      <p:to>
                                        <p:strVal val="visible"/>
                                      </p:to>
                                    </p:set>
                                    <p:animEffect transition="in" filter="wipe(down)">
                                      <p:cBhvr>
                                        <p:cTn id="7" dur="500"/>
                                        <p:tgtEl>
                                          <p:spTgt spid="62361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3620"/>
                                        </p:tgtEl>
                                        <p:attrNameLst>
                                          <p:attrName>style.visibility</p:attrName>
                                        </p:attrNameLst>
                                      </p:cBhvr>
                                      <p:to>
                                        <p:strVal val="visible"/>
                                      </p:to>
                                    </p:set>
                                    <p:animEffect transition="in" filter="fade">
                                      <p:cBhvr>
                                        <p:cTn id="32" dur="1000"/>
                                        <p:tgtEl>
                                          <p:spTgt spid="623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115019" y="260648"/>
            <a:ext cx="7553325" cy="305718"/>
          </a:xfrm>
        </p:spPr>
        <p:txBody>
          <a:bodyPr/>
          <a:lstStyle/>
          <a:p>
            <a:r>
              <a:rPr lang="en-US" altLang="zh-CN" smtClean="0">
                <a:ea typeface="宋体" pitchFamily="2" charset="-122"/>
              </a:rPr>
              <a:t> </a:t>
            </a:r>
            <a:r>
              <a:rPr lang="zh-CN" altLang="en-US" smtClean="0">
                <a:ea typeface="宋体" pitchFamily="2" charset="-122"/>
              </a:rPr>
              <a:t>解决方案路线图</a:t>
            </a:r>
            <a:endParaRPr lang="en-US" altLang="en-US" smtClean="0"/>
          </a:p>
        </p:txBody>
      </p:sp>
      <p:graphicFrame>
        <p:nvGraphicFramePr>
          <p:cNvPr id="5" name="Diagram 4"/>
          <p:cNvGraphicFramePr/>
          <p:nvPr>
            <p:extLst>
              <p:ext uri="{D42A27DB-BD31-4B8C-83A1-F6EECF244321}">
                <p14:modId xmlns:p14="http://schemas.microsoft.com/office/powerpoint/2010/main" val="2659368342"/>
              </p:ext>
            </p:extLst>
          </p:nvPr>
        </p:nvGraphicFramePr>
        <p:xfrm>
          <a:off x="1000100" y="1512902"/>
          <a:ext cx="3571900" cy="4857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5186363" y="1779588"/>
            <a:ext cx="1771650" cy="830262"/>
          </a:xfrm>
          <a:prstGeom prst="rect">
            <a:avLst/>
          </a:prstGeom>
          <a:noFill/>
        </p:spPr>
        <p:txBody>
          <a:bodyPr>
            <a:spAutoFit/>
          </a:bodyPr>
          <a:lstStyle/>
          <a:p>
            <a:pPr>
              <a:defRPr/>
            </a:pPr>
            <a:r>
              <a:rPr lang="zh-CN" altLang="en-US" sz="1600" dirty="0">
                <a:solidFill>
                  <a:schemeClr val="bg2">
                    <a:lumMod val="50000"/>
                  </a:schemeClr>
                </a:solidFill>
              </a:rPr>
              <a:t>运营效率的提升及销售收入的增加</a:t>
            </a:r>
            <a:endParaRPr lang="en-US" sz="1600" dirty="0">
              <a:solidFill>
                <a:schemeClr val="bg2">
                  <a:lumMod val="50000"/>
                </a:schemeClr>
              </a:solidFill>
            </a:endParaRPr>
          </a:p>
        </p:txBody>
      </p:sp>
      <p:sp>
        <p:nvSpPr>
          <p:cNvPr id="11" name="TextBox 10"/>
          <p:cNvSpPr txBox="1"/>
          <p:nvPr/>
        </p:nvSpPr>
        <p:spPr>
          <a:xfrm>
            <a:off x="5286375" y="4727575"/>
            <a:ext cx="1731963" cy="584200"/>
          </a:xfrm>
          <a:prstGeom prst="rect">
            <a:avLst/>
          </a:prstGeom>
          <a:noFill/>
        </p:spPr>
        <p:txBody>
          <a:bodyPr>
            <a:spAutoFit/>
          </a:bodyPr>
          <a:lstStyle/>
          <a:p>
            <a:pPr>
              <a:defRPr/>
            </a:pPr>
            <a:r>
              <a:rPr lang="zh-CN" altLang="en-US" sz="1600" dirty="0">
                <a:solidFill>
                  <a:schemeClr val="bg2">
                    <a:lumMod val="50000"/>
                  </a:schemeClr>
                </a:solidFill>
              </a:rPr>
              <a:t>提升客户体验</a:t>
            </a:r>
            <a:r>
              <a:rPr lang="en-US" altLang="zh-CN" sz="1600" dirty="0">
                <a:solidFill>
                  <a:schemeClr val="bg2">
                    <a:lumMod val="50000"/>
                  </a:schemeClr>
                </a:solidFill>
              </a:rPr>
              <a:t>+</a:t>
            </a:r>
            <a:r>
              <a:rPr lang="zh-CN" altLang="en-US" sz="1600" dirty="0">
                <a:solidFill>
                  <a:schemeClr val="bg2">
                    <a:lumMod val="50000"/>
                  </a:schemeClr>
                </a:solidFill>
              </a:rPr>
              <a:t>增加营收</a:t>
            </a:r>
            <a:endParaRPr lang="en-US" sz="1600" dirty="0">
              <a:solidFill>
                <a:schemeClr val="bg2">
                  <a:lumMod val="50000"/>
                </a:schemeClr>
              </a:solidFill>
            </a:endParaRPr>
          </a:p>
        </p:txBody>
      </p:sp>
      <p:sp>
        <p:nvSpPr>
          <p:cNvPr id="10" name="TextBox 9"/>
          <p:cNvSpPr txBox="1"/>
          <p:nvPr/>
        </p:nvSpPr>
        <p:spPr>
          <a:xfrm>
            <a:off x="5243513" y="2870200"/>
            <a:ext cx="1828800" cy="1323975"/>
          </a:xfrm>
          <a:prstGeom prst="rect">
            <a:avLst/>
          </a:prstGeom>
          <a:noFill/>
        </p:spPr>
        <p:txBody>
          <a:bodyPr>
            <a:spAutoFit/>
          </a:bodyPr>
          <a:lstStyle/>
          <a:p>
            <a:pPr>
              <a:defRPr/>
            </a:pPr>
            <a:r>
              <a:rPr lang="zh-CN" altLang="en-US" sz="1600" dirty="0">
                <a:solidFill>
                  <a:schemeClr val="bg2">
                    <a:lumMod val="50000"/>
                  </a:schemeClr>
                </a:solidFill>
              </a:rPr>
              <a:t>运营效率的进一步提升</a:t>
            </a:r>
            <a:endParaRPr lang="en-US" sz="1600" dirty="0">
              <a:solidFill>
                <a:schemeClr val="bg2">
                  <a:lumMod val="50000"/>
                </a:schemeClr>
              </a:solidFill>
            </a:endParaRPr>
          </a:p>
          <a:p>
            <a:pPr>
              <a:defRPr/>
            </a:pPr>
            <a:r>
              <a:rPr lang="en-US" sz="1600" dirty="0">
                <a:solidFill>
                  <a:schemeClr val="bg2">
                    <a:lumMod val="50000"/>
                  </a:schemeClr>
                </a:solidFill>
              </a:rPr>
              <a:t>+ </a:t>
            </a:r>
            <a:r>
              <a:rPr lang="zh-CN" altLang="en-US" sz="1600" dirty="0">
                <a:solidFill>
                  <a:schemeClr val="bg2">
                    <a:lumMod val="50000"/>
                  </a:schemeClr>
                </a:solidFill>
              </a:rPr>
              <a:t>增加营收</a:t>
            </a:r>
            <a:r>
              <a:rPr lang="en-US" sz="1600" dirty="0">
                <a:solidFill>
                  <a:schemeClr val="bg2">
                    <a:lumMod val="50000"/>
                  </a:schemeClr>
                </a:solidFill>
              </a:rPr>
              <a:t> + </a:t>
            </a:r>
          </a:p>
          <a:p>
            <a:pPr>
              <a:defRPr/>
            </a:pPr>
            <a:r>
              <a:rPr lang="zh-CN" altLang="en-US" sz="1600" dirty="0">
                <a:solidFill>
                  <a:schemeClr val="bg2">
                    <a:lumMod val="50000"/>
                  </a:schemeClr>
                </a:solidFill>
              </a:rPr>
              <a:t>与企业</a:t>
            </a:r>
            <a:r>
              <a:rPr lang="en-US" altLang="zh-CN" sz="1600" dirty="0">
                <a:solidFill>
                  <a:schemeClr val="bg2">
                    <a:lumMod val="50000"/>
                  </a:schemeClr>
                </a:solidFill>
              </a:rPr>
              <a:t>KPI</a:t>
            </a:r>
            <a:r>
              <a:rPr lang="zh-CN" altLang="en-US" sz="1600" dirty="0">
                <a:solidFill>
                  <a:schemeClr val="bg2">
                    <a:lumMod val="50000"/>
                  </a:schemeClr>
                </a:solidFill>
              </a:rPr>
              <a:t>与业务目标结合</a:t>
            </a:r>
            <a:endParaRPr lang="en-US" sz="1600" dirty="0">
              <a:solidFill>
                <a:schemeClr val="bg2">
                  <a:lumMod val="50000"/>
                </a:schemeClr>
              </a:solidFill>
            </a:endParaRPr>
          </a:p>
        </p:txBody>
      </p:sp>
      <p:sp>
        <p:nvSpPr>
          <p:cNvPr id="12" name="Striped Right Arrow 11"/>
          <p:cNvSpPr/>
          <p:nvPr/>
        </p:nvSpPr>
        <p:spPr>
          <a:xfrm>
            <a:off x="4725988" y="1809750"/>
            <a:ext cx="174625" cy="465138"/>
          </a:xfrm>
          <a:prstGeom prst="striped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13" name="Striped Right Arrow 12"/>
          <p:cNvSpPr/>
          <p:nvPr/>
        </p:nvSpPr>
        <p:spPr>
          <a:xfrm>
            <a:off x="4714875" y="3298825"/>
            <a:ext cx="174625" cy="465138"/>
          </a:xfrm>
          <a:prstGeom prst="striped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14" name="Striped Right Arrow 13"/>
          <p:cNvSpPr/>
          <p:nvPr/>
        </p:nvSpPr>
        <p:spPr>
          <a:xfrm>
            <a:off x="4714875" y="4799013"/>
            <a:ext cx="174625" cy="465137"/>
          </a:xfrm>
          <a:prstGeom prst="striped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Tree>
    <p:extLst>
      <p:ext uri="{BB962C8B-B14F-4D97-AF65-F5344CB8AC3E}">
        <p14:creationId xmlns:p14="http://schemas.microsoft.com/office/powerpoint/2010/main" val="1853258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23"/>
          <p:cNvSpPr>
            <a:spLocks noGrp="1"/>
          </p:cNvSpPr>
          <p:nvPr>
            <p:ph type="title"/>
          </p:nvPr>
        </p:nvSpPr>
        <p:spPr>
          <a:xfrm>
            <a:off x="142875" y="242962"/>
            <a:ext cx="8270875" cy="305718"/>
          </a:xfrm>
        </p:spPr>
        <p:txBody>
          <a:bodyPr/>
          <a:lstStyle/>
          <a:p>
            <a:pPr eaLnBrk="1" hangingPunct="1"/>
            <a:r>
              <a:rPr lang="en-US" altLang="zh-CN" dirty="0" smtClean="0">
                <a:ea typeface="宋体" pitchFamily="2" charset="-122"/>
              </a:rPr>
              <a:t>PHASE1</a:t>
            </a:r>
            <a:r>
              <a:rPr lang="zh-CN" altLang="en-US" dirty="0" smtClean="0">
                <a:ea typeface="宋体" pitchFamily="2" charset="-122"/>
              </a:rPr>
              <a:t>的</a:t>
            </a:r>
            <a:r>
              <a:rPr lang="en-US" altLang="zh-CN" dirty="0" smtClean="0">
                <a:ea typeface="宋体" pitchFamily="2" charset="-122"/>
              </a:rPr>
              <a:t>ROI</a:t>
            </a:r>
            <a:r>
              <a:rPr lang="zh-CN" altLang="en-US" dirty="0" smtClean="0">
                <a:ea typeface="宋体" pitchFamily="2" charset="-122"/>
              </a:rPr>
              <a:t>实践</a:t>
            </a:r>
            <a:endParaRPr lang="en-US" altLang="en-US" sz="1600" dirty="0" smtClean="0"/>
          </a:p>
        </p:txBody>
      </p:sp>
      <p:grpSp>
        <p:nvGrpSpPr>
          <p:cNvPr id="2" name="Group 20"/>
          <p:cNvGrpSpPr>
            <a:grpSpLocks/>
          </p:cNvGrpSpPr>
          <p:nvPr/>
        </p:nvGrpSpPr>
        <p:grpSpPr bwMode="auto">
          <a:xfrm>
            <a:off x="142875" y="1708150"/>
            <a:ext cx="3103563" cy="2165350"/>
            <a:chOff x="5072063" y="1049334"/>
            <a:chExt cx="3559179" cy="2379666"/>
          </a:xfrm>
        </p:grpSpPr>
        <p:sp>
          <p:nvSpPr>
            <p:cNvPr id="33" name="Rectangle 32"/>
            <p:cNvSpPr/>
            <p:nvPr/>
          </p:nvSpPr>
          <p:spPr bwMode="auto">
            <a:xfrm>
              <a:off x="5072063" y="1363366"/>
              <a:ext cx="3557358" cy="2065634"/>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34" name="Rectangle 33"/>
            <p:cNvSpPr/>
            <p:nvPr/>
          </p:nvSpPr>
          <p:spPr bwMode="auto">
            <a:xfrm>
              <a:off x="5965954" y="1222052"/>
              <a:ext cx="2665288" cy="369860"/>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t>升级前</a:t>
              </a:r>
              <a:endParaRPr lang="en-US" dirty="0"/>
            </a:p>
          </p:txBody>
        </p:sp>
        <p:pic>
          <p:nvPicPr>
            <p:cNvPr id="77897" name="Picture 2" descr="D:\Clients\NICE\2008.06\draft1\Pixadex.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197475" y="1049334"/>
              <a:ext cx="609600" cy="4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6910" name="Group 46"/>
          <p:cNvGraphicFramePr>
            <a:graphicFrameLocks noGrp="1"/>
          </p:cNvGraphicFramePr>
          <p:nvPr/>
        </p:nvGraphicFramePr>
        <p:xfrm>
          <a:off x="338138" y="2430463"/>
          <a:ext cx="2782887" cy="1371600"/>
        </p:xfrm>
        <a:graphic>
          <a:graphicData uri="http://schemas.openxmlformats.org/drawingml/2006/table">
            <a:tbl>
              <a:tblPr/>
              <a:tblGrid>
                <a:gridCol w="1395308"/>
                <a:gridCol w="1387579"/>
              </a:tblGrid>
              <a:tr h="262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平均每日通话量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58" marR="91458" horzOverflow="overflow">
                    <a:lnL>
                      <a:noFill/>
                    </a:lnL>
                    <a:lnR w="12700" cap="flat" cmpd="sng" algn="ctr">
                      <a:noFill/>
                      <a:prstDash val="solid"/>
                      <a:round/>
                      <a:headEnd type="none" w="med" len="med"/>
                      <a:tailEnd type="none" w="med" len="med"/>
                    </a:lnR>
                    <a:lnT>
                      <a:noFill/>
                    </a:lnT>
                    <a:lnB w="762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22588E"/>
                          </a:solidFill>
                          <a:effectLst/>
                          <a:latin typeface="Arial" charset="0"/>
                          <a:cs typeface="Arial" charset="0"/>
                        </a:rPr>
                        <a:t>20,619</a:t>
                      </a:r>
                    </a:p>
                  </a:txBody>
                  <a:tcPr marL="91458" marR="91458" horzOverflow="overflow">
                    <a:lnL w="12700" cap="flat" cmpd="sng" algn="ctr">
                      <a:noFill/>
                      <a:prstDash val="solid"/>
                      <a:round/>
                      <a:headEnd type="none" w="med" len="med"/>
                      <a:tailEnd type="none" w="med" len="med"/>
                    </a:lnL>
                    <a:lnR>
                      <a:noFill/>
                    </a:lnR>
                    <a:lnT>
                      <a:noFill/>
                    </a:lnT>
                    <a:lnB w="76200" cap="flat" cmpd="sng" algn="ctr">
                      <a:noFill/>
                      <a:prstDash val="solid"/>
                      <a:round/>
                      <a:headEnd type="none" w="med" len="med"/>
                      <a:tailEnd type="none" w="med" len="med"/>
                    </a:lnB>
                    <a:lnTlToBr>
                      <a:noFill/>
                    </a:lnTlToBr>
                    <a:lnBlToTr>
                      <a:noFill/>
                    </a:lnBlToTr>
                    <a:solidFill>
                      <a:srgbClr val="D9D9D9"/>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zh-CN" altLang="en-US" sz="1200" b="1" i="0" u="none" strike="noStrike" cap="none" normalizeH="0" baseline="0" dirty="0" smtClean="0">
                          <a:ln>
                            <a:noFill/>
                          </a:ln>
                          <a:solidFill>
                            <a:srgbClr val="22588E"/>
                          </a:solidFill>
                          <a:effectLst/>
                          <a:latin typeface="Arial" charset="0"/>
                          <a:cs typeface="Arial" charset="0"/>
                        </a:rPr>
                        <a:t>每年来电量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58" marR="91458"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7,526,000</a:t>
                      </a:r>
                    </a:p>
                  </a:txBody>
                  <a:tcPr marL="91458" marR="91458"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zh-CN" altLang="en-US" sz="1200" b="1" i="0" u="none" strike="noStrike" cap="none" normalizeH="0" baseline="0" dirty="0" smtClean="0">
                          <a:ln>
                            <a:noFill/>
                          </a:ln>
                          <a:solidFill>
                            <a:srgbClr val="22588E"/>
                          </a:solidFill>
                          <a:effectLst/>
                          <a:latin typeface="Arial" charset="0"/>
                          <a:cs typeface="Arial" charset="0"/>
                        </a:rPr>
                        <a:t>平均通话时间</a:t>
                      </a:r>
                      <a:endParaRPr kumimoji="0" lang="en-US" sz="1200" b="1" i="0" u="none" strike="noStrike" cap="none" normalizeH="0" baseline="0" dirty="0" smtClean="0">
                        <a:ln>
                          <a:noFill/>
                        </a:ln>
                        <a:solidFill>
                          <a:srgbClr val="22588E"/>
                        </a:solidFill>
                        <a:effectLst/>
                        <a:latin typeface="Arial" charset="0"/>
                        <a:cs typeface="Arial" charset="0"/>
                      </a:endParaRPr>
                    </a:p>
                  </a:txBody>
                  <a:tcPr marL="91458" marR="91458"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kern="1200" cap="none" normalizeH="0" baseline="0" dirty="0" smtClean="0">
                          <a:ln>
                            <a:noFill/>
                          </a:ln>
                          <a:solidFill>
                            <a:srgbClr val="22588E"/>
                          </a:solidFill>
                          <a:effectLst/>
                          <a:latin typeface="Arial" charset="0"/>
                          <a:ea typeface="+mn-ea"/>
                          <a:cs typeface="Arial" charset="0"/>
                        </a:rPr>
                        <a:t>230 sec</a:t>
                      </a:r>
                    </a:p>
                  </a:txBody>
                  <a:tcPr marL="91458" marR="91458"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defRPr/>
                      </a:pPr>
                      <a:r>
                        <a:rPr kumimoji="0" lang="zh-CN" altLang="en-US" sz="1200" b="1" i="0" u="none" strike="noStrike" kern="1200" cap="none" normalizeH="0" baseline="0" dirty="0" smtClean="0">
                          <a:ln>
                            <a:noFill/>
                          </a:ln>
                          <a:solidFill>
                            <a:srgbClr val="22588E"/>
                          </a:solidFill>
                          <a:effectLst/>
                          <a:latin typeface="Arial" charset="0"/>
                          <a:ea typeface="+mn-ea"/>
                          <a:cs typeface="Arial" charset="0"/>
                        </a:rPr>
                        <a:t>每秒成本</a:t>
                      </a:r>
                      <a:endParaRPr kumimoji="0" lang="en-US" sz="1200" b="1" i="0" u="none" strike="noStrike" kern="1200" cap="none" normalizeH="0" baseline="0" dirty="0" smtClean="0">
                        <a:ln>
                          <a:noFill/>
                        </a:ln>
                        <a:solidFill>
                          <a:srgbClr val="22588E"/>
                        </a:solidFill>
                        <a:effectLst/>
                        <a:latin typeface="Arial" charset="0"/>
                        <a:ea typeface="+mn-ea"/>
                        <a:cs typeface="Arial" charset="0"/>
                      </a:endParaRPr>
                    </a:p>
                  </a:txBody>
                  <a:tcPr marL="91458" marR="91458"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chemeClr val="bg1">
                        <a:lumMod val="85000"/>
                      </a:schemeClr>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kern="1200" cap="none" normalizeH="0" baseline="0" dirty="0" smtClean="0">
                          <a:ln>
                            <a:noFill/>
                          </a:ln>
                          <a:solidFill>
                            <a:srgbClr val="22588E"/>
                          </a:solidFill>
                          <a:effectLst/>
                          <a:latin typeface="Arial" charset="0"/>
                          <a:ea typeface="+mn-ea"/>
                          <a:cs typeface="Arial" charset="0"/>
                        </a:rPr>
                        <a:t>0.008 US$</a:t>
                      </a:r>
                    </a:p>
                  </a:txBody>
                  <a:tcPr marL="91458" marR="91458"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chemeClr val="bg1">
                        <a:lumMod val="85000"/>
                      </a:schemeClr>
                    </a:solidFill>
                  </a:tcPr>
                </a:tc>
              </a:tr>
              <a:tr h="24943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A50021"/>
                          </a:solidFill>
                          <a:effectLst/>
                          <a:latin typeface="Arial" charset="0"/>
                          <a:cs typeface="Arial" charset="0"/>
                        </a:rPr>
                        <a:t>每年成本</a:t>
                      </a:r>
                      <a:endParaRPr kumimoji="0" lang="en-US" sz="1200" b="1" i="0" u="none" strike="noStrike" cap="none" normalizeH="0" baseline="0" dirty="0" smtClean="0">
                        <a:ln>
                          <a:noFill/>
                        </a:ln>
                        <a:solidFill>
                          <a:srgbClr val="A50021"/>
                        </a:solidFill>
                        <a:effectLst/>
                        <a:latin typeface="Arial" charset="0"/>
                        <a:cs typeface="Arial" charset="0"/>
                      </a:endParaRPr>
                    </a:p>
                  </a:txBody>
                  <a:tcPr marL="91458" marR="91458"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A50021"/>
                          </a:solidFill>
                          <a:effectLst/>
                          <a:latin typeface="Arial" charset="0"/>
                          <a:cs typeface="Arial" charset="0"/>
                        </a:rPr>
                        <a:t>13, 847 840 US$</a:t>
                      </a:r>
                    </a:p>
                  </a:txBody>
                  <a:tcPr marL="91458" marR="91458"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bl>
          </a:graphicData>
        </a:graphic>
      </p:graphicFrame>
      <p:grpSp>
        <p:nvGrpSpPr>
          <p:cNvPr id="3" name="Group 23"/>
          <p:cNvGrpSpPr>
            <a:grpSpLocks/>
          </p:cNvGrpSpPr>
          <p:nvPr/>
        </p:nvGrpSpPr>
        <p:grpSpPr bwMode="auto">
          <a:xfrm>
            <a:off x="3952875" y="1816100"/>
            <a:ext cx="3143250" cy="2079625"/>
            <a:chOff x="4913827" y="3571876"/>
            <a:chExt cx="3848100" cy="2286016"/>
          </a:xfrm>
        </p:grpSpPr>
        <p:sp>
          <p:nvSpPr>
            <p:cNvPr id="38" name="Rectangle 37"/>
            <p:cNvSpPr/>
            <p:nvPr/>
          </p:nvSpPr>
          <p:spPr bwMode="auto">
            <a:xfrm>
              <a:off x="4913827" y="3786518"/>
              <a:ext cx="3848100" cy="2071374"/>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39" name="Rectangle 38"/>
            <p:cNvSpPr/>
            <p:nvPr/>
          </p:nvSpPr>
          <p:spPr bwMode="auto">
            <a:xfrm>
              <a:off x="6083805" y="3638188"/>
              <a:ext cx="2664518" cy="383911"/>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t>升级后</a:t>
              </a:r>
              <a:endParaRPr lang="en-US" dirty="0"/>
            </a:p>
          </p:txBody>
        </p:sp>
        <p:pic>
          <p:nvPicPr>
            <p:cNvPr id="77894" name="Picture 2" descr="D:\Clients\NICE\2008.06\draft1\Pixa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3571876"/>
              <a:ext cx="718435" cy="46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840" name="Slide Number Placeholder 1"/>
          <p:cNvSpPr txBox="1">
            <a:spLocks noGrp="1"/>
          </p:cNvSpPr>
          <p:nvPr/>
        </p:nvSpPr>
        <p:spPr bwMode="auto">
          <a:xfrm>
            <a:off x="7535863" y="6632575"/>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20835747-DAE8-4F50-8277-6B4942FB8D36}" type="slidenum">
              <a:rPr lang="he-IL" altLang="zh-CN" sz="1200" b="1">
                <a:solidFill>
                  <a:schemeClr val="bg1"/>
                </a:solidFill>
              </a:rPr>
              <a:pPr algn="r" eaLnBrk="1" hangingPunct="1"/>
              <a:t>41</a:t>
            </a:fld>
            <a:endParaRPr lang="en-US" altLang="zh-CN" sz="1200" b="1">
              <a:solidFill>
                <a:schemeClr val="bg1"/>
              </a:solidFill>
            </a:endParaRPr>
          </a:p>
        </p:txBody>
      </p:sp>
      <p:graphicFrame>
        <p:nvGraphicFramePr>
          <p:cNvPr id="23" name="Group 46"/>
          <p:cNvGraphicFramePr>
            <a:graphicFrameLocks noGrp="1"/>
          </p:cNvGraphicFramePr>
          <p:nvPr/>
        </p:nvGraphicFramePr>
        <p:xfrm>
          <a:off x="4114800" y="2384425"/>
          <a:ext cx="2989263" cy="1371600"/>
        </p:xfrm>
        <a:graphic>
          <a:graphicData uri="http://schemas.openxmlformats.org/drawingml/2006/table">
            <a:tbl>
              <a:tblPr/>
              <a:tblGrid>
                <a:gridCol w="1395005"/>
                <a:gridCol w="1594258"/>
              </a:tblGrid>
              <a:tr h="26271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平均每日通话量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9" marR="91419" horzOverflow="overflow">
                    <a:lnL>
                      <a:noFill/>
                    </a:lnL>
                    <a:lnR w="12700" cap="flat" cmpd="sng" algn="ctr">
                      <a:noFill/>
                      <a:prstDash val="solid"/>
                      <a:round/>
                      <a:headEnd type="none" w="med" len="med"/>
                      <a:tailEnd type="none" w="med" len="med"/>
                    </a:lnR>
                    <a:lnT>
                      <a:noFill/>
                    </a:lnT>
                    <a:lnB w="762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22588E"/>
                          </a:solidFill>
                          <a:effectLst/>
                          <a:latin typeface="Arial" charset="0"/>
                          <a:cs typeface="Arial" charset="0"/>
                        </a:rPr>
                        <a:t>20,619</a:t>
                      </a:r>
                    </a:p>
                  </a:txBody>
                  <a:tcPr marL="91419" marR="91419" horzOverflow="overflow">
                    <a:lnL w="12700" cap="flat" cmpd="sng" algn="ctr">
                      <a:noFill/>
                      <a:prstDash val="solid"/>
                      <a:round/>
                      <a:headEnd type="none" w="med" len="med"/>
                      <a:tailEnd type="none" w="med" len="med"/>
                    </a:lnL>
                    <a:lnR>
                      <a:noFill/>
                    </a:lnR>
                    <a:lnT>
                      <a:noFill/>
                    </a:lnT>
                    <a:lnB w="76200" cap="flat" cmpd="sng" algn="ctr">
                      <a:noFill/>
                      <a:prstDash val="solid"/>
                      <a:round/>
                      <a:headEnd type="none" w="med" len="med"/>
                      <a:tailEnd type="none" w="med" len="med"/>
                    </a:lnB>
                    <a:lnTlToBr>
                      <a:noFill/>
                    </a:lnTlToBr>
                    <a:lnBlToTr>
                      <a:noFill/>
                    </a:lnBlToTr>
                    <a:solidFill>
                      <a:srgbClr val="D9D9D9"/>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zh-CN" altLang="en-US" sz="1200" b="1" i="0" u="none" strike="noStrike" cap="none" normalizeH="0" baseline="0" dirty="0" smtClean="0">
                          <a:ln>
                            <a:noFill/>
                          </a:ln>
                          <a:solidFill>
                            <a:srgbClr val="22588E"/>
                          </a:solidFill>
                          <a:effectLst/>
                          <a:latin typeface="Arial" charset="0"/>
                          <a:cs typeface="Arial" charset="0"/>
                        </a:rPr>
                        <a:t>每年来电量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9" marR="91419"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7,526,000</a:t>
                      </a:r>
                    </a:p>
                  </a:txBody>
                  <a:tcPr marL="91419" marR="91419"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zh-CN" altLang="en-US" sz="1200" b="1" i="0" u="none" strike="noStrike" cap="none" normalizeH="0" baseline="0" dirty="0" smtClean="0">
                          <a:ln>
                            <a:noFill/>
                          </a:ln>
                          <a:solidFill>
                            <a:srgbClr val="22588E"/>
                          </a:solidFill>
                          <a:effectLst/>
                          <a:latin typeface="Arial" charset="0"/>
                          <a:cs typeface="Arial" charset="0"/>
                        </a:rPr>
                        <a:t>平均通话时间</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9" marR="91419"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kern="1200" cap="none" normalizeH="0" baseline="0" dirty="0" smtClean="0">
                          <a:ln>
                            <a:noFill/>
                          </a:ln>
                          <a:solidFill>
                            <a:srgbClr val="22588E"/>
                          </a:solidFill>
                          <a:effectLst/>
                          <a:latin typeface="Arial" charset="0"/>
                          <a:ea typeface="+mn-ea"/>
                          <a:cs typeface="Arial" charset="0"/>
                        </a:rPr>
                        <a:t>220 sec</a:t>
                      </a:r>
                    </a:p>
                  </a:txBody>
                  <a:tcPr marL="91419" marR="91419"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r h="249439">
                <a:tc>
                  <a:txBody>
                    <a:bodyPr/>
                    <a:lstStyle/>
                    <a:p>
                      <a:pPr marL="0" marR="0" lvl="0" indent="0" algn="l" defTabSz="914400" rtl="0" eaLnBrk="1" fontAlgn="base" latinLnBrk="0" hangingPunct="1">
                        <a:lnSpc>
                          <a:spcPct val="100000"/>
                        </a:lnSpc>
                        <a:spcBef>
                          <a:spcPct val="30000"/>
                        </a:spcBef>
                        <a:spcAft>
                          <a:spcPct val="0"/>
                        </a:spcAft>
                        <a:buClr>
                          <a:srgbClr val="FFCC00"/>
                        </a:buClr>
                        <a:buSzTx/>
                        <a:buFont typeface="Wingdings" pitchFamily="2" charset="2"/>
                        <a:buNone/>
                        <a:tabLst/>
                        <a:defRPr/>
                      </a:pPr>
                      <a:r>
                        <a:rPr kumimoji="0" lang="zh-CN" altLang="en-US" sz="1200" b="1" i="0" u="none" strike="noStrike" kern="1200" cap="none" normalizeH="0" baseline="0" dirty="0" smtClean="0">
                          <a:ln>
                            <a:noFill/>
                          </a:ln>
                          <a:solidFill>
                            <a:srgbClr val="22588E"/>
                          </a:solidFill>
                          <a:effectLst/>
                          <a:latin typeface="Arial" charset="0"/>
                          <a:ea typeface="+mn-ea"/>
                          <a:cs typeface="Arial" charset="0"/>
                        </a:rPr>
                        <a:t>每秒成本</a:t>
                      </a:r>
                      <a:endParaRPr kumimoji="0" lang="en-US" sz="1200" b="1" i="0" u="none" strike="noStrike" kern="1200" cap="none" normalizeH="0" baseline="0" dirty="0" smtClean="0">
                        <a:ln>
                          <a:noFill/>
                        </a:ln>
                        <a:solidFill>
                          <a:srgbClr val="22588E"/>
                        </a:solidFill>
                        <a:effectLst/>
                        <a:latin typeface="Arial" charset="0"/>
                        <a:ea typeface="+mn-ea"/>
                        <a:cs typeface="Arial" charset="0"/>
                      </a:endParaRPr>
                    </a:p>
                  </a:txBody>
                  <a:tcPr marL="91419" marR="91419"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chemeClr val="bg1">
                        <a:lumMod val="85000"/>
                      </a:schemeClr>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kern="1200" cap="none" normalizeH="0" baseline="0" dirty="0" smtClean="0">
                          <a:ln>
                            <a:noFill/>
                          </a:ln>
                          <a:solidFill>
                            <a:srgbClr val="22588E"/>
                          </a:solidFill>
                          <a:effectLst/>
                          <a:latin typeface="Arial" charset="0"/>
                          <a:ea typeface="+mn-ea"/>
                          <a:cs typeface="Arial" charset="0"/>
                        </a:rPr>
                        <a:t>0.008 US$</a:t>
                      </a:r>
                    </a:p>
                  </a:txBody>
                  <a:tcPr marL="91419" marR="91419"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chemeClr val="bg1">
                        <a:lumMod val="85000"/>
                      </a:schemeClr>
                    </a:solidFill>
                  </a:tcPr>
                </a:tc>
              </a:tr>
              <a:tr h="24943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A50021"/>
                          </a:solidFill>
                          <a:effectLst/>
                          <a:latin typeface="Arial" charset="0"/>
                          <a:cs typeface="Arial" charset="0"/>
                        </a:rPr>
                        <a:t>每年成本</a:t>
                      </a:r>
                      <a:endParaRPr kumimoji="0" lang="en-US" sz="1200" b="1" i="0" u="none" strike="noStrike" cap="none" normalizeH="0" baseline="0" dirty="0" smtClean="0">
                        <a:ln>
                          <a:noFill/>
                        </a:ln>
                        <a:solidFill>
                          <a:srgbClr val="A50021"/>
                        </a:solidFill>
                        <a:effectLst/>
                        <a:latin typeface="Arial" charset="0"/>
                        <a:cs typeface="Arial" charset="0"/>
                      </a:endParaRPr>
                    </a:p>
                  </a:txBody>
                  <a:tcPr marL="91419" marR="91419" horzOverflow="overflow">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A50021"/>
                          </a:solidFill>
                          <a:effectLst/>
                          <a:latin typeface="Arial" charset="0"/>
                          <a:cs typeface="Arial" charset="0"/>
                        </a:rPr>
                        <a:t>13, 245 660 US$</a:t>
                      </a:r>
                    </a:p>
                  </a:txBody>
                  <a:tcPr marL="91419" marR="91419" horzOverflow="overflow">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a:noFill/>
                    </a:lnB>
                    <a:lnTlToBr>
                      <a:noFill/>
                    </a:lnTlToBr>
                    <a:lnBlToTr>
                      <a:noFill/>
                    </a:lnBlToTr>
                    <a:solidFill>
                      <a:srgbClr val="F2F2F2"/>
                    </a:solidFill>
                  </a:tcPr>
                </a:tc>
              </a:tr>
            </a:tbl>
          </a:graphicData>
        </a:graphic>
      </p:graphicFrame>
      <p:sp>
        <p:nvSpPr>
          <p:cNvPr id="22" name="Rectangle 21"/>
          <p:cNvSpPr/>
          <p:nvPr/>
        </p:nvSpPr>
        <p:spPr bwMode="auto">
          <a:xfrm>
            <a:off x="171450" y="4875213"/>
            <a:ext cx="3092450" cy="1201737"/>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4" name="Rectangle 23"/>
          <p:cNvSpPr/>
          <p:nvPr/>
        </p:nvSpPr>
        <p:spPr bwMode="auto">
          <a:xfrm>
            <a:off x="1012825" y="4746625"/>
            <a:ext cx="2387600" cy="33972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t>升级前</a:t>
            </a:r>
            <a:endParaRPr lang="en-US" dirty="0"/>
          </a:p>
        </p:txBody>
      </p:sp>
      <p:pic>
        <p:nvPicPr>
          <p:cNvPr id="25" name="Picture 2" descr="D:\Clients\NICE\2008.06\draft1\Pixadex.pn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76225" y="4657725"/>
            <a:ext cx="5540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 name="Group 46"/>
          <p:cNvGraphicFramePr>
            <a:graphicFrameLocks noGrp="1"/>
          </p:cNvGraphicFramePr>
          <p:nvPr/>
        </p:nvGraphicFramePr>
        <p:xfrm>
          <a:off x="398463" y="5260975"/>
          <a:ext cx="2805112" cy="822750"/>
        </p:xfrm>
        <a:graphic>
          <a:graphicData uri="http://schemas.openxmlformats.org/drawingml/2006/table">
            <a:tbl>
              <a:tblPr/>
              <a:tblGrid>
                <a:gridCol w="1435079"/>
                <a:gridCol w="1370033"/>
              </a:tblGrid>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年来电量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5" marR="91415" marT="45685" marB="45685" horzOverflow="overflow">
                    <a:lnL>
                      <a:noFill/>
                    </a:lnL>
                    <a:lnR w="127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7,526,000</a:t>
                      </a:r>
                    </a:p>
                  </a:txBody>
                  <a:tcPr marL="91415" marR="91415" marT="45685" marB="45685" horzOverflow="overflow">
                    <a:lnL w="12700" cap="flat" cmpd="sng" algn="ctr">
                      <a:solidFill>
                        <a:schemeClr val="bg1"/>
                      </a:solidFill>
                      <a:prstDash val="solid"/>
                      <a:round/>
                      <a:headEnd type="none" w="med" len="med"/>
                      <a:tailEnd type="none" w="med" len="med"/>
                    </a:lnL>
                    <a:lnR>
                      <a:noFill/>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r>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每通电话成本</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5" marR="91415" marT="45685" marB="45685" horzOverflow="overflow">
                    <a:lnL>
                      <a:noFill/>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1.84 US$</a:t>
                      </a:r>
                    </a:p>
                  </a:txBody>
                  <a:tcPr marL="91415" marR="91415" marT="45685" marB="45685" horzOverflow="overflow">
                    <a:lnL w="12700" cap="flat" cmpd="sng" algn="ctr">
                      <a:solidFill>
                        <a:schemeClr val="bg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r>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A50021"/>
                          </a:solidFill>
                          <a:effectLst/>
                          <a:latin typeface="Arial" charset="0"/>
                          <a:cs typeface="Arial" charset="0"/>
                        </a:rPr>
                        <a:t>每年成本</a:t>
                      </a:r>
                      <a:endParaRPr kumimoji="0" lang="en-US" sz="1200" b="1" i="0" u="none" strike="noStrike" cap="none" normalizeH="0" baseline="0" dirty="0" smtClean="0">
                        <a:ln>
                          <a:noFill/>
                        </a:ln>
                        <a:solidFill>
                          <a:srgbClr val="A50021"/>
                        </a:solidFill>
                        <a:effectLst/>
                        <a:latin typeface="Arial" charset="0"/>
                        <a:cs typeface="Arial" charset="0"/>
                      </a:endParaRPr>
                    </a:p>
                  </a:txBody>
                  <a:tcPr marL="91415" marR="91415" marT="45685" marB="456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A50021"/>
                          </a:solidFill>
                          <a:effectLst/>
                          <a:latin typeface="Arial" charset="0"/>
                          <a:cs typeface="Arial" charset="0"/>
                        </a:rPr>
                        <a:t>13, 847 840 US$</a:t>
                      </a:r>
                    </a:p>
                  </a:txBody>
                  <a:tcPr marL="91415" marR="91415" marT="45685" marB="456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bl>
          </a:graphicData>
        </a:graphic>
      </p:graphicFrame>
      <p:sp>
        <p:nvSpPr>
          <p:cNvPr id="27" name="Rectangle 26"/>
          <p:cNvSpPr/>
          <p:nvPr/>
        </p:nvSpPr>
        <p:spPr bwMode="auto">
          <a:xfrm>
            <a:off x="3943350" y="4813300"/>
            <a:ext cx="3163888" cy="1273175"/>
          </a:xfrm>
          <a:prstGeom prst="rect">
            <a:avLst/>
          </a:prstGeom>
          <a:solidFill>
            <a:schemeClr val="bg1"/>
          </a:solidFill>
          <a:ln w="12700">
            <a:solidFill>
              <a:srgbClr val="D9D9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pic>
        <p:nvPicPr>
          <p:cNvPr id="29" name="Picture 2" descr="D:\Clients\NICE\2008.06\draft1\Pixa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088" y="4665663"/>
            <a:ext cx="66357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9" name="Slide Number Placeholder 1"/>
          <p:cNvSpPr txBox="1">
            <a:spLocks noGrp="1"/>
          </p:cNvSpPr>
          <p:nvPr/>
        </p:nvSpPr>
        <p:spPr bwMode="auto">
          <a:xfrm>
            <a:off x="-3257550" y="9269413"/>
            <a:ext cx="38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fld id="{E5B34500-1FF6-43A5-8F9F-898CBA142A20}" type="slidenum">
              <a:rPr lang="he-IL" altLang="zh-CN" sz="1200" b="1">
                <a:solidFill>
                  <a:schemeClr val="bg1"/>
                </a:solidFill>
              </a:rPr>
              <a:pPr algn="r" eaLnBrk="1" hangingPunct="1"/>
              <a:t>41</a:t>
            </a:fld>
            <a:endParaRPr lang="en-US" altLang="zh-CN" sz="1200" b="1">
              <a:solidFill>
                <a:schemeClr val="bg1"/>
              </a:solidFill>
            </a:endParaRPr>
          </a:p>
        </p:txBody>
      </p:sp>
      <p:sp>
        <p:nvSpPr>
          <p:cNvPr id="32" name="TextBox 31"/>
          <p:cNvSpPr txBox="1">
            <a:spLocks noChangeArrowheads="1"/>
          </p:cNvSpPr>
          <p:nvPr/>
        </p:nvSpPr>
        <p:spPr bwMode="auto">
          <a:xfrm>
            <a:off x="223838" y="1385888"/>
            <a:ext cx="4429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a:t>运营效率提升</a:t>
            </a:r>
            <a:r>
              <a:rPr lang="en-US" altLang="en-US" sz="2000" b="1"/>
              <a:t> </a:t>
            </a:r>
            <a:r>
              <a:rPr lang="en-US" altLang="zh-CN" sz="2000" b="1"/>
              <a:t>–AHT</a:t>
            </a:r>
            <a:r>
              <a:rPr lang="zh-CN" altLang="en-US" sz="2000" b="1"/>
              <a:t>优化</a:t>
            </a:r>
            <a:r>
              <a:rPr lang="en-US" altLang="en-US" sz="2000" b="1"/>
              <a:t> </a:t>
            </a:r>
            <a:r>
              <a:rPr lang="zh-CN" altLang="en-US" sz="2000" b="1"/>
              <a:t>～ </a:t>
            </a:r>
            <a:r>
              <a:rPr lang="en-US" altLang="zh-CN" sz="2000" b="1"/>
              <a:t>4%</a:t>
            </a:r>
          </a:p>
        </p:txBody>
      </p:sp>
      <p:sp>
        <p:nvSpPr>
          <p:cNvPr id="35" name="TextBox 34"/>
          <p:cNvSpPr txBox="1">
            <a:spLocks noChangeArrowheads="1"/>
          </p:cNvSpPr>
          <p:nvPr/>
        </p:nvSpPr>
        <p:spPr bwMode="auto">
          <a:xfrm>
            <a:off x="207963" y="4329113"/>
            <a:ext cx="5851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a:t>运营效率提升 </a:t>
            </a:r>
            <a:r>
              <a:rPr lang="en-US" altLang="zh-CN" sz="2000" b="1"/>
              <a:t>– </a:t>
            </a:r>
            <a:r>
              <a:rPr lang="zh-CN" altLang="en-US" sz="2000" b="1"/>
              <a:t>减少每日来电量 ～ </a:t>
            </a:r>
            <a:r>
              <a:rPr lang="en-US" altLang="zh-CN" sz="2000" b="1"/>
              <a:t>1%</a:t>
            </a:r>
          </a:p>
        </p:txBody>
      </p:sp>
      <p:sp>
        <p:nvSpPr>
          <p:cNvPr id="36" name="Rectangle 35"/>
          <p:cNvSpPr/>
          <p:nvPr/>
        </p:nvSpPr>
        <p:spPr bwMode="auto">
          <a:xfrm>
            <a:off x="5005388" y="4764088"/>
            <a:ext cx="2176462" cy="349250"/>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dirty="0"/>
              <a:t>升级后</a:t>
            </a:r>
            <a:endParaRPr lang="en-US" dirty="0"/>
          </a:p>
        </p:txBody>
      </p:sp>
      <p:graphicFrame>
        <p:nvGraphicFramePr>
          <p:cNvPr id="37" name="Group 46"/>
          <p:cNvGraphicFramePr>
            <a:graphicFrameLocks noGrp="1"/>
          </p:cNvGraphicFramePr>
          <p:nvPr/>
        </p:nvGraphicFramePr>
        <p:xfrm>
          <a:off x="4176713" y="5233988"/>
          <a:ext cx="2805112" cy="822750"/>
        </p:xfrm>
        <a:graphic>
          <a:graphicData uri="http://schemas.openxmlformats.org/drawingml/2006/table">
            <a:tbl>
              <a:tblPr/>
              <a:tblGrid>
                <a:gridCol w="1435079"/>
                <a:gridCol w="1370033"/>
              </a:tblGrid>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年来电量</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5" marR="91415" marT="45685" marB="45685" horzOverflow="overflow">
                    <a:lnL>
                      <a:noFill/>
                    </a:lnL>
                    <a:lnR w="127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7,450,740</a:t>
                      </a:r>
                    </a:p>
                  </a:txBody>
                  <a:tcPr marL="91415" marR="91415" marT="45685" marB="45685" horzOverflow="overflow">
                    <a:lnL w="12700" cap="flat" cmpd="sng" algn="ctr">
                      <a:solidFill>
                        <a:schemeClr val="bg1"/>
                      </a:solidFill>
                      <a:prstDash val="solid"/>
                      <a:round/>
                      <a:headEnd type="none" w="med" len="med"/>
                      <a:tailEnd type="none" w="med" len="med"/>
                    </a:lnL>
                    <a:lnR>
                      <a:noFill/>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r>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22588E"/>
                          </a:solidFill>
                          <a:effectLst/>
                          <a:latin typeface="Arial" charset="0"/>
                          <a:cs typeface="Arial" charset="0"/>
                        </a:rPr>
                        <a:t>每通电话成本</a:t>
                      </a:r>
                      <a:endParaRPr kumimoji="0" lang="en-US" sz="1200" b="1" i="0" u="none" strike="noStrike" cap="none" normalizeH="0" baseline="0" dirty="0" smtClean="0">
                        <a:ln>
                          <a:noFill/>
                        </a:ln>
                        <a:solidFill>
                          <a:srgbClr val="22588E"/>
                        </a:solidFill>
                        <a:effectLst/>
                        <a:latin typeface="Arial" charset="0"/>
                        <a:cs typeface="Arial" charset="0"/>
                      </a:endParaRPr>
                    </a:p>
                  </a:txBody>
                  <a:tcPr marL="91415" marR="91415" marT="45685" marB="45685" horzOverflow="overflow">
                    <a:lnL>
                      <a:noFill/>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22588E"/>
                          </a:solidFill>
                          <a:effectLst/>
                          <a:latin typeface="Arial" charset="0"/>
                          <a:cs typeface="Arial" charset="0"/>
                        </a:rPr>
                        <a:t>1.84 US$</a:t>
                      </a:r>
                    </a:p>
                  </a:txBody>
                  <a:tcPr marL="91415" marR="91415" marT="45685" marB="45685" horzOverflow="overflow">
                    <a:lnL w="12700" cap="flat" cmpd="sng" algn="ctr">
                      <a:solidFill>
                        <a:schemeClr val="bg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r>
              <a:tr h="274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rgbClr val="A50021"/>
                          </a:solidFill>
                          <a:effectLst/>
                          <a:latin typeface="Arial" charset="0"/>
                          <a:cs typeface="Arial" charset="0"/>
                        </a:rPr>
                        <a:t>每年成本</a:t>
                      </a:r>
                      <a:endParaRPr kumimoji="0" lang="en-US" sz="1200" b="1" i="0" u="none" strike="noStrike" cap="none" normalizeH="0" baseline="0" dirty="0" smtClean="0">
                        <a:ln>
                          <a:noFill/>
                        </a:ln>
                        <a:solidFill>
                          <a:srgbClr val="A50021"/>
                        </a:solidFill>
                        <a:effectLst/>
                        <a:latin typeface="Arial" charset="0"/>
                        <a:cs typeface="Arial" charset="0"/>
                      </a:endParaRPr>
                    </a:p>
                  </a:txBody>
                  <a:tcPr marL="91415" marR="91415" marT="45685" marB="456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r" defTabSz="914400" rtl="0" eaLnBrk="1" fontAlgn="base" latinLnBrk="0" hangingPunct="1">
                        <a:lnSpc>
                          <a:spcPct val="100000"/>
                        </a:lnSpc>
                        <a:spcBef>
                          <a:spcPct val="30000"/>
                        </a:spcBef>
                        <a:spcAft>
                          <a:spcPct val="0"/>
                        </a:spcAft>
                        <a:buClr>
                          <a:srgbClr val="FFCC00"/>
                        </a:buClr>
                        <a:buSzTx/>
                        <a:buFont typeface="Wingdings" pitchFamily="2" charset="2"/>
                        <a:buNone/>
                        <a:tabLst/>
                      </a:pPr>
                      <a:r>
                        <a:rPr kumimoji="0" lang="en-US" sz="1200" b="1" i="0" u="none" strike="noStrike" cap="none" normalizeH="0" baseline="0" dirty="0" smtClean="0">
                          <a:ln>
                            <a:noFill/>
                          </a:ln>
                          <a:solidFill>
                            <a:srgbClr val="A50021"/>
                          </a:solidFill>
                          <a:effectLst/>
                          <a:latin typeface="Arial" charset="0"/>
                          <a:cs typeface="Arial" charset="0"/>
                        </a:rPr>
                        <a:t>13, 709 361 US$</a:t>
                      </a:r>
                    </a:p>
                  </a:txBody>
                  <a:tcPr marL="91415" marR="91415" marT="45685" marB="4568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bl>
          </a:graphicData>
        </a:graphic>
      </p:graphicFrame>
      <p:grpSp>
        <p:nvGrpSpPr>
          <p:cNvPr id="4" name="Group 42"/>
          <p:cNvGrpSpPr>
            <a:grpSpLocks/>
          </p:cNvGrpSpPr>
          <p:nvPr/>
        </p:nvGrpSpPr>
        <p:grpSpPr bwMode="auto">
          <a:xfrm>
            <a:off x="7215188" y="2185988"/>
            <a:ext cx="1292225" cy="1454150"/>
            <a:chOff x="7472856" y="2155372"/>
            <a:chExt cx="1481958" cy="1143000"/>
          </a:xfrm>
        </p:grpSpPr>
        <p:sp>
          <p:nvSpPr>
            <p:cNvPr id="77890" name="TextBox 19"/>
            <p:cNvSpPr txBox="1">
              <a:spLocks noChangeArrowheads="1"/>
            </p:cNvSpPr>
            <p:nvPr/>
          </p:nvSpPr>
          <p:spPr bwMode="auto">
            <a:xfrm>
              <a:off x="7472856" y="2349059"/>
              <a:ext cx="14819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a:t>每年节省</a:t>
              </a:r>
              <a:r>
                <a:rPr lang="en-US" altLang="en-US" b="1"/>
                <a:t/>
              </a:r>
              <a:br>
                <a:rPr lang="en-US" altLang="en-US" b="1"/>
              </a:br>
              <a:r>
                <a:rPr lang="en-US" altLang="zh-CN" b="1"/>
                <a:t>US$600,000</a:t>
              </a:r>
            </a:p>
          </p:txBody>
        </p:sp>
        <p:sp>
          <p:nvSpPr>
            <p:cNvPr id="41" name="Oval 40"/>
            <p:cNvSpPr/>
            <p:nvPr/>
          </p:nvSpPr>
          <p:spPr>
            <a:xfrm>
              <a:off x="7527474" y="2155372"/>
              <a:ext cx="1403672" cy="1143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 name="Group 43"/>
          <p:cNvGrpSpPr>
            <a:grpSpLocks/>
          </p:cNvGrpSpPr>
          <p:nvPr/>
        </p:nvGrpSpPr>
        <p:grpSpPr bwMode="auto">
          <a:xfrm>
            <a:off x="7286625" y="4651375"/>
            <a:ext cx="1292225" cy="1420813"/>
            <a:chOff x="7494629" y="4757055"/>
            <a:chExt cx="1481958" cy="1143000"/>
          </a:xfrm>
        </p:grpSpPr>
        <p:sp>
          <p:nvSpPr>
            <p:cNvPr id="77888" name="TextBox 39"/>
            <p:cNvSpPr txBox="1">
              <a:spLocks noChangeArrowheads="1"/>
            </p:cNvSpPr>
            <p:nvPr/>
          </p:nvSpPr>
          <p:spPr bwMode="auto">
            <a:xfrm>
              <a:off x="7494629" y="4967069"/>
              <a:ext cx="1481958" cy="47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b="1"/>
                <a:t>每年节省</a:t>
              </a:r>
              <a:r>
                <a:rPr lang="en-US" altLang="en-US" b="1"/>
                <a:t/>
              </a:r>
              <a:br>
                <a:rPr lang="en-US" altLang="en-US" b="1"/>
              </a:br>
              <a:r>
                <a:rPr lang="en-US" altLang="zh-CN" b="1"/>
                <a:t>US$139,000</a:t>
              </a:r>
            </a:p>
          </p:txBody>
        </p:sp>
        <p:sp>
          <p:nvSpPr>
            <p:cNvPr id="42" name="Oval 41"/>
            <p:cNvSpPr/>
            <p:nvPr/>
          </p:nvSpPr>
          <p:spPr>
            <a:xfrm>
              <a:off x="7516476" y="4757055"/>
              <a:ext cx="1403673" cy="1143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7887" name="Text Box 48"/>
          <p:cNvSpPr txBox="1">
            <a:spLocks noChangeArrowheads="1"/>
          </p:cNvSpPr>
          <p:nvPr/>
        </p:nvSpPr>
        <p:spPr bwMode="auto">
          <a:xfrm>
            <a:off x="285750" y="6183313"/>
            <a:ext cx="37988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pPr>
            <a:r>
              <a:rPr lang="en-US" altLang="zh-CN" sz="1000">
                <a:solidFill>
                  <a:srgbClr val="EF2C21"/>
                </a:solidFill>
              </a:rPr>
              <a:t>*</a:t>
            </a:r>
            <a:r>
              <a:rPr lang="en-US" altLang="zh-CN" sz="1000"/>
              <a:t> Data supplied by  Customer</a:t>
            </a:r>
          </a:p>
        </p:txBody>
      </p:sp>
    </p:spTree>
    <p:extLst>
      <p:ext uri="{BB962C8B-B14F-4D97-AF65-F5344CB8AC3E}">
        <p14:creationId xmlns:p14="http://schemas.microsoft.com/office/powerpoint/2010/main" val="40222772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Top)">
                                      <p:cBhvr>
                                        <p:cTn id="11" dur="500"/>
                                        <p:tgtEl>
                                          <p:spTgt spid="3"/>
                                        </p:tgtEl>
                                      </p:cBhvr>
                                    </p:animEffect>
                                  </p:childTnLst>
                                </p:cTn>
                              </p:par>
                              <p:par>
                                <p:cTn id="12" presetID="12" presetClass="entr" presetSubtype="1"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slide(fromTop)">
                                      <p:cBhvr>
                                        <p:cTn id="14" dur="500"/>
                                        <p:tgtEl>
                                          <p:spTgt spid="2"/>
                                        </p:tgtEl>
                                      </p:cBhvr>
                                    </p:animEffect>
                                  </p:childTnLst>
                                </p:cTn>
                              </p:par>
                            </p:childTnLst>
                          </p:cTn>
                        </p:par>
                        <p:par>
                          <p:cTn id="15" fill="hold" nodeType="afterGroup">
                            <p:stCondLst>
                              <p:cond delay="500"/>
                            </p:stCondLst>
                            <p:childTnLst>
                              <p:par>
                                <p:cTn id="16" presetID="10" presetClass="entr" presetSubtype="0" fill="hold" nodeType="afterEffect">
                                  <p:stCondLst>
                                    <p:cond delay="0"/>
                                  </p:stCondLst>
                                  <p:childTnLst>
                                    <p:set>
                                      <p:cBhvr>
                                        <p:cTn id="17" dur="1" fill="hold">
                                          <p:stCondLst>
                                            <p:cond delay="0"/>
                                          </p:stCondLst>
                                        </p:cTn>
                                        <p:tgtEl>
                                          <p:spTgt spid="36910"/>
                                        </p:tgtEl>
                                        <p:attrNameLst>
                                          <p:attrName>style.visibility</p:attrName>
                                        </p:attrNameLst>
                                      </p:cBhvr>
                                      <p:to>
                                        <p:strVal val="visible"/>
                                      </p:to>
                                    </p:set>
                                    <p:animEffect transition="in" filter="fade">
                                      <p:cBhvr>
                                        <p:cTn id="18" dur="2000"/>
                                        <p:tgtEl>
                                          <p:spTgt spid="36910"/>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0"/>
                                        <p:tgtEl>
                                          <p:spTgt spid="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up)">
                                      <p:cBhvr>
                                        <p:cTn id="41" dur="500"/>
                                        <p:tgtEl>
                                          <p:spTgt spid="36"/>
                                        </p:tgtEl>
                                      </p:cBhvr>
                                    </p:animEffect>
                                  </p:childTnLst>
                                </p:cTn>
                              </p:par>
                              <p:par>
                                <p:cTn id="42" presetID="22" presetClass="entr" presetSubtype="1"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par>
                                <p:cTn id="45" presetID="22" presetClass="entr" presetSubtype="1"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par>
                          <p:cTn id="48" fill="hold" nodeType="afterGroup">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par>
                                <p:cTn id="52" presetID="22" presetClass="entr" presetSubtype="1"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par>
                                <p:cTn id="55" presetID="22" presetClass="entr" presetSubtype="1"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up)">
                                      <p:cBhvr>
                                        <p:cTn id="57" dur="500"/>
                                        <p:tgtEl>
                                          <p:spTgt spid="3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dissolv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7" grpId="0" animBg="1"/>
      <p:bldP spid="32" grpId="0"/>
      <p:bldP spid="35" grpId="0"/>
      <p:bldP spid="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23"/>
          <p:cNvSpPr>
            <a:spLocks noGrp="1"/>
          </p:cNvSpPr>
          <p:nvPr>
            <p:ph type="title"/>
          </p:nvPr>
        </p:nvSpPr>
        <p:spPr>
          <a:xfrm>
            <a:off x="0" y="338138"/>
            <a:ext cx="8270875" cy="876300"/>
          </a:xfrm>
        </p:spPr>
        <p:txBody>
          <a:bodyPr/>
          <a:lstStyle/>
          <a:p>
            <a:pPr eaLnBrk="1" hangingPunct="1"/>
            <a:r>
              <a:rPr lang="en-US" altLang="zh-CN" smtClean="0">
                <a:ea typeface="宋体" pitchFamily="2" charset="-122"/>
              </a:rPr>
              <a:t>ROI</a:t>
            </a:r>
            <a:r>
              <a:rPr lang="zh-CN" altLang="en-US" smtClean="0">
                <a:ea typeface="宋体" pitchFamily="2" charset="-122"/>
              </a:rPr>
              <a:t>投资回报实践</a:t>
            </a:r>
            <a:endParaRPr lang="en-US" altLang="en-US" smtClean="0"/>
          </a:p>
        </p:txBody>
      </p:sp>
      <p:sp>
        <p:nvSpPr>
          <p:cNvPr id="43" name="TextBox 42"/>
          <p:cNvSpPr txBox="1"/>
          <p:nvPr/>
        </p:nvSpPr>
        <p:spPr>
          <a:xfrm>
            <a:off x="268288" y="1428750"/>
            <a:ext cx="8543925" cy="6002338"/>
          </a:xfrm>
          <a:prstGeom prst="rect">
            <a:avLst/>
          </a:prstGeom>
          <a:noFill/>
        </p:spPr>
        <p:txBody>
          <a:bodyPr>
            <a:spAutoFit/>
          </a:bodyPr>
          <a:lstStyle/>
          <a:p>
            <a:pPr marL="457200" indent="-457200">
              <a:defRPr/>
            </a:pPr>
            <a:r>
              <a:rPr lang="en-US" dirty="0"/>
              <a:t>1. </a:t>
            </a:r>
            <a:r>
              <a:rPr lang="zh-CN" altLang="en-US" dirty="0"/>
              <a:t>第一阶段的投资</a:t>
            </a:r>
            <a:endParaRPr lang="en-US" dirty="0"/>
          </a:p>
          <a:p>
            <a:pPr>
              <a:defRPr/>
            </a:pPr>
            <a:endParaRPr lang="en-US" sz="2000" dirty="0"/>
          </a:p>
          <a:p>
            <a:pPr>
              <a:defRPr/>
            </a:pPr>
            <a:r>
              <a:rPr lang="en-US" sz="2000" b="1" dirty="0"/>
              <a:t>	US$ 353,000 </a:t>
            </a:r>
            <a:r>
              <a:rPr lang="en-US" sz="2000" dirty="0"/>
              <a:t>(</a:t>
            </a:r>
            <a:r>
              <a:rPr lang="zh-CN" altLang="en-US" sz="2000" dirty="0"/>
              <a:t>包括第三方成本，如服务器等</a:t>
            </a:r>
            <a:r>
              <a:rPr lang="en-US" sz="2000" dirty="0"/>
              <a:t>) </a:t>
            </a:r>
          </a:p>
          <a:p>
            <a:pPr>
              <a:defRPr/>
            </a:pPr>
            <a:endParaRPr lang="en-US" dirty="0"/>
          </a:p>
          <a:p>
            <a:pPr>
              <a:defRPr/>
            </a:pPr>
            <a:r>
              <a:rPr lang="en-US" dirty="0"/>
              <a:t>2. </a:t>
            </a:r>
            <a:r>
              <a:rPr lang="zh-CN" altLang="en-US" dirty="0"/>
              <a:t>第一年的运营改善</a:t>
            </a:r>
            <a:endParaRPr lang="en-US" dirty="0"/>
          </a:p>
          <a:p>
            <a:pPr>
              <a:defRPr/>
            </a:pPr>
            <a:endParaRPr lang="en-US" dirty="0"/>
          </a:p>
          <a:p>
            <a:pPr marL="914400" lvl="1" indent="-457200">
              <a:buFont typeface="+mj-lt"/>
              <a:buAutoNum type="alphaLcParenR"/>
              <a:defRPr/>
            </a:pPr>
            <a:r>
              <a:rPr lang="en-US" altLang="zh-CN" sz="2000" b="1" dirty="0"/>
              <a:t>AHT</a:t>
            </a:r>
            <a:r>
              <a:rPr lang="zh-CN" altLang="en-US" sz="2000" b="1" dirty="0"/>
              <a:t>时间</a:t>
            </a:r>
            <a:r>
              <a:rPr lang="en-US" altLang="zh-CN" sz="2000" b="1" dirty="0"/>
              <a:t>4% </a:t>
            </a:r>
            <a:r>
              <a:rPr lang="zh-CN" altLang="en-US" sz="2000" b="1" dirty="0"/>
              <a:t>的优化</a:t>
            </a:r>
            <a:r>
              <a:rPr lang="en-US" sz="2000" dirty="0"/>
              <a:t> </a:t>
            </a:r>
            <a:r>
              <a:rPr lang="zh-CN" altLang="en-US" sz="2000" dirty="0"/>
              <a:t>带来了</a:t>
            </a:r>
            <a:r>
              <a:rPr lang="en-US" sz="2000" b="1" dirty="0"/>
              <a:t>$ 600,000 </a:t>
            </a:r>
            <a:r>
              <a:rPr lang="zh-CN" altLang="en-US" sz="2000" b="1" dirty="0"/>
              <a:t>成本的节省</a:t>
            </a:r>
            <a:endParaRPr lang="en-US" sz="2000" b="1" dirty="0"/>
          </a:p>
          <a:p>
            <a:pPr marL="914400" lvl="1" indent="-457200">
              <a:buFont typeface="+mj-lt"/>
              <a:buAutoNum type="alphaLcParenR"/>
              <a:defRPr/>
            </a:pPr>
            <a:r>
              <a:rPr lang="zh-CN" altLang="en-US" sz="2000" dirty="0"/>
              <a:t>降低</a:t>
            </a:r>
            <a:r>
              <a:rPr lang="en-US" altLang="zh-CN" sz="2000" dirty="0"/>
              <a:t>1%</a:t>
            </a:r>
            <a:r>
              <a:rPr lang="zh-CN" altLang="en-US" sz="2000" dirty="0"/>
              <a:t>的来电量带来了</a:t>
            </a:r>
            <a:r>
              <a:rPr lang="en-US" sz="2000" b="1" dirty="0"/>
              <a:t>$139,000</a:t>
            </a:r>
            <a:r>
              <a:rPr lang="zh-CN" altLang="en-US" sz="2000" b="1" dirty="0"/>
              <a:t>成本的节省</a:t>
            </a:r>
            <a:endParaRPr lang="en-US" sz="2000" b="1" dirty="0"/>
          </a:p>
          <a:p>
            <a:pPr marL="914400" lvl="1" indent="-457200">
              <a:buFont typeface="+mj-lt"/>
              <a:buAutoNum type="alphaLcParenR"/>
              <a:defRPr/>
            </a:pPr>
            <a:r>
              <a:rPr lang="zh-CN" altLang="en-US" sz="2000" dirty="0"/>
              <a:t>额外带来了向上销售与交叉销售的成功率的提升</a:t>
            </a:r>
            <a:r>
              <a:rPr lang="en-US" sz="2000" b="1" dirty="0"/>
              <a:t/>
            </a:r>
            <a:br>
              <a:rPr lang="en-US" sz="2000" b="1" dirty="0"/>
            </a:br>
            <a:endParaRPr lang="en-US" sz="2000" b="1" dirty="0"/>
          </a:p>
          <a:p>
            <a:pPr marL="914400" lvl="1" indent="-457200">
              <a:defRPr/>
            </a:pPr>
            <a:endParaRPr lang="en-US" sz="2000" b="1" dirty="0"/>
          </a:p>
          <a:p>
            <a:pPr>
              <a:defRPr/>
            </a:pPr>
            <a:endParaRPr lang="en-US" sz="2000" dirty="0"/>
          </a:p>
          <a:p>
            <a:pPr algn="ctr">
              <a:defRPr/>
            </a:pPr>
            <a:r>
              <a:rPr lang="en-US" sz="2800" dirty="0"/>
              <a:t>US$ 353,000 ÷ US$ 739,000 x 12 months = </a:t>
            </a:r>
          </a:p>
          <a:p>
            <a:pPr algn="ctr">
              <a:defRPr/>
            </a:pPr>
            <a:r>
              <a:rPr lang="en-US" sz="3200" b="1" dirty="0">
                <a:solidFill>
                  <a:srgbClr val="FF0000"/>
                </a:solidFill>
              </a:rPr>
              <a:t>6 </a:t>
            </a:r>
            <a:r>
              <a:rPr lang="zh-CN" altLang="en-US" sz="3200" b="1" dirty="0">
                <a:solidFill>
                  <a:srgbClr val="FF0000"/>
                </a:solidFill>
              </a:rPr>
              <a:t>个月内收回投资</a:t>
            </a:r>
            <a:endParaRPr lang="en-US" sz="3200" b="1" dirty="0">
              <a:solidFill>
                <a:srgbClr val="FF0000"/>
              </a:solidFill>
            </a:endParaRPr>
          </a:p>
          <a:p>
            <a:pPr>
              <a:defRPr/>
            </a:pPr>
            <a:r>
              <a:rPr lang="en-US" sz="2000" dirty="0"/>
              <a:t>	</a:t>
            </a:r>
          </a:p>
          <a:p>
            <a:pPr>
              <a:defRPr/>
            </a:pPr>
            <a:endParaRPr lang="en-US" dirty="0"/>
          </a:p>
          <a:p>
            <a:pPr>
              <a:defRPr/>
            </a:pPr>
            <a:r>
              <a:rPr lang="en-US" dirty="0"/>
              <a:t> </a:t>
            </a:r>
          </a:p>
        </p:txBody>
      </p:sp>
      <p:sp>
        <p:nvSpPr>
          <p:cNvPr id="44" name="Rectangle 43"/>
          <p:cNvSpPr/>
          <p:nvPr/>
        </p:nvSpPr>
        <p:spPr>
          <a:xfrm>
            <a:off x="236483" y="4851400"/>
            <a:ext cx="8529145" cy="1308538"/>
          </a:xfrm>
          <a:prstGeom prst="rect">
            <a:avLst/>
          </a:prstGeom>
          <a:noFill/>
          <a:ln>
            <a:solidFill>
              <a:srgbClr val="002060"/>
            </a:solidFill>
          </a:ln>
          <a:effectLst>
            <a:glow rad="139700">
              <a:schemeClr val="accent6">
                <a:satMod val="175000"/>
                <a:alpha val="40000"/>
              </a:schemeClr>
            </a:glow>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18944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1324" y="2103121"/>
            <a:ext cx="5029940" cy="2103120"/>
          </a:xfrm>
        </p:spPr>
        <p:txBody>
          <a:bodyPr/>
          <a:lstStyle/>
          <a:p>
            <a:r>
              <a:rPr lang="zh-CN" altLang="en-US" dirty="0" smtClean="0"/>
              <a:t>谢谢</a:t>
            </a:r>
            <a:endParaRPr lang="en-US" dirty="0"/>
          </a:p>
        </p:txBody>
      </p:sp>
    </p:spTree>
    <p:extLst>
      <p:ext uri="{BB962C8B-B14F-4D97-AF65-F5344CB8AC3E}">
        <p14:creationId xmlns:p14="http://schemas.microsoft.com/office/powerpoint/2010/main" val="3180646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3618" name="Picture 2"/>
          <p:cNvPicPr>
            <a:picLocks noChangeAspect="1" noChangeArrowheads="1"/>
          </p:cNvPicPr>
          <p:nvPr/>
        </p:nvPicPr>
        <p:blipFill>
          <a:blip r:embed="rId3">
            <a:clrChange>
              <a:clrFrom>
                <a:srgbClr val="FFFFFF"/>
              </a:clrFrom>
              <a:clrTo>
                <a:srgbClr val="FFFFFF">
                  <a:alpha val="0"/>
                </a:srgbClr>
              </a:clrTo>
            </a:clrChange>
            <a:lum bright="30000" contrast="-42000"/>
            <a:extLst>
              <a:ext uri="{28A0092B-C50C-407E-A947-70E740481C1C}">
                <a14:useLocalDpi xmlns:a14="http://schemas.microsoft.com/office/drawing/2010/main" val="0"/>
              </a:ext>
            </a:extLst>
          </a:blip>
          <a:srcRect/>
          <a:stretch>
            <a:fillRect/>
          </a:stretch>
        </p:blipFill>
        <p:spPr bwMode="auto">
          <a:xfrm rot="-633329">
            <a:off x="1555750" y="4230688"/>
            <a:ext cx="6535738"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9939" name="Rectangle 3"/>
          <p:cNvSpPr>
            <a:spLocks noGrp="1" noChangeArrowheads="1"/>
          </p:cNvSpPr>
          <p:nvPr>
            <p:ph type="title"/>
          </p:nvPr>
        </p:nvSpPr>
        <p:spPr>
          <a:xfrm>
            <a:off x="119063" y="65088"/>
            <a:ext cx="8229600" cy="484187"/>
          </a:xfrm>
          <a:noFill/>
        </p:spPr>
        <p:txBody>
          <a:bodyPr/>
          <a:lstStyle/>
          <a:p>
            <a:pPr eaLnBrk="1" hangingPunct="1"/>
            <a:r>
              <a:rPr lang="en-US" altLang="zh-CN" dirty="0" smtClean="0">
                <a:ea typeface="宋体" pitchFamily="2" charset="-122"/>
              </a:rPr>
              <a:t>NICE </a:t>
            </a:r>
            <a:r>
              <a:rPr lang="zh-CN" altLang="en-US" dirty="0" smtClean="0">
                <a:ea typeface="宋体" pitchFamily="2" charset="-122"/>
              </a:rPr>
              <a:t>如何实现对业务的提升</a:t>
            </a:r>
            <a:r>
              <a:rPr lang="en-US" altLang="zh-CN" dirty="0" smtClean="0">
                <a:ea typeface="宋体" pitchFamily="2" charset="-122"/>
              </a:rPr>
              <a:t>——</a:t>
            </a:r>
            <a:r>
              <a:rPr lang="zh-CN" altLang="en-US" dirty="0" smtClean="0">
                <a:ea typeface="宋体" pitchFamily="2" charset="-122"/>
              </a:rPr>
              <a:t>第二阶段</a:t>
            </a:r>
          </a:p>
        </p:txBody>
      </p:sp>
      <p:sp>
        <p:nvSpPr>
          <p:cNvPr id="623620" name="AutoShape 4"/>
          <p:cNvSpPr>
            <a:spLocks noChangeArrowheads="1"/>
          </p:cNvSpPr>
          <p:nvPr/>
        </p:nvSpPr>
        <p:spPr bwMode="auto">
          <a:xfrm>
            <a:off x="1928813" y="2714625"/>
            <a:ext cx="1714500" cy="2643188"/>
          </a:xfrm>
          <a:prstGeom prst="roundRect">
            <a:avLst>
              <a:gd name="adj" fmla="val 8245"/>
            </a:avLst>
          </a:prstGeom>
          <a:noFill/>
          <a:ln w="38100">
            <a:solidFill>
              <a:srgbClr val="A62208"/>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2" name="Group 5"/>
          <p:cNvGrpSpPr>
            <a:grpSpLocks/>
          </p:cNvGrpSpPr>
          <p:nvPr/>
        </p:nvGrpSpPr>
        <p:grpSpPr bwMode="auto">
          <a:xfrm>
            <a:off x="284163" y="3948113"/>
            <a:ext cx="1498600" cy="2435225"/>
            <a:chOff x="255" y="2369"/>
            <a:chExt cx="944" cy="1534"/>
          </a:xfrm>
        </p:grpSpPr>
        <p:sp>
          <p:nvSpPr>
            <p:cNvPr id="39968" name="Text Box 6"/>
            <p:cNvSpPr txBox="1">
              <a:spLocks noChangeArrowheads="1"/>
            </p:cNvSpPr>
            <p:nvPr/>
          </p:nvSpPr>
          <p:spPr bwMode="auto">
            <a:xfrm>
              <a:off x="274" y="3356"/>
              <a:ext cx="880"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可靠的录音系统</a:t>
              </a:r>
              <a:br>
                <a:rPr lang="zh-CN" altLang="en-US" sz="1600" b="1"/>
              </a:br>
              <a:r>
                <a:rPr lang="en-US" altLang="zh-CN" sz="1200"/>
                <a:t>(</a:t>
              </a:r>
              <a:r>
                <a:rPr lang="zh-CN" altLang="en-US" sz="1200"/>
                <a:t>避免风险，解决争端</a:t>
              </a:r>
              <a:r>
                <a:rPr lang="en-US" altLang="zh-CN" sz="1200"/>
                <a:t>)</a:t>
              </a:r>
            </a:p>
          </p:txBody>
        </p:sp>
        <p:grpSp>
          <p:nvGrpSpPr>
            <p:cNvPr id="39969" name="Group 7"/>
            <p:cNvGrpSpPr>
              <a:grpSpLocks/>
            </p:cNvGrpSpPr>
            <p:nvPr/>
          </p:nvGrpSpPr>
          <p:grpSpPr bwMode="auto">
            <a:xfrm>
              <a:off x="255" y="2369"/>
              <a:ext cx="944" cy="974"/>
              <a:chOff x="255" y="2369"/>
              <a:chExt cx="944" cy="974"/>
            </a:xfrm>
          </p:grpSpPr>
          <p:pic>
            <p:nvPicPr>
              <p:cNvPr id="39970" name="Picture 8" descr="200022158-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5" y="2369"/>
                <a:ext cx="944" cy="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1" name="Rectangle 9"/>
              <p:cNvSpPr>
                <a:spLocks noChangeArrowheads="1"/>
              </p:cNvSpPr>
              <p:nvPr/>
            </p:nvSpPr>
            <p:spPr bwMode="auto">
              <a:xfrm>
                <a:off x="267" y="2380"/>
                <a:ext cx="921" cy="95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4" name="Group 10"/>
          <p:cNvGrpSpPr>
            <a:grpSpLocks/>
          </p:cNvGrpSpPr>
          <p:nvPr/>
        </p:nvGrpSpPr>
        <p:grpSpPr bwMode="auto">
          <a:xfrm>
            <a:off x="1981200" y="2805113"/>
            <a:ext cx="1698625" cy="2517775"/>
            <a:chOff x="1324" y="1649"/>
            <a:chExt cx="1070" cy="1586"/>
          </a:xfrm>
        </p:grpSpPr>
        <p:sp>
          <p:nvSpPr>
            <p:cNvPr id="39964" name="Text Box 11"/>
            <p:cNvSpPr txBox="1">
              <a:spLocks noChangeArrowheads="1"/>
            </p:cNvSpPr>
            <p:nvPr/>
          </p:nvSpPr>
          <p:spPr bwMode="auto">
            <a:xfrm>
              <a:off x="1324" y="2750"/>
              <a:ext cx="107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0000"/>
                </a:lnSpc>
                <a:spcBef>
                  <a:spcPct val="50000"/>
                </a:spcBef>
              </a:pPr>
              <a:r>
                <a:rPr lang="zh-CN" altLang="en-US" sz="1600" b="1"/>
                <a:t>质量管理</a:t>
              </a:r>
            </a:p>
            <a:p>
              <a:pPr algn="ctr" eaLnBrk="1" hangingPunct="1">
                <a:lnSpc>
                  <a:spcPct val="80000"/>
                </a:lnSpc>
                <a:spcBef>
                  <a:spcPct val="50000"/>
                </a:spcBef>
              </a:pPr>
              <a:r>
                <a:rPr lang="en-US" altLang="zh-CN" sz="1200"/>
                <a:t>(</a:t>
              </a:r>
              <a:r>
                <a:rPr lang="zh-CN" altLang="en-US" sz="1200"/>
                <a:t>提升座席服务质量</a:t>
              </a:r>
              <a:endParaRPr lang="en-US" altLang="zh-CN" sz="1200"/>
            </a:p>
            <a:p>
              <a:pPr algn="ctr" eaLnBrk="1" hangingPunct="1">
                <a:lnSpc>
                  <a:spcPct val="80000"/>
                </a:lnSpc>
                <a:spcBef>
                  <a:spcPct val="50000"/>
                </a:spcBef>
              </a:pPr>
              <a:r>
                <a:rPr lang="zh-CN" altLang="en-US" sz="1200"/>
                <a:t>与客户满意度</a:t>
              </a:r>
              <a:r>
                <a:rPr lang="en-US" altLang="zh-CN" sz="1200"/>
                <a:t>)</a:t>
              </a:r>
            </a:p>
          </p:txBody>
        </p:sp>
        <p:grpSp>
          <p:nvGrpSpPr>
            <p:cNvPr id="39965" name="Group 12"/>
            <p:cNvGrpSpPr>
              <a:grpSpLocks/>
            </p:cNvGrpSpPr>
            <p:nvPr/>
          </p:nvGrpSpPr>
          <p:grpSpPr bwMode="auto">
            <a:xfrm>
              <a:off x="1355" y="1649"/>
              <a:ext cx="942" cy="1087"/>
              <a:chOff x="1355" y="1649"/>
              <a:chExt cx="942" cy="1087"/>
            </a:xfrm>
          </p:grpSpPr>
          <p:pic>
            <p:nvPicPr>
              <p:cNvPr id="39966" name="Picture 13" descr="200135684-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5" y="1649"/>
                <a:ext cx="942" cy="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7" name="Rectangle 14"/>
              <p:cNvSpPr>
                <a:spLocks noChangeArrowheads="1"/>
              </p:cNvSpPr>
              <p:nvPr/>
            </p:nvSpPr>
            <p:spPr bwMode="auto">
              <a:xfrm>
                <a:off x="1373" y="1663"/>
                <a:ext cx="909" cy="1059"/>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6" name="Group 15"/>
          <p:cNvGrpSpPr>
            <a:grpSpLocks/>
          </p:cNvGrpSpPr>
          <p:nvPr/>
        </p:nvGrpSpPr>
        <p:grpSpPr bwMode="auto">
          <a:xfrm>
            <a:off x="3603625" y="2132013"/>
            <a:ext cx="1981200" cy="2540000"/>
            <a:chOff x="2346" y="1225"/>
            <a:chExt cx="1248" cy="1600"/>
          </a:xfrm>
        </p:grpSpPr>
        <p:sp>
          <p:nvSpPr>
            <p:cNvPr id="39960" name="Text Box 16"/>
            <p:cNvSpPr txBox="1">
              <a:spLocks noChangeArrowheads="1"/>
            </p:cNvSpPr>
            <p:nvPr/>
          </p:nvSpPr>
          <p:spPr bwMode="auto">
            <a:xfrm>
              <a:off x="2346" y="2360"/>
              <a:ext cx="124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精确监控</a:t>
              </a:r>
            </a:p>
            <a:p>
              <a:pPr algn="ctr" eaLnBrk="1" hangingPunct="1">
                <a:lnSpc>
                  <a:spcPct val="90000"/>
                </a:lnSpc>
                <a:spcBef>
                  <a:spcPct val="50000"/>
                </a:spcBef>
              </a:pPr>
              <a:r>
                <a:rPr lang="en-US" altLang="zh-CN" sz="1200"/>
                <a:t>(</a:t>
              </a:r>
              <a:r>
                <a:rPr lang="zh-CN" altLang="en-US" sz="1200"/>
                <a:t>致力于从相关联络活动中洞悉业务真相</a:t>
              </a:r>
              <a:r>
                <a:rPr lang="en-US" altLang="zh-CN" sz="1200"/>
                <a:t>)</a:t>
              </a:r>
            </a:p>
          </p:txBody>
        </p:sp>
        <p:grpSp>
          <p:nvGrpSpPr>
            <p:cNvPr id="39961" name="Group 17"/>
            <p:cNvGrpSpPr>
              <a:grpSpLocks/>
            </p:cNvGrpSpPr>
            <p:nvPr/>
          </p:nvGrpSpPr>
          <p:grpSpPr bwMode="auto">
            <a:xfrm>
              <a:off x="2474" y="1225"/>
              <a:ext cx="986" cy="1105"/>
              <a:chOff x="2474" y="1225"/>
              <a:chExt cx="986" cy="1105"/>
            </a:xfrm>
          </p:grpSpPr>
          <p:pic>
            <p:nvPicPr>
              <p:cNvPr id="39962" name="Picture 18" descr="200029146-0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 y="1225"/>
                <a:ext cx="986"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3" name="Rectangle 19"/>
              <p:cNvSpPr>
                <a:spLocks noChangeArrowheads="1"/>
              </p:cNvSpPr>
              <p:nvPr/>
            </p:nvSpPr>
            <p:spPr bwMode="auto">
              <a:xfrm>
                <a:off x="2486" y="1240"/>
                <a:ext cx="960" cy="108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8" name="Group 20"/>
          <p:cNvGrpSpPr>
            <a:grpSpLocks/>
          </p:cNvGrpSpPr>
          <p:nvPr/>
        </p:nvGrpSpPr>
        <p:grpSpPr bwMode="auto">
          <a:xfrm>
            <a:off x="5451475" y="1360488"/>
            <a:ext cx="1905000" cy="2536825"/>
            <a:chOff x="3510" y="739"/>
            <a:chExt cx="1200" cy="1598"/>
          </a:xfrm>
        </p:grpSpPr>
        <p:sp>
          <p:nvSpPr>
            <p:cNvPr id="39956" name="Text Box 21"/>
            <p:cNvSpPr txBox="1">
              <a:spLocks noChangeArrowheads="1"/>
            </p:cNvSpPr>
            <p:nvPr/>
          </p:nvSpPr>
          <p:spPr bwMode="auto">
            <a:xfrm>
              <a:off x="3510" y="1872"/>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自适应的互动分析</a:t>
              </a:r>
            </a:p>
            <a:p>
              <a:pPr algn="ctr" eaLnBrk="1" hangingPunct="1">
                <a:lnSpc>
                  <a:spcPct val="90000"/>
                </a:lnSpc>
                <a:spcBef>
                  <a:spcPct val="50000"/>
                </a:spcBef>
              </a:pPr>
              <a:r>
                <a:rPr lang="en-US" altLang="zh-CN" sz="1200"/>
                <a:t>(</a:t>
              </a:r>
              <a:r>
                <a:rPr lang="zh-CN" altLang="en-US" sz="1200"/>
                <a:t>自动研判趋势并揭示根源</a:t>
              </a:r>
              <a:r>
                <a:rPr lang="en-US" altLang="zh-CN" sz="1200"/>
                <a:t>)</a:t>
              </a:r>
              <a:endParaRPr lang="en-US" altLang="zh-CN" sz="900"/>
            </a:p>
          </p:txBody>
        </p:sp>
        <p:grpSp>
          <p:nvGrpSpPr>
            <p:cNvPr id="39957" name="Group 22"/>
            <p:cNvGrpSpPr>
              <a:grpSpLocks/>
            </p:cNvGrpSpPr>
            <p:nvPr/>
          </p:nvGrpSpPr>
          <p:grpSpPr bwMode="auto">
            <a:xfrm>
              <a:off x="3633" y="739"/>
              <a:ext cx="914" cy="1097"/>
              <a:chOff x="3633" y="739"/>
              <a:chExt cx="914" cy="1097"/>
            </a:xfrm>
          </p:grpSpPr>
          <p:pic>
            <p:nvPicPr>
              <p:cNvPr id="39958" name="Picture 23" descr="E00576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3" y="739"/>
                <a:ext cx="914"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9" name="Rectangle 24"/>
              <p:cNvSpPr>
                <a:spLocks noChangeArrowheads="1"/>
              </p:cNvSpPr>
              <p:nvPr/>
            </p:nvSpPr>
            <p:spPr bwMode="auto">
              <a:xfrm>
                <a:off x="3648" y="752"/>
                <a:ext cx="885" cy="1071"/>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grpSp>
      <p:grpSp>
        <p:nvGrpSpPr>
          <p:cNvPr id="10" name="Group 25"/>
          <p:cNvGrpSpPr>
            <a:grpSpLocks/>
          </p:cNvGrpSpPr>
          <p:nvPr/>
        </p:nvGrpSpPr>
        <p:grpSpPr bwMode="auto">
          <a:xfrm>
            <a:off x="7281863" y="827088"/>
            <a:ext cx="1454150" cy="2473325"/>
            <a:chOff x="4663" y="403"/>
            <a:chExt cx="916" cy="1558"/>
          </a:xfrm>
        </p:grpSpPr>
        <p:sp>
          <p:nvSpPr>
            <p:cNvPr id="39946" name="Text Box 26"/>
            <p:cNvSpPr txBox="1">
              <a:spLocks noChangeArrowheads="1"/>
            </p:cNvSpPr>
            <p:nvPr/>
          </p:nvSpPr>
          <p:spPr bwMode="auto">
            <a:xfrm>
              <a:off x="4668" y="977"/>
              <a:ext cx="91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90000"/>
                </a:lnSpc>
                <a:spcBef>
                  <a:spcPct val="50000"/>
                </a:spcBef>
              </a:pPr>
              <a:r>
                <a:rPr lang="zh-CN" altLang="en-US" sz="1600" b="1"/>
                <a:t>改善业务流程</a:t>
              </a:r>
            </a:p>
            <a:p>
              <a:pPr algn="ctr" eaLnBrk="1" hangingPunct="1">
                <a:lnSpc>
                  <a:spcPct val="90000"/>
                </a:lnSpc>
                <a:spcBef>
                  <a:spcPct val="50000"/>
                </a:spcBef>
              </a:pPr>
              <a:r>
                <a:rPr lang="en-US" altLang="zh-CN" sz="1200"/>
                <a:t>(</a:t>
              </a:r>
              <a:r>
                <a:rPr lang="zh-CN" altLang="en-US" sz="1200"/>
                <a:t>适时</a:t>
              </a:r>
              <a:r>
                <a:rPr lang="en-US" altLang="zh-CN" sz="1200"/>
                <a:t>, </a:t>
              </a:r>
              <a:r>
                <a:rPr lang="zh-CN" altLang="en-US" sz="1200"/>
                <a:t>洞悉</a:t>
              </a:r>
              <a:r>
                <a:rPr lang="en-US" altLang="zh-CN" sz="1200"/>
                <a:t>, </a:t>
              </a:r>
              <a:r>
                <a:rPr lang="zh-CN" altLang="en-US" sz="1200"/>
                <a:t>主动</a:t>
              </a:r>
              <a:r>
                <a:rPr lang="en-US" altLang="zh-CN" sz="1200"/>
                <a:t>)</a:t>
              </a:r>
              <a:endParaRPr lang="en-US" altLang="zh-CN" sz="900"/>
            </a:p>
          </p:txBody>
        </p:sp>
        <p:sp>
          <p:nvSpPr>
            <p:cNvPr id="39947" name="Rectangle 27"/>
            <p:cNvSpPr>
              <a:spLocks noChangeArrowheads="1"/>
            </p:cNvSpPr>
            <p:nvPr/>
          </p:nvSpPr>
          <p:spPr bwMode="auto">
            <a:xfrm>
              <a:off x="4663" y="403"/>
              <a:ext cx="896" cy="1558"/>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pic>
          <p:nvPicPr>
            <p:cNvPr id="39948" name="Picture 28" descr="righttime"/>
            <p:cNvPicPr>
              <a:picLocks noChangeAspect="1" noChangeArrowheads="1"/>
            </p:cNvPicPr>
            <p:nvPr/>
          </p:nvPicPr>
          <p:blipFill>
            <a:blip r:embed="rId8" cstate="print">
              <a:extLst>
                <a:ext uri="{28A0092B-C50C-407E-A947-70E740481C1C}">
                  <a14:useLocalDpi xmlns:a14="http://schemas.microsoft.com/office/drawing/2010/main" val="0"/>
                </a:ext>
              </a:extLst>
            </a:blip>
            <a:srcRect b="34358"/>
            <a:stretch>
              <a:fillRect/>
            </a:stretch>
          </p:blipFill>
          <p:spPr bwMode="auto">
            <a:xfrm>
              <a:off x="4692"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icture 29" descr="proactive"/>
            <p:cNvPicPr>
              <a:picLocks noChangeAspect="1" noChangeArrowheads="1"/>
            </p:cNvPicPr>
            <p:nvPr/>
          </p:nvPicPr>
          <p:blipFill>
            <a:blip r:embed="rId9" cstate="print">
              <a:extLst>
                <a:ext uri="{28A0092B-C50C-407E-A947-70E740481C1C}">
                  <a14:useLocalDpi xmlns:a14="http://schemas.microsoft.com/office/drawing/2010/main" val="0"/>
                </a:ext>
              </a:extLst>
            </a:blip>
            <a:srcRect b="34358"/>
            <a:stretch>
              <a:fillRect/>
            </a:stretch>
          </p:blipFill>
          <p:spPr bwMode="auto">
            <a:xfrm>
              <a:off x="5335"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30" descr="insightful"/>
            <p:cNvPicPr>
              <a:picLocks noChangeAspect="1" noChangeArrowheads="1"/>
            </p:cNvPicPr>
            <p:nvPr/>
          </p:nvPicPr>
          <p:blipFill>
            <a:blip r:embed="rId10" cstate="print">
              <a:extLst>
                <a:ext uri="{28A0092B-C50C-407E-A947-70E740481C1C}">
                  <a14:useLocalDpi xmlns:a14="http://schemas.microsoft.com/office/drawing/2010/main" val="0"/>
                </a:ext>
              </a:extLst>
            </a:blip>
            <a:srcRect b="34358"/>
            <a:stretch>
              <a:fillRect/>
            </a:stretch>
          </p:blipFill>
          <p:spPr bwMode="auto">
            <a:xfrm>
              <a:off x="5016" y="702"/>
              <a:ext cx="193"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AutoShape 31"/>
            <p:cNvSpPr>
              <a:spLocks noChangeArrowheads="1"/>
            </p:cNvSpPr>
            <p:nvPr/>
          </p:nvSpPr>
          <p:spPr bwMode="auto">
            <a:xfrm>
              <a:off x="4863" y="784"/>
              <a:ext cx="141" cy="37"/>
            </a:xfrm>
            <a:prstGeom prst="rightArrow">
              <a:avLst>
                <a:gd name="adj1" fmla="val 50000"/>
                <a:gd name="adj2" fmla="val 95270"/>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39952" name="AutoShape 32"/>
            <p:cNvSpPr>
              <a:spLocks noChangeArrowheads="1"/>
            </p:cNvSpPr>
            <p:nvPr/>
          </p:nvSpPr>
          <p:spPr bwMode="auto">
            <a:xfrm>
              <a:off x="5193" y="784"/>
              <a:ext cx="142" cy="37"/>
            </a:xfrm>
            <a:prstGeom prst="rightArrow">
              <a:avLst>
                <a:gd name="adj1" fmla="val 50000"/>
                <a:gd name="adj2" fmla="val 95946"/>
              </a:avLst>
            </a:prstGeom>
            <a:gradFill rotWithShape="1">
              <a:gsLst>
                <a:gs pos="0">
                  <a:schemeClr val="tx2"/>
                </a:gs>
                <a:gs pos="100000">
                  <a:srgbClr val="FF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2" tIns="45710" rIns="91422" bIns="45710" anchor="ctr"/>
            <a:lstStyle>
              <a:lvl1pPr defTabSz="915988" eaLnBrk="0" hangingPunct="0">
                <a:defRPr>
                  <a:solidFill>
                    <a:schemeClr val="tx1"/>
                  </a:solidFill>
                  <a:latin typeface="Arial" pitchFamily="34" charset="0"/>
                  <a:ea typeface="宋体" pitchFamily="2" charset="-122"/>
                </a:defRPr>
              </a:lvl1pPr>
              <a:lvl2pPr marL="742950" indent="-285750" defTabSz="915988" eaLnBrk="0" hangingPunct="0">
                <a:defRPr>
                  <a:solidFill>
                    <a:schemeClr val="tx1"/>
                  </a:solidFill>
                  <a:latin typeface="Arial" pitchFamily="34" charset="0"/>
                  <a:ea typeface="宋体" pitchFamily="2" charset="-122"/>
                </a:defRPr>
              </a:lvl2pPr>
              <a:lvl3pPr marL="1143000" indent="-228600" defTabSz="915988" eaLnBrk="0" hangingPunct="0">
                <a:defRPr>
                  <a:solidFill>
                    <a:schemeClr val="tx1"/>
                  </a:solidFill>
                  <a:latin typeface="Arial" pitchFamily="34" charset="0"/>
                  <a:ea typeface="宋体" pitchFamily="2" charset="-122"/>
                </a:defRPr>
              </a:lvl3pPr>
              <a:lvl4pPr marL="1600200" indent="-228600" defTabSz="915988" eaLnBrk="0" hangingPunct="0">
                <a:defRPr>
                  <a:solidFill>
                    <a:schemeClr val="tx1"/>
                  </a:solidFill>
                  <a:latin typeface="Arial" pitchFamily="34" charset="0"/>
                  <a:ea typeface="宋体" pitchFamily="2" charset="-122"/>
                </a:defRPr>
              </a:lvl4pPr>
              <a:lvl5pPr marL="2057400" indent="-228600" defTabSz="915988" eaLnBrk="0" hangingPunct="0">
                <a:defRPr>
                  <a:solidFill>
                    <a:schemeClr val="tx1"/>
                  </a:solidFill>
                  <a:latin typeface="Arial" pitchFamily="34" charset="0"/>
                  <a:ea typeface="宋体" pitchFamily="2" charset="-122"/>
                </a:defRPr>
              </a:lvl5pPr>
              <a:lvl6pPr marL="2514600" indent="-228600" defTabSz="9159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59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59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5988"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endParaRPr lang="zh-CN" altLang="en-US">
                <a:solidFill>
                  <a:srgbClr val="FF0000"/>
                </a:solidFill>
              </a:endParaRPr>
            </a:p>
          </p:txBody>
        </p:sp>
        <p:sp>
          <p:nvSpPr>
            <p:cNvPr id="39953" name="AutoShape 33"/>
            <p:cNvSpPr>
              <a:spLocks noChangeArrowheads="1"/>
            </p:cNvSpPr>
            <p:nvPr/>
          </p:nvSpPr>
          <p:spPr bwMode="auto">
            <a:xfrm flipV="1">
              <a:off x="4779" y="490"/>
              <a:ext cx="664" cy="48"/>
            </a:xfrm>
            <a:prstGeom prst="leftArrow">
              <a:avLst>
                <a:gd name="adj1" fmla="val 41852"/>
                <a:gd name="adj2" fmla="val 0"/>
              </a:avLst>
            </a:prstGeom>
            <a:gradFill rotWithShape="1">
              <a:gsLst>
                <a:gs pos="0">
                  <a:srgbClr val="FF0000"/>
                </a:gs>
                <a:gs pos="100000">
                  <a:schemeClr val="tx2"/>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9954" name="AutoShape 34"/>
            <p:cNvSpPr>
              <a:spLocks noChangeArrowheads="1"/>
            </p:cNvSpPr>
            <p:nvPr/>
          </p:nvSpPr>
          <p:spPr bwMode="auto">
            <a:xfrm rot="16200000" flipV="1">
              <a:off x="4692" y="584"/>
              <a:ext cx="187" cy="28"/>
            </a:xfrm>
            <a:prstGeom prst="leftArrow">
              <a:avLst>
                <a:gd name="adj1" fmla="val 54843"/>
                <a:gd name="adj2" fmla="val 204191"/>
              </a:avLst>
            </a:prstGeom>
            <a:solidFill>
              <a:srgbClr val="FF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9955" name="AutoShape 35"/>
            <p:cNvSpPr>
              <a:spLocks noChangeArrowheads="1"/>
            </p:cNvSpPr>
            <p:nvPr/>
          </p:nvSpPr>
          <p:spPr bwMode="auto">
            <a:xfrm rot="5400000">
              <a:off x="5350" y="571"/>
              <a:ext cx="165" cy="50"/>
            </a:xfrm>
            <a:prstGeom prst="leftArrow">
              <a:avLst>
                <a:gd name="adj1" fmla="val 37574"/>
                <a:gd name="adj2" fmla="val 0"/>
              </a:avLst>
            </a:prstGeom>
            <a:solidFill>
              <a:schemeClr val="tx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spTree>
    <p:extLst>
      <p:ext uri="{BB962C8B-B14F-4D97-AF65-F5344CB8AC3E}">
        <p14:creationId xmlns:p14="http://schemas.microsoft.com/office/powerpoint/2010/main" val="3309816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623618"/>
                                        </p:tgtEl>
                                        <p:attrNameLst>
                                          <p:attrName>style.visibility</p:attrName>
                                        </p:attrNameLst>
                                      </p:cBhvr>
                                      <p:to>
                                        <p:strVal val="visible"/>
                                      </p:to>
                                    </p:set>
                                    <p:animEffect transition="in" filter="wipe(down)">
                                      <p:cBhvr>
                                        <p:cTn id="7" dur="500"/>
                                        <p:tgtEl>
                                          <p:spTgt spid="62361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nodeType="afterGroup">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23620"/>
                                        </p:tgtEl>
                                        <p:attrNameLst>
                                          <p:attrName>style.visibility</p:attrName>
                                        </p:attrNameLst>
                                      </p:cBhvr>
                                      <p:to>
                                        <p:strVal val="visible"/>
                                      </p:to>
                                    </p:set>
                                    <p:animEffect transition="in" filter="fade">
                                      <p:cBhvr>
                                        <p:cTn id="32" dur="1000"/>
                                        <p:tgtEl>
                                          <p:spTgt spid="623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txBox="1">
            <a:spLocks noChangeArrowheads="1"/>
          </p:cNvSpPr>
          <p:nvPr/>
        </p:nvSpPr>
        <p:spPr bwMode="auto">
          <a:xfrm>
            <a:off x="0" y="1439863"/>
            <a:ext cx="3432175" cy="4038600"/>
          </a:xfrm>
          <a:prstGeom prst="rect">
            <a:avLst/>
          </a:prstGeom>
          <a:noFill/>
          <a:ln w="9525">
            <a:noFill/>
            <a:miter lim="800000"/>
            <a:headEnd/>
            <a:tailEnd/>
          </a:ln>
        </p:spPr>
        <p:txBody>
          <a:bodyPr/>
          <a:lstStyle/>
          <a:p>
            <a:pPr marL="228600" indent="-228600" eaLnBrk="0" hangingPunct="0">
              <a:lnSpc>
                <a:spcPct val="90000"/>
              </a:lnSpc>
              <a:spcBef>
                <a:spcPct val="20000"/>
              </a:spcBef>
              <a:buClr>
                <a:srgbClr val="B9B8B6"/>
              </a:buClr>
              <a:buFont typeface="Wingdings" pitchFamily="2" charset="2"/>
              <a:buChar char="§"/>
            </a:pPr>
            <a:r>
              <a:rPr lang="zh-CN" altLang="en-US" sz="2000"/>
              <a:t>基于浏览器的表格设计程序</a:t>
            </a:r>
            <a:endParaRPr lang="en-US" altLang="zh-CN" sz="2000"/>
          </a:p>
          <a:p>
            <a:pPr marL="228600" indent="-228600" eaLnBrk="0" hangingPunct="0">
              <a:lnSpc>
                <a:spcPct val="90000"/>
              </a:lnSpc>
              <a:spcBef>
                <a:spcPct val="20000"/>
              </a:spcBef>
              <a:buClr>
                <a:srgbClr val="B9B8B6"/>
              </a:buClr>
              <a:buFont typeface="Wingdings" pitchFamily="2" charset="2"/>
              <a:buChar char="§"/>
            </a:pPr>
            <a:endParaRPr lang="en-US" altLang="zh-CN" sz="1000"/>
          </a:p>
          <a:p>
            <a:pPr marL="228600" indent="-228600" eaLnBrk="0" hangingPunct="0">
              <a:lnSpc>
                <a:spcPct val="90000"/>
              </a:lnSpc>
              <a:spcBef>
                <a:spcPct val="20000"/>
              </a:spcBef>
              <a:buClr>
                <a:srgbClr val="B9B8B6"/>
              </a:buClr>
              <a:buFont typeface="Wingdings" pitchFamily="2" charset="2"/>
              <a:buChar char="§"/>
            </a:pPr>
            <a:r>
              <a:rPr lang="zh-CN" altLang="en-US" sz="2000"/>
              <a:t>向导驱动的设计过程</a:t>
            </a:r>
            <a:r>
              <a:rPr lang="en-US" altLang="zh-CN" sz="2000"/>
              <a:t>——</a:t>
            </a:r>
            <a:r>
              <a:rPr lang="zh-CN" altLang="en-US" sz="2000"/>
              <a:t>易于理解，操作简便</a:t>
            </a:r>
            <a:endParaRPr lang="en-US" altLang="zh-CN" sz="2000"/>
          </a:p>
          <a:p>
            <a:pPr marL="228600" indent="-228600" eaLnBrk="0" hangingPunct="0">
              <a:lnSpc>
                <a:spcPct val="90000"/>
              </a:lnSpc>
              <a:spcBef>
                <a:spcPct val="20000"/>
              </a:spcBef>
              <a:buClr>
                <a:srgbClr val="B9B8B6"/>
              </a:buClr>
            </a:pPr>
            <a:endParaRPr lang="en-US" altLang="zh-CN" sz="1000"/>
          </a:p>
          <a:p>
            <a:pPr marL="228600" indent="-228600" eaLnBrk="0" hangingPunct="0">
              <a:lnSpc>
                <a:spcPct val="90000"/>
              </a:lnSpc>
              <a:spcBef>
                <a:spcPct val="20000"/>
              </a:spcBef>
              <a:buClr>
                <a:srgbClr val="B9B8B6"/>
              </a:buClr>
              <a:buFont typeface="Wingdings" pitchFamily="2" charset="2"/>
              <a:buChar char="§"/>
            </a:pPr>
            <a:r>
              <a:rPr lang="zh-CN" altLang="en-US" sz="2000"/>
              <a:t>基于母板的表格设计理念</a:t>
            </a:r>
            <a:endParaRPr lang="en-US" altLang="zh-CN" sz="2000"/>
          </a:p>
          <a:p>
            <a:pPr marL="228600" indent="-228600" eaLnBrk="0" hangingPunct="0">
              <a:lnSpc>
                <a:spcPct val="90000"/>
              </a:lnSpc>
              <a:spcBef>
                <a:spcPct val="20000"/>
              </a:spcBef>
              <a:buClr>
                <a:srgbClr val="B9B8B6"/>
              </a:buClr>
            </a:pPr>
            <a:endParaRPr lang="en-US" altLang="zh-CN" sz="1000"/>
          </a:p>
          <a:p>
            <a:pPr marL="228600" indent="-228600" eaLnBrk="0" hangingPunct="0">
              <a:lnSpc>
                <a:spcPct val="90000"/>
              </a:lnSpc>
              <a:spcBef>
                <a:spcPct val="20000"/>
              </a:spcBef>
              <a:buClr>
                <a:srgbClr val="B9B8B6"/>
              </a:buClr>
              <a:buFont typeface="Wingdings" pitchFamily="2" charset="2"/>
              <a:buChar char="§"/>
            </a:pPr>
            <a:r>
              <a:rPr lang="zh-CN" altLang="en-US" sz="2000"/>
              <a:t>动态表单</a:t>
            </a:r>
            <a:r>
              <a:rPr lang="en-US" altLang="zh-CN" sz="2000"/>
              <a:t>——</a:t>
            </a:r>
            <a:r>
              <a:rPr lang="zh-CN" altLang="en-US" sz="2000"/>
              <a:t>可根据评分的结果</a:t>
            </a:r>
            <a:r>
              <a:rPr lang="en-US" altLang="zh-CN" sz="2000"/>
              <a:t>/</a:t>
            </a:r>
            <a:r>
              <a:rPr lang="zh-CN" altLang="en-US" sz="2000"/>
              <a:t>答案设计分段问题（逻辑判断）</a:t>
            </a:r>
            <a:endParaRPr lang="en-US" altLang="zh-CN" sz="2000"/>
          </a:p>
          <a:p>
            <a:pPr marL="228600" indent="-228600" eaLnBrk="0" hangingPunct="0">
              <a:lnSpc>
                <a:spcPct val="90000"/>
              </a:lnSpc>
              <a:spcBef>
                <a:spcPct val="20000"/>
              </a:spcBef>
              <a:buClr>
                <a:srgbClr val="B9B8B6"/>
              </a:buClr>
              <a:buFont typeface="Wingdings" pitchFamily="2" charset="2"/>
              <a:buChar char="§"/>
            </a:pPr>
            <a:endParaRPr lang="en-US" altLang="zh-CN" sz="1000"/>
          </a:p>
          <a:p>
            <a:pPr marL="228600" indent="-228600" eaLnBrk="0" hangingPunct="0">
              <a:lnSpc>
                <a:spcPct val="90000"/>
              </a:lnSpc>
              <a:spcBef>
                <a:spcPct val="20000"/>
              </a:spcBef>
              <a:buClr>
                <a:srgbClr val="B9B8B6"/>
              </a:buClr>
              <a:buFont typeface="Wingdings" pitchFamily="2" charset="2"/>
              <a:buChar char="§"/>
            </a:pPr>
            <a:r>
              <a:rPr lang="zh-CN" altLang="en-US" sz="2000"/>
              <a:t>支持关键问题、奖惩分</a:t>
            </a:r>
            <a:endParaRPr lang="en-US" altLang="zh-CN" sz="2000"/>
          </a:p>
        </p:txBody>
      </p:sp>
      <p:sp>
        <p:nvSpPr>
          <p:cNvPr id="19459" name="Slide Number Placeholder 3"/>
          <p:cNvSpPr txBox="1">
            <a:spLocks/>
          </p:cNvSpPr>
          <p:nvPr/>
        </p:nvSpPr>
        <p:spPr bwMode="auto">
          <a:xfrm>
            <a:off x="-28575" y="6726238"/>
            <a:ext cx="409575" cy="276225"/>
          </a:xfrm>
          <a:prstGeom prst="rect">
            <a:avLst/>
          </a:prstGeom>
          <a:noFill/>
          <a:ln w="9525">
            <a:noFill/>
            <a:miter lim="800000"/>
            <a:headEnd/>
            <a:tailEnd/>
          </a:ln>
        </p:spPr>
        <p:txBody>
          <a:bodyPr/>
          <a:lstStyle/>
          <a:p>
            <a:pPr algn="r"/>
            <a:endParaRPr lang="zh-CN" altLang="en-US" sz="1200" b="1">
              <a:solidFill>
                <a:srgbClr val="4E0069"/>
              </a:solidFill>
            </a:endParaRPr>
          </a:p>
        </p:txBody>
      </p:sp>
      <p:sp>
        <p:nvSpPr>
          <p:cNvPr id="19460" name="Rectangle 2"/>
          <p:cNvSpPr>
            <a:spLocks noGrp="1" noChangeArrowheads="1"/>
          </p:cNvSpPr>
          <p:nvPr>
            <p:ph type="title"/>
          </p:nvPr>
        </p:nvSpPr>
        <p:spPr>
          <a:xfrm>
            <a:off x="117475" y="325438"/>
            <a:ext cx="3530600" cy="914400"/>
          </a:xfrm>
        </p:spPr>
        <p:txBody>
          <a:bodyPr/>
          <a:lstStyle/>
          <a:p>
            <a:pPr eaLnBrk="1" hangingPunct="1"/>
            <a:r>
              <a:rPr lang="zh-CN" altLang="en-US" smtClean="0">
                <a:ea typeface="SimSun" pitchFamily="2" charset="-122"/>
              </a:rPr>
              <a:t>表格设计器</a:t>
            </a:r>
            <a:endParaRPr lang="en-US" altLang="zh-CN" smtClean="0">
              <a:ea typeface="SimSun" pitchFamily="2" charset="-122"/>
            </a:endParaRPr>
          </a:p>
        </p:txBody>
      </p:sp>
      <p:pic>
        <p:nvPicPr>
          <p:cNvPr id="19461" name="Picture 1"/>
          <p:cNvPicPr>
            <a:picLocks noChangeAspect="1" noChangeArrowheads="1"/>
          </p:cNvPicPr>
          <p:nvPr/>
        </p:nvPicPr>
        <p:blipFill>
          <a:blip r:embed="rId3" cstate="print"/>
          <a:srcRect/>
          <a:stretch>
            <a:fillRect/>
          </a:stretch>
        </p:blipFill>
        <p:spPr bwMode="auto">
          <a:xfrm>
            <a:off x="3368675" y="2230438"/>
            <a:ext cx="5592763" cy="3941762"/>
          </a:xfrm>
          <a:prstGeom prst="rect">
            <a:avLst/>
          </a:prstGeom>
          <a:noFill/>
          <a:ln w="9525">
            <a:noFill/>
            <a:miter lim="800000"/>
            <a:headEnd/>
            <a:tailEnd/>
          </a:ln>
        </p:spPr>
      </p:pic>
      <p:sp>
        <p:nvSpPr>
          <p:cNvPr id="6" name="Rectangle 2"/>
          <p:cNvSpPr txBox="1">
            <a:spLocks noChangeArrowheads="1"/>
          </p:cNvSpPr>
          <p:nvPr/>
        </p:nvSpPr>
        <p:spPr bwMode="auto">
          <a:xfrm>
            <a:off x="190996" y="188913"/>
            <a:ext cx="7561263" cy="3603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smtClean="0">
                <a:ln>
                  <a:noFill/>
                </a:ln>
                <a:solidFill>
                  <a:schemeClr val="bg1"/>
                </a:solidFill>
                <a:effectLst/>
                <a:uLnTx/>
                <a:uFillTx/>
                <a:latin typeface="+mj-lt"/>
                <a:ea typeface="SimSun" pitchFamily="2" charset="-122"/>
                <a:cs typeface="+mj-cs"/>
              </a:rPr>
              <a:t>NICE</a:t>
            </a:r>
            <a:r>
              <a:rPr kumimoji="0" lang="en-US" altLang="zh-CN" sz="2000" b="1" i="0" u="none" strike="noStrike" kern="1200" cap="none" spc="0" normalizeH="0" noProof="0" dirty="0" smtClean="0">
                <a:ln>
                  <a:noFill/>
                </a:ln>
                <a:solidFill>
                  <a:schemeClr val="bg1"/>
                </a:solidFill>
                <a:effectLst/>
                <a:uLnTx/>
                <a:uFillTx/>
                <a:latin typeface="+mj-lt"/>
                <a:ea typeface="SimSun" pitchFamily="2" charset="-122"/>
                <a:cs typeface="+mj-cs"/>
              </a:rPr>
              <a:t> </a:t>
            </a:r>
            <a:r>
              <a:rPr kumimoji="0" lang="zh-TW" altLang="en-US" sz="2000" b="1" i="0" u="none" strike="noStrike" kern="1200" cap="none" spc="0" normalizeH="0" noProof="0" dirty="0" smtClean="0">
                <a:ln>
                  <a:noFill/>
                </a:ln>
                <a:solidFill>
                  <a:schemeClr val="bg1"/>
                </a:solidFill>
                <a:effectLst/>
                <a:uLnTx/>
                <a:uFillTx/>
                <a:latin typeface="+mj-lt"/>
                <a:ea typeface="SimSun" pitchFamily="2" charset="-122"/>
                <a:cs typeface="+mj-cs"/>
              </a:rPr>
              <a:t>表</a:t>
            </a:r>
            <a:r>
              <a:rPr kumimoji="0" lang="zh-CN" altLang="en-US" sz="2000" b="1" i="0" u="none" strike="noStrike" kern="1200" cap="none" spc="0" normalizeH="0" noProof="0" dirty="0" smtClean="0">
                <a:ln>
                  <a:noFill/>
                </a:ln>
                <a:solidFill>
                  <a:schemeClr val="bg1"/>
                </a:solidFill>
                <a:effectLst/>
                <a:uLnTx/>
                <a:uFillTx/>
                <a:latin typeface="+mj-lt"/>
                <a:ea typeface="SimSun" pitchFamily="2" charset="-122"/>
                <a:cs typeface="+mj-cs"/>
              </a:rPr>
              <a:t>格设计器</a:t>
            </a:r>
            <a:endParaRPr kumimoji="0" lang="en-US" altLang="zh-CN" sz="2000" b="1" i="0" u="none" strike="noStrike" kern="1200" cap="none" spc="0" normalizeH="0" baseline="0" noProof="0" dirty="0" smtClean="0">
              <a:ln>
                <a:noFill/>
              </a:ln>
              <a:solidFill>
                <a:schemeClr val="bg1"/>
              </a:solidFill>
              <a:effectLst/>
              <a:uLnTx/>
              <a:uFillTx/>
              <a:latin typeface="+mj-lt"/>
              <a:ea typeface="SimSun" pitchFamily="2" charset="-122"/>
              <a:cs typeface="+mj-cs"/>
            </a:endParaRPr>
          </a:p>
        </p:txBody>
      </p:sp>
    </p:spTree>
    <p:extLst>
      <p:ext uri="{BB962C8B-B14F-4D97-AF65-F5344CB8AC3E}">
        <p14:creationId xmlns:p14="http://schemas.microsoft.com/office/powerpoint/2010/main" val="90452020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988" y="2535238"/>
            <a:ext cx="3983037"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2"/>
          <p:cNvSpPr>
            <a:spLocks noGrp="1" noChangeArrowheads="1"/>
          </p:cNvSpPr>
          <p:nvPr>
            <p:ph type="title" idx="4294967295"/>
          </p:nvPr>
        </p:nvSpPr>
        <p:spPr>
          <a:xfrm>
            <a:off x="251520" y="188640"/>
            <a:ext cx="7561263" cy="360362"/>
          </a:xfrm>
        </p:spPr>
        <p:txBody>
          <a:bodyPr/>
          <a:lstStyle/>
          <a:p>
            <a:pPr eaLnBrk="1" hangingPunct="1"/>
            <a:r>
              <a:rPr lang="en-US" altLang="zh-CN" dirty="0" smtClean="0">
                <a:ea typeface="宋体" pitchFamily="2" charset="-122"/>
              </a:rPr>
              <a:t>NICE Coaching</a:t>
            </a:r>
            <a:r>
              <a:rPr lang="zh-CN" altLang="en-US" dirty="0" smtClean="0">
                <a:ea typeface="宋体" pitchFamily="2" charset="-122"/>
              </a:rPr>
              <a:t>在线辅导包</a:t>
            </a:r>
            <a:endParaRPr lang="en-US" altLang="zh-CN" dirty="0" smtClean="0">
              <a:ea typeface="宋体" pitchFamily="2" charset="-122"/>
            </a:endParaRPr>
          </a:p>
        </p:txBody>
      </p:sp>
      <p:sp>
        <p:nvSpPr>
          <p:cNvPr id="41988" name="Rectangle 3"/>
          <p:cNvSpPr>
            <a:spLocks noGrp="1" noChangeArrowheads="1"/>
          </p:cNvSpPr>
          <p:nvPr>
            <p:ph type="body" idx="4294967295"/>
          </p:nvPr>
        </p:nvSpPr>
        <p:spPr>
          <a:xfrm>
            <a:off x="342900" y="1260475"/>
            <a:ext cx="7934325" cy="4451350"/>
          </a:xfrm>
        </p:spPr>
        <p:txBody>
          <a:bodyPr/>
          <a:lstStyle/>
          <a:p>
            <a:pPr eaLnBrk="1" hangingPunct="1"/>
            <a:r>
              <a:rPr lang="zh-CN" altLang="en-US" sz="2000" b="1" smtClean="0">
                <a:ea typeface="宋体" pitchFamily="2" charset="-122"/>
              </a:rPr>
              <a:t>基于评估结果立即创建针对性的训导包</a:t>
            </a:r>
            <a:endParaRPr lang="en-US" altLang="zh-CN" sz="2000" b="1" smtClean="0">
              <a:ea typeface="宋体" pitchFamily="2" charset="-122"/>
            </a:endParaRPr>
          </a:p>
          <a:p>
            <a:pPr eaLnBrk="1" hangingPunct="1"/>
            <a:r>
              <a:rPr lang="zh-CN" altLang="en-US" sz="2000" b="1" smtClean="0">
                <a:ea typeface="宋体" pitchFamily="2" charset="-122"/>
              </a:rPr>
              <a:t>跟踪座席是否参与此训导</a:t>
            </a:r>
            <a:endParaRPr lang="en-US" altLang="zh-CN" sz="2000" b="1" smtClean="0">
              <a:ea typeface="宋体" pitchFamily="2" charset="-122"/>
            </a:endParaRPr>
          </a:p>
          <a:p>
            <a:pPr eaLnBrk="1" hangingPunct="1"/>
            <a:r>
              <a:rPr lang="zh-CN" altLang="en-US" sz="2000" b="1" smtClean="0">
                <a:ea typeface="宋体" pitchFamily="2" charset="-122"/>
              </a:rPr>
              <a:t>座席可输入反馈意见</a:t>
            </a:r>
            <a:endParaRPr lang="en-US" altLang="zh-CN" sz="2000" b="1" smtClean="0">
              <a:ea typeface="宋体" pitchFamily="2" charset="-122"/>
            </a:endParaRPr>
          </a:p>
          <a:p>
            <a:pPr eaLnBrk="1" hangingPunct="1"/>
            <a:r>
              <a:rPr lang="zh-CN" altLang="en-US" sz="2000" b="1" smtClean="0">
                <a:ea typeface="宋体" pitchFamily="2" charset="-122"/>
              </a:rPr>
              <a:t>报表跟踪结果</a:t>
            </a:r>
          </a:p>
          <a:p>
            <a:pPr eaLnBrk="1" hangingPunct="1"/>
            <a:endParaRPr lang="zh-CN" altLang="en-US" sz="2000" b="1" smtClean="0">
              <a:ea typeface="宋体" pitchFamily="2" charset="-122"/>
            </a:endParaRPr>
          </a:p>
        </p:txBody>
      </p:sp>
      <p:sp>
        <p:nvSpPr>
          <p:cNvPr id="79880" name="AutoShape 8"/>
          <p:cNvSpPr>
            <a:spLocks noChangeArrowheads="1"/>
          </p:cNvSpPr>
          <p:nvPr/>
        </p:nvSpPr>
        <p:spPr bwMode="auto">
          <a:xfrm>
            <a:off x="5862638" y="3232150"/>
            <a:ext cx="2351087" cy="1127125"/>
          </a:xfrm>
          <a:prstGeom prst="wedgeRoundRectCallout">
            <a:avLst>
              <a:gd name="adj1" fmla="val -38523"/>
              <a:gd name="adj2" fmla="val 78310"/>
              <a:gd name="adj3" fmla="val 16667"/>
            </a:avLst>
          </a:prstGeom>
          <a:solidFill>
            <a:srgbClr val="A9DFF5"/>
          </a:solidFill>
          <a:ln w="9525" algn="ctr">
            <a:solidFill>
              <a:srgbClr val="106182"/>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rgbClr val="106182"/>
                </a:solidFill>
              </a:rPr>
              <a:t>训导的正文，可以自由设定训导包的重点</a:t>
            </a:r>
            <a:endParaRPr lang="en-US" altLang="zh-CN">
              <a:solidFill>
                <a:srgbClr val="106182"/>
              </a:solidFill>
            </a:endParaRPr>
          </a:p>
        </p:txBody>
      </p:sp>
      <p:sp>
        <p:nvSpPr>
          <p:cNvPr id="79881" name="AutoShape 9"/>
          <p:cNvSpPr>
            <a:spLocks noChangeArrowheads="1"/>
          </p:cNvSpPr>
          <p:nvPr/>
        </p:nvSpPr>
        <p:spPr bwMode="auto">
          <a:xfrm>
            <a:off x="677863" y="4598988"/>
            <a:ext cx="4786312" cy="923925"/>
          </a:xfrm>
          <a:prstGeom prst="wedgeRoundRectCallout">
            <a:avLst>
              <a:gd name="adj1" fmla="val -6449"/>
              <a:gd name="adj2" fmla="val 87972"/>
              <a:gd name="adj3" fmla="val 16667"/>
            </a:avLst>
          </a:prstGeom>
          <a:solidFill>
            <a:srgbClr val="A9DFF5"/>
          </a:solidFill>
          <a:ln w="9525" algn="ctr">
            <a:solidFill>
              <a:srgbClr val="106182"/>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a:solidFill>
                  <a:srgbClr val="106182"/>
                </a:solidFill>
              </a:rPr>
              <a:t>提供更多信息的附件，如文件、 </a:t>
            </a:r>
            <a:r>
              <a:rPr lang="en-US" altLang="zh-CN" sz="2000">
                <a:solidFill>
                  <a:srgbClr val="106182"/>
                </a:solidFill>
              </a:rPr>
              <a:t>HTML</a:t>
            </a:r>
            <a:r>
              <a:rPr lang="zh-CN" altLang="en-US" sz="2000">
                <a:solidFill>
                  <a:srgbClr val="106182"/>
                </a:solidFill>
              </a:rPr>
              <a:t>链接、评估、采集到的交互电话等。</a:t>
            </a:r>
            <a:r>
              <a:rPr lang="en-US" altLang="zh-CN" sz="2000">
                <a:solidFill>
                  <a:srgbClr val="106182"/>
                </a:solidFill>
              </a:rPr>
              <a:t> </a:t>
            </a:r>
          </a:p>
        </p:txBody>
      </p:sp>
      <p:sp>
        <p:nvSpPr>
          <p:cNvPr id="79882" name="AutoShape 10"/>
          <p:cNvSpPr>
            <a:spLocks noChangeArrowheads="1"/>
          </p:cNvSpPr>
          <p:nvPr/>
        </p:nvSpPr>
        <p:spPr bwMode="auto">
          <a:xfrm>
            <a:off x="2997200" y="3021013"/>
            <a:ext cx="1852613" cy="646112"/>
          </a:xfrm>
          <a:prstGeom prst="wedgeRoundRectCallout">
            <a:avLst>
              <a:gd name="adj1" fmla="val 53514"/>
              <a:gd name="adj2" fmla="val -80468"/>
              <a:gd name="adj3" fmla="val 16667"/>
            </a:avLst>
          </a:prstGeom>
          <a:solidFill>
            <a:srgbClr val="A9DFF5"/>
          </a:solidFill>
          <a:ln w="9525" algn="ctr">
            <a:solidFill>
              <a:srgbClr val="106182"/>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rgbClr val="106182"/>
                </a:solidFill>
              </a:rPr>
              <a:t>座席数字签名确认参加训导</a:t>
            </a:r>
            <a:endParaRPr lang="en-US" altLang="zh-CN">
              <a:solidFill>
                <a:srgbClr val="106182"/>
              </a:solidFill>
            </a:endParaRPr>
          </a:p>
        </p:txBody>
      </p:sp>
      <p:sp>
        <p:nvSpPr>
          <p:cNvPr id="13" name="AutoShape 10"/>
          <p:cNvSpPr>
            <a:spLocks noChangeArrowheads="1"/>
          </p:cNvSpPr>
          <p:nvPr/>
        </p:nvSpPr>
        <p:spPr bwMode="auto">
          <a:xfrm>
            <a:off x="5670550" y="1827213"/>
            <a:ext cx="1852613" cy="646112"/>
          </a:xfrm>
          <a:prstGeom prst="wedgeRoundRectCallout">
            <a:avLst>
              <a:gd name="adj1" fmla="val -45866"/>
              <a:gd name="adj2" fmla="val 89741"/>
              <a:gd name="adj3" fmla="val 16667"/>
            </a:avLst>
          </a:prstGeom>
          <a:solidFill>
            <a:srgbClr val="A9DFF5"/>
          </a:solidFill>
          <a:ln w="9525" algn="ctr">
            <a:solidFill>
              <a:srgbClr val="106182"/>
            </a:solidFill>
            <a:miter lim="800000"/>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a:solidFill>
                  <a:srgbClr val="106182"/>
                </a:solidFill>
              </a:rPr>
              <a:t>提交反馈意见</a:t>
            </a:r>
            <a:endParaRPr lang="en-US" altLang="zh-CN">
              <a:solidFill>
                <a:srgbClr val="106182"/>
              </a:solidFill>
            </a:endParaRPr>
          </a:p>
        </p:txBody>
      </p:sp>
    </p:spTree>
    <p:extLst>
      <p:ext uri="{BB962C8B-B14F-4D97-AF65-F5344CB8AC3E}">
        <p14:creationId xmlns:p14="http://schemas.microsoft.com/office/powerpoint/2010/main" val="2402578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79881"/>
                                        </p:tgtEl>
                                        <p:attrNameLst>
                                          <p:attrName>style.visibility</p:attrName>
                                        </p:attrNameLst>
                                      </p:cBhvr>
                                      <p:to>
                                        <p:strVal val="visible"/>
                                      </p:to>
                                    </p:set>
                                    <p:anim calcmode="lin" valueType="num">
                                      <p:cBhvr>
                                        <p:cTn id="11" dur="500" fill="hold"/>
                                        <p:tgtEl>
                                          <p:spTgt spid="79881"/>
                                        </p:tgtEl>
                                        <p:attrNameLst>
                                          <p:attrName>ppt_w</p:attrName>
                                        </p:attrNameLst>
                                      </p:cBhvr>
                                      <p:tavLst>
                                        <p:tav tm="0">
                                          <p:val>
                                            <p:fltVal val="0"/>
                                          </p:val>
                                        </p:tav>
                                        <p:tav tm="100000">
                                          <p:val>
                                            <p:strVal val="#ppt_w"/>
                                          </p:val>
                                        </p:tav>
                                      </p:tavLst>
                                    </p:anim>
                                    <p:anim calcmode="lin" valueType="num">
                                      <p:cBhvr>
                                        <p:cTn id="12" dur="500" fill="hold"/>
                                        <p:tgtEl>
                                          <p:spTgt spid="79881"/>
                                        </p:tgtEl>
                                        <p:attrNameLst>
                                          <p:attrName>ppt_h</p:attrName>
                                        </p:attrNameLst>
                                      </p:cBhvr>
                                      <p:tavLst>
                                        <p:tav tm="0">
                                          <p:val>
                                            <p:fltVal val="0"/>
                                          </p:val>
                                        </p:tav>
                                        <p:tav tm="100000">
                                          <p:val>
                                            <p:strVal val="#ppt_h"/>
                                          </p:val>
                                        </p:tav>
                                      </p:tavLst>
                                    </p:anim>
                                    <p:animEffect transition="in" filter="fade">
                                      <p:cBhvr>
                                        <p:cTn id="13" dur="500"/>
                                        <p:tgtEl>
                                          <p:spTgt spid="7988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988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animBg="1"/>
      <p:bldP spid="79881" grpId="0" animBg="1"/>
      <p:bldP spid="7988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51520" y="174126"/>
            <a:ext cx="8276530" cy="374554"/>
          </a:xfrm>
        </p:spPr>
        <p:txBody>
          <a:bodyPr/>
          <a:lstStyle/>
          <a:p>
            <a:pPr eaLnBrk="1" hangingPunct="1"/>
            <a:r>
              <a:rPr lang="en-US" altLang="zh-CN" dirty="0" smtClean="0">
                <a:ea typeface="SimSun" pitchFamily="2" charset="-122"/>
              </a:rPr>
              <a:t>NICE </a:t>
            </a:r>
            <a:r>
              <a:rPr lang="zh-CN" altLang="en-US" dirty="0" smtClean="0">
                <a:ea typeface="SimSun" pitchFamily="2" charset="-122"/>
              </a:rPr>
              <a:t>报表生成器</a:t>
            </a:r>
            <a:endParaRPr lang="en-US" altLang="zh-CN" dirty="0" smtClean="0">
              <a:ea typeface="SimSun" pitchFamily="2" charset="-122"/>
            </a:endParaRPr>
          </a:p>
        </p:txBody>
      </p:sp>
      <p:sp>
        <p:nvSpPr>
          <p:cNvPr id="21508" name="Rectangle 3"/>
          <p:cNvSpPr>
            <a:spLocks noGrp="1" noChangeArrowheads="1"/>
          </p:cNvSpPr>
          <p:nvPr>
            <p:ph type="body" idx="1"/>
          </p:nvPr>
        </p:nvSpPr>
        <p:spPr>
          <a:xfrm>
            <a:off x="0" y="908720"/>
            <a:ext cx="7361238" cy="1817688"/>
          </a:xfrm>
        </p:spPr>
        <p:txBody>
          <a:bodyPr/>
          <a:lstStyle/>
          <a:p>
            <a:pPr eaLnBrk="1" hangingPunct="1"/>
            <a:r>
              <a:rPr lang="zh-CN" altLang="en-US" sz="1800" dirty="0" smtClean="0">
                <a:ea typeface="SimSun" pitchFamily="2" charset="-122"/>
              </a:rPr>
              <a:t>统一管理，提供多站点报表</a:t>
            </a:r>
            <a:endParaRPr lang="en-US" altLang="zh-CN" sz="1800" dirty="0" smtClean="0">
              <a:ea typeface="SimSun" pitchFamily="2" charset="-122"/>
            </a:endParaRPr>
          </a:p>
          <a:p>
            <a:pPr eaLnBrk="1" hangingPunct="1"/>
            <a:r>
              <a:rPr lang="zh-CN" altLang="en-US" sz="1800" dirty="0" smtClean="0">
                <a:ea typeface="SimSun" pitchFamily="2" charset="-122"/>
              </a:rPr>
              <a:t>订阅、分发报表</a:t>
            </a:r>
            <a:endParaRPr lang="en-US" altLang="zh-CN" sz="1800" dirty="0" smtClean="0">
              <a:ea typeface="SimSun" pitchFamily="2" charset="-122"/>
            </a:endParaRPr>
          </a:p>
          <a:p>
            <a:pPr eaLnBrk="1" hangingPunct="1"/>
            <a:r>
              <a:rPr lang="zh-CN" altLang="en-US" sz="1800" dirty="0" smtClean="0">
                <a:ea typeface="SimSun" pitchFamily="2" charset="-122"/>
              </a:rPr>
              <a:t>真正的</a:t>
            </a:r>
            <a:r>
              <a:rPr lang="en-US" altLang="zh-CN" sz="1800" dirty="0" smtClean="0">
                <a:ea typeface="SimSun" pitchFamily="2" charset="-122"/>
              </a:rPr>
              <a:t>Crystal</a:t>
            </a:r>
            <a:r>
              <a:rPr lang="zh-CN" altLang="en-US" sz="1800" dirty="0" smtClean="0">
                <a:ea typeface="SimSun" pitchFamily="2" charset="-122"/>
              </a:rPr>
              <a:t> </a:t>
            </a:r>
            <a:r>
              <a:rPr lang="en-US" altLang="zh-CN" sz="1800" dirty="0" smtClean="0">
                <a:ea typeface="SimSun" pitchFamily="2" charset="-122"/>
              </a:rPr>
              <a:t>Report</a:t>
            </a:r>
          </a:p>
          <a:p>
            <a:pPr eaLnBrk="1" hangingPunct="1"/>
            <a:r>
              <a:rPr lang="zh-CN" altLang="en-US" sz="1800" dirty="0" smtClean="0">
                <a:ea typeface="SimSun" pitchFamily="2" charset="-122"/>
              </a:rPr>
              <a:t>超过</a:t>
            </a:r>
            <a:r>
              <a:rPr lang="en-US" altLang="zh-CN" sz="1800" dirty="0" smtClean="0">
                <a:ea typeface="SimSun" pitchFamily="2" charset="-122"/>
              </a:rPr>
              <a:t>50</a:t>
            </a:r>
            <a:r>
              <a:rPr lang="zh-CN" altLang="en-US" sz="1800" dirty="0" smtClean="0">
                <a:ea typeface="SimSun" pitchFamily="2" charset="-122"/>
              </a:rPr>
              <a:t>张的报表模板</a:t>
            </a:r>
            <a:endParaRPr lang="en-US" altLang="zh-CN" sz="1800" dirty="0" smtClean="0">
              <a:ea typeface="SimSun" pitchFamily="2" charset="-122"/>
            </a:endParaRPr>
          </a:p>
          <a:p>
            <a:pPr eaLnBrk="1" hangingPunct="1"/>
            <a:r>
              <a:rPr lang="zh-CN" altLang="en-US" sz="1800" dirty="0">
                <a:ea typeface="SimSun" pitchFamily="2" charset="-122"/>
              </a:rPr>
              <a:t>支</a:t>
            </a:r>
            <a:r>
              <a:rPr lang="zh-CN" altLang="en-US" sz="1800" dirty="0" smtClean="0">
                <a:ea typeface="SimSun" pitchFamily="2" charset="-122"/>
              </a:rPr>
              <a:t>持</a:t>
            </a:r>
            <a:r>
              <a:rPr lang="en-US" altLang="zh-CN" sz="1800" dirty="0" smtClean="0">
                <a:ea typeface="SimSun" pitchFamily="2" charset="-122"/>
              </a:rPr>
              <a:t>COPC</a:t>
            </a:r>
            <a:r>
              <a:rPr lang="zh-CN" altLang="en-US" sz="1800" dirty="0" smtClean="0">
                <a:ea typeface="SimSun" pitchFamily="2" charset="-122"/>
              </a:rPr>
              <a:t>标准的报表</a:t>
            </a:r>
            <a:endParaRPr lang="en-US" altLang="zh-CN" sz="1800" dirty="0" smtClean="0">
              <a:ea typeface="SimSun" pitchFamily="2" charset="-122"/>
            </a:endParaRPr>
          </a:p>
        </p:txBody>
      </p:sp>
      <p:pic>
        <p:nvPicPr>
          <p:cNvPr id="21509" name="Picture 5"/>
          <p:cNvPicPr>
            <a:picLocks noChangeAspect="1" noChangeArrowheads="1"/>
          </p:cNvPicPr>
          <p:nvPr/>
        </p:nvPicPr>
        <p:blipFill>
          <a:blip r:embed="rId3" cstate="print"/>
          <a:srcRect/>
          <a:stretch>
            <a:fillRect/>
          </a:stretch>
        </p:blipFill>
        <p:spPr bwMode="auto">
          <a:xfrm>
            <a:off x="4776788" y="2661940"/>
            <a:ext cx="4003675" cy="3895725"/>
          </a:xfrm>
          <a:prstGeom prst="rect">
            <a:avLst/>
          </a:prstGeom>
          <a:noFill/>
          <a:ln w="9525">
            <a:noFill/>
            <a:miter lim="800000"/>
            <a:headEnd/>
            <a:tailEnd/>
          </a:ln>
        </p:spPr>
      </p:pic>
      <p:pic>
        <p:nvPicPr>
          <p:cNvPr id="21510" name="Picture 3"/>
          <p:cNvPicPr>
            <a:picLocks noChangeAspect="1" noChangeArrowheads="1"/>
          </p:cNvPicPr>
          <p:nvPr/>
        </p:nvPicPr>
        <p:blipFill>
          <a:blip r:embed="rId4" cstate="print"/>
          <a:srcRect/>
          <a:stretch>
            <a:fillRect/>
          </a:stretch>
        </p:blipFill>
        <p:spPr bwMode="auto">
          <a:xfrm>
            <a:off x="0" y="2677815"/>
            <a:ext cx="4762500" cy="3919537"/>
          </a:xfrm>
          <a:prstGeom prst="rect">
            <a:avLst/>
          </a:prstGeom>
          <a:noFill/>
          <a:ln w="9525">
            <a:noFill/>
            <a:miter lim="800000"/>
            <a:headEnd/>
            <a:tailEnd/>
          </a:ln>
        </p:spPr>
      </p:pic>
    </p:spTree>
    <p:extLst>
      <p:ext uri="{BB962C8B-B14F-4D97-AF65-F5344CB8AC3E}">
        <p14:creationId xmlns:p14="http://schemas.microsoft.com/office/powerpoint/2010/main" val="392282284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0"/>
          <p:cNvGrpSpPr>
            <a:grpSpLocks/>
          </p:cNvGrpSpPr>
          <p:nvPr/>
        </p:nvGrpSpPr>
        <p:grpSpPr bwMode="auto">
          <a:xfrm>
            <a:off x="467544" y="2780928"/>
            <a:ext cx="8115944" cy="3865042"/>
            <a:chOff x="183" y="822"/>
            <a:chExt cx="5360" cy="3128"/>
          </a:xfrm>
        </p:grpSpPr>
        <p:sp>
          <p:nvSpPr>
            <p:cNvPr id="22575" name="AutoShape 101"/>
            <p:cNvSpPr>
              <a:spLocks noChangeArrowheads="1"/>
            </p:cNvSpPr>
            <p:nvPr/>
          </p:nvSpPr>
          <p:spPr bwMode="auto">
            <a:xfrm>
              <a:off x="183" y="822"/>
              <a:ext cx="2608" cy="3128"/>
            </a:xfrm>
            <a:prstGeom prst="roundRect">
              <a:avLst>
                <a:gd name="adj" fmla="val 4792"/>
              </a:avLst>
            </a:prstGeom>
            <a:gradFill rotWithShape="1">
              <a:gsLst>
                <a:gs pos="0">
                  <a:srgbClr val="E8F5FD"/>
                </a:gs>
                <a:gs pos="100000">
                  <a:srgbClr val="E6FFFF"/>
                </a:gs>
              </a:gsLst>
              <a:lin ang="5400000" scaled="1"/>
            </a:gradFill>
            <a:ln w="19050" algn="ctr">
              <a:solidFill>
                <a:srgbClr val="BAE0F8"/>
              </a:solidFill>
              <a:round/>
              <a:headEnd/>
              <a:tailEnd/>
            </a:ln>
          </p:spPr>
          <p:txBody>
            <a:bodyPr wrap="none" anchor="ctr"/>
            <a:lstStyle/>
            <a:p>
              <a:endParaRPr lang="zh-CN" altLang="zh-CN"/>
            </a:p>
          </p:txBody>
        </p:sp>
        <p:sp>
          <p:nvSpPr>
            <p:cNvPr id="22576" name="AutoShape 99"/>
            <p:cNvSpPr>
              <a:spLocks noChangeArrowheads="1"/>
            </p:cNvSpPr>
            <p:nvPr/>
          </p:nvSpPr>
          <p:spPr bwMode="auto">
            <a:xfrm>
              <a:off x="2935" y="822"/>
              <a:ext cx="2608" cy="3128"/>
            </a:xfrm>
            <a:prstGeom prst="roundRect">
              <a:avLst>
                <a:gd name="adj" fmla="val 4792"/>
              </a:avLst>
            </a:prstGeom>
            <a:gradFill rotWithShape="1">
              <a:gsLst>
                <a:gs pos="0">
                  <a:srgbClr val="E8F5FD"/>
                </a:gs>
                <a:gs pos="100000">
                  <a:srgbClr val="E6FFFF"/>
                </a:gs>
              </a:gsLst>
              <a:lin ang="5400000" scaled="1"/>
            </a:gradFill>
            <a:ln w="19050" algn="ctr">
              <a:solidFill>
                <a:srgbClr val="BAE0F8"/>
              </a:solidFill>
              <a:round/>
              <a:headEnd/>
              <a:tailEnd/>
            </a:ln>
          </p:spPr>
          <p:txBody>
            <a:bodyPr wrap="none" anchor="ctr"/>
            <a:lstStyle/>
            <a:p>
              <a:endParaRPr lang="zh-CN" altLang="zh-CN"/>
            </a:p>
          </p:txBody>
        </p:sp>
      </p:grpSp>
      <p:sp>
        <p:nvSpPr>
          <p:cNvPr id="22531" name="Rectangle 2"/>
          <p:cNvSpPr>
            <a:spLocks noGrp="1" noChangeArrowheads="1"/>
          </p:cNvSpPr>
          <p:nvPr>
            <p:ph type="title"/>
          </p:nvPr>
        </p:nvSpPr>
        <p:spPr>
          <a:xfrm>
            <a:off x="188682" y="0"/>
            <a:ext cx="8229600" cy="546100"/>
          </a:xfrm>
        </p:spPr>
        <p:txBody>
          <a:bodyPr/>
          <a:lstStyle/>
          <a:p>
            <a:pPr eaLnBrk="1" hangingPunct="1"/>
            <a:r>
              <a:rPr lang="zh-CN" altLang="en-US" dirty="0" smtClean="0">
                <a:ea typeface="SimSun" pitchFamily="2" charset="-122"/>
              </a:rPr>
              <a:t>校准</a:t>
            </a:r>
            <a:r>
              <a:rPr lang="en-US" altLang="zh-CN" dirty="0" smtClean="0">
                <a:ea typeface="SimSun" pitchFamily="2" charset="-122"/>
              </a:rPr>
              <a:t>-</a:t>
            </a:r>
            <a:r>
              <a:rPr lang="zh-CN" altLang="en-US" dirty="0" smtClean="0">
                <a:ea typeface="SimSun" pitchFamily="2" charset="-122"/>
              </a:rPr>
              <a:t>校验复评流程</a:t>
            </a:r>
          </a:p>
        </p:txBody>
      </p:sp>
      <p:grpSp>
        <p:nvGrpSpPr>
          <p:cNvPr id="3" name="Group 166"/>
          <p:cNvGrpSpPr>
            <a:grpSpLocks/>
          </p:cNvGrpSpPr>
          <p:nvPr/>
        </p:nvGrpSpPr>
        <p:grpSpPr bwMode="auto">
          <a:xfrm>
            <a:off x="1475656" y="5301208"/>
            <a:ext cx="1504404" cy="1257003"/>
            <a:chOff x="255" y="2351"/>
            <a:chExt cx="1849" cy="1453"/>
          </a:xfrm>
        </p:grpSpPr>
        <p:sp>
          <p:nvSpPr>
            <p:cNvPr id="22564" name="Oval 35"/>
            <p:cNvSpPr>
              <a:spLocks noChangeAspect="1" noChangeArrowheads="1"/>
            </p:cNvSpPr>
            <p:nvPr/>
          </p:nvSpPr>
          <p:spPr bwMode="auto">
            <a:xfrm>
              <a:off x="255" y="2351"/>
              <a:ext cx="1849" cy="1453"/>
            </a:xfrm>
            <a:prstGeom prst="ellipse">
              <a:avLst/>
            </a:prstGeom>
            <a:gradFill rotWithShape="1">
              <a:gsLst>
                <a:gs pos="0">
                  <a:srgbClr val="FFF1B3"/>
                </a:gs>
                <a:gs pos="100000">
                  <a:srgbClr val="FFCC00"/>
                </a:gs>
              </a:gsLst>
              <a:lin ang="5400000" scaled="1"/>
            </a:gradFill>
            <a:ln w="9525">
              <a:round/>
              <a:headEnd/>
              <a:tailEnd/>
            </a:ln>
            <a:scene3d>
              <a:camera prst="legacyPerspectiveBottom">
                <a:rot lat="20099986" lon="0" rev="0"/>
              </a:camera>
              <a:lightRig rig="legacyFlat3" dir="t"/>
            </a:scene3d>
            <a:sp3d extrusionH="163500" prstMaterial="legacyMatte">
              <a:bevelT w="13500" h="13500" prst="angle"/>
              <a:bevelB w="13500" h="13500" prst="angle"/>
              <a:extrusionClr>
                <a:srgbClr val="FFCC00"/>
              </a:extrusionClr>
            </a:sp3d>
          </p:spPr>
          <p:txBody>
            <a:bodyPr wrap="none" anchor="ctr">
              <a:flatTx/>
            </a:bodyPr>
            <a:lstStyle/>
            <a:p>
              <a:endParaRPr lang="zh-CN" altLang="zh-CN" sz="1600">
                <a:solidFill>
                  <a:srgbClr val="333333"/>
                </a:solidFill>
              </a:endParaRPr>
            </a:p>
          </p:txBody>
        </p:sp>
        <p:sp>
          <p:nvSpPr>
            <p:cNvPr id="22565" name="AutoShape 36"/>
            <p:cNvSpPr>
              <a:spLocks noChangeAspect="1" noChangeArrowheads="1"/>
            </p:cNvSpPr>
            <p:nvPr/>
          </p:nvSpPr>
          <p:spPr bwMode="auto">
            <a:xfrm>
              <a:off x="986" y="2835"/>
              <a:ext cx="324"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66" name="Picture 37" descr="Agent"/>
            <p:cNvPicPr>
              <a:picLocks noChangeAspect="1" noChangeArrowheads="1"/>
            </p:cNvPicPr>
            <p:nvPr/>
          </p:nvPicPr>
          <p:blipFill>
            <a:blip r:embed="rId4" cstate="print"/>
            <a:srcRect/>
            <a:stretch>
              <a:fillRect/>
            </a:stretch>
          </p:blipFill>
          <p:spPr bwMode="auto">
            <a:xfrm>
              <a:off x="1001" y="2351"/>
              <a:ext cx="400" cy="480"/>
            </a:xfrm>
            <a:prstGeom prst="rect">
              <a:avLst/>
            </a:prstGeom>
            <a:noFill/>
            <a:ln w="9525">
              <a:noFill/>
              <a:miter lim="800000"/>
              <a:headEnd/>
              <a:tailEnd/>
            </a:ln>
          </p:spPr>
        </p:pic>
        <p:sp>
          <p:nvSpPr>
            <p:cNvPr id="22567" name="AutoShape 38"/>
            <p:cNvSpPr>
              <a:spLocks noChangeAspect="1" noChangeArrowheads="1"/>
            </p:cNvSpPr>
            <p:nvPr/>
          </p:nvSpPr>
          <p:spPr bwMode="auto">
            <a:xfrm>
              <a:off x="1568" y="2956"/>
              <a:ext cx="321"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68" name="Picture 39" descr="Agent"/>
            <p:cNvPicPr>
              <a:picLocks noChangeAspect="1" noChangeArrowheads="1"/>
            </p:cNvPicPr>
            <p:nvPr/>
          </p:nvPicPr>
          <p:blipFill>
            <a:blip r:embed="rId5" cstate="print"/>
            <a:srcRect/>
            <a:stretch>
              <a:fillRect/>
            </a:stretch>
          </p:blipFill>
          <p:spPr bwMode="auto">
            <a:xfrm>
              <a:off x="1583" y="2471"/>
              <a:ext cx="396" cy="481"/>
            </a:xfrm>
            <a:prstGeom prst="rect">
              <a:avLst/>
            </a:prstGeom>
            <a:noFill/>
            <a:ln w="9525">
              <a:noFill/>
              <a:miter lim="800000"/>
              <a:headEnd/>
              <a:tailEnd/>
            </a:ln>
          </p:spPr>
        </p:pic>
        <p:sp>
          <p:nvSpPr>
            <p:cNvPr id="22569" name="AutoShape 40"/>
            <p:cNvSpPr>
              <a:spLocks noChangeAspect="1" noChangeArrowheads="1"/>
            </p:cNvSpPr>
            <p:nvPr/>
          </p:nvSpPr>
          <p:spPr bwMode="auto">
            <a:xfrm>
              <a:off x="307" y="2964"/>
              <a:ext cx="322"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70" name="Picture 41" descr="Agent"/>
            <p:cNvPicPr>
              <a:picLocks noChangeAspect="1" noChangeArrowheads="1"/>
            </p:cNvPicPr>
            <p:nvPr/>
          </p:nvPicPr>
          <p:blipFill>
            <a:blip r:embed="rId6" cstate="print"/>
            <a:srcRect/>
            <a:stretch>
              <a:fillRect/>
            </a:stretch>
          </p:blipFill>
          <p:spPr bwMode="auto">
            <a:xfrm>
              <a:off x="354" y="2471"/>
              <a:ext cx="398" cy="481"/>
            </a:xfrm>
            <a:prstGeom prst="rect">
              <a:avLst/>
            </a:prstGeom>
            <a:noFill/>
            <a:ln w="9525">
              <a:noFill/>
              <a:miter lim="800000"/>
              <a:headEnd/>
              <a:tailEnd/>
            </a:ln>
          </p:spPr>
        </p:pic>
        <p:sp>
          <p:nvSpPr>
            <p:cNvPr id="22571" name="AutoShape 42"/>
            <p:cNvSpPr>
              <a:spLocks noChangeAspect="1" noChangeArrowheads="1"/>
            </p:cNvSpPr>
            <p:nvPr/>
          </p:nvSpPr>
          <p:spPr bwMode="auto">
            <a:xfrm>
              <a:off x="674" y="3517"/>
              <a:ext cx="322"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72" name="Picture 43" descr="Agent"/>
            <p:cNvPicPr>
              <a:picLocks noChangeAspect="1" noChangeArrowheads="1"/>
            </p:cNvPicPr>
            <p:nvPr/>
          </p:nvPicPr>
          <p:blipFill>
            <a:blip r:embed="rId6" cstate="print"/>
            <a:srcRect/>
            <a:stretch>
              <a:fillRect/>
            </a:stretch>
          </p:blipFill>
          <p:spPr bwMode="auto">
            <a:xfrm>
              <a:off x="689" y="3032"/>
              <a:ext cx="398" cy="481"/>
            </a:xfrm>
            <a:prstGeom prst="rect">
              <a:avLst/>
            </a:prstGeom>
            <a:noFill/>
            <a:ln w="9525">
              <a:noFill/>
              <a:miter lim="800000"/>
              <a:headEnd/>
              <a:tailEnd/>
            </a:ln>
          </p:spPr>
        </p:pic>
        <p:sp>
          <p:nvSpPr>
            <p:cNvPr id="22573" name="AutoShape 44"/>
            <p:cNvSpPr>
              <a:spLocks noChangeAspect="1" noChangeArrowheads="1"/>
            </p:cNvSpPr>
            <p:nvPr/>
          </p:nvSpPr>
          <p:spPr bwMode="auto">
            <a:xfrm>
              <a:off x="1211" y="3526"/>
              <a:ext cx="322"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74" name="Picture 45" descr="Agent"/>
            <p:cNvPicPr>
              <a:picLocks noChangeAspect="1" noChangeArrowheads="1"/>
            </p:cNvPicPr>
            <p:nvPr/>
          </p:nvPicPr>
          <p:blipFill>
            <a:blip r:embed="rId6" cstate="print"/>
            <a:srcRect/>
            <a:stretch>
              <a:fillRect/>
            </a:stretch>
          </p:blipFill>
          <p:spPr bwMode="auto">
            <a:xfrm>
              <a:off x="1226" y="3041"/>
              <a:ext cx="398" cy="481"/>
            </a:xfrm>
            <a:prstGeom prst="rect">
              <a:avLst/>
            </a:prstGeom>
            <a:noFill/>
            <a:ln w="9525">
              <a:noFill/>
              <a:miter lim="800000"/>
              <a:headEnd/>
              <a:tailEnd/>
            </a:ln>
          </p:spPr>
        </p:pic>
      </p:grpSp>
      <p:grpSp>
        <p:nvGrpSpPr>
          <p:cNvPr id="4" name="Group 167"/>
          <p:cNvGrpSpPr>
            <a:grpSpLocks/>
          </p:cNvGrpSpPr>
          <p:nvPr/>
        </p:nvGrpSpPr>
        <p:grpSpPr bwMode="auto">
          <a:xfrm>
            <a:off x="5652120" y="5301208"/>
            <a:ext cx="1494641" cy="1257002"/>
            <a:chOff x="3620" y="2356"/>
            <a:chExt cx="1837" cy="1453"/>
          </a:xfrm>
        </p:grpSpPr>
        <p:sp>
          <p:nvSpPr>
            <p:cNvPr id="22553" name="Oval 70"/>
            <p:cNvSpPr>
              <a:spLocks noChangeAspect="1" noChangeArrowheads="1"/>
            </p:cNvSpPr>
            <p:nvPr/>
          </p:nvSpPr>
          <p:spPr bwMode="auto">
            <a:xfrm flipH="1">
              <a:off x="3620" y="2356"/>
              <a:ext cx="1837" cy="1453"/>
            </a:xfrm>
            <a:prstGeom prst="ellipse">
              <a:avLst/>
            </a:prstGeom>
            <a:gradFill rotWithShape="1">
              <a:gsLst>
                <a:gs pos="0">
                  <a:srgbClr val="FFF1B3"/>
                </a:gs>
                <a:gs pos="100000">
                  <a:srgbClr val="FFCC00"/>
                </a:gs>
              </a:gsLst>
              <a:lin ang="5400000" scaled="1"/>
            </a:gradFill>
            <a:ln w="9525">
              <a:round/>
              <a:headEnd/>
              <a:tailEnd/>
            </a:ln>
            <a:scene3d>
              <a:camera prst="legacyPerspectiveBottom">
                <a:rot lat="20099986" lon="0" rev="0"/>
              </a:camera>
              <a:lightRig rig="legacyFlat3" dir="t"/>
            </a:scene3d>
            <a:sp3d extrusionH="163500" prstMaterial="legacyMatte">
              <a:bevelT w="13500" h="13500" prst="angle"/>
              <a:bevelB w="13500" h="13500" prst="angle"/>
              <a:extrusionClr>
                <a:srgbClr val="FFCC00"/>
              </a:extrusionClr>
            </a:sp3d>
          </p:spPr>
          <p:txBody>
            <a:bodyPr wrap="none" anchor="ctr">
              <a:flatTx/>
            </a:bodyPr>
            <a:lstStyle/>
            <a:p>
              <a:endParaRPr lang="zh-CN" altLang="zh-CN" sz="1600">
                <a:solidFill>
                  <a:srgbClr val="333333"/>
                </a:solidFill>
              </a:endParaRPr>
            </a:p>
          </p:txBody>
        </p:sp>
        <p:sp>
          <p:nvSpPr>
            <p:cNvPr id="22554" name="AutoShape 71"/>
            <p:cNvSpPr>
              <a:spLocks noChangeAspect="1" noChangeArrowheads="1"/>
            </p:cNvSpPr>
            <p:nvPr/>
          </p:nvSpPr>
          <p:spPr bwMode="auto">
            <a:xfrm flipH="1">
              <a:off x="4409" y="2840"/>
              <a:ext cx="322"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55" name="Picture 72" descr="Agent"/>
            <p:cNvPicPr>
              <a:picLocks noChangeAspect="1" noChangeArrowheads="1"/>
            </p:cNvPicPr>
            <p:nvPr/>
          </p:nvPicPr>
          <p:blipFill>
            <a:blip r:embed="rId7" cstate="print"/>
            <a:srcRect/>
            <a:stretch>
              <a:fillRect/>
            </a:stretch>
          </p:blipFill>
          <p:spPr bwMode="auto">
            <a:xfrm>
              <a:off x="4319" y="2356"/>
              <a:ext cx="397" cy="480"/>
            </a:xfrm>
            <a:prstGeom prst="rect">
              <a:avLst/>
            </a:prstGeom>
            <a:noFill/>
            <a:ln w="9525">
              <a:noFill/>
              <a:miter lim="800000"/>
              <a:headEnd/>
              <a:tailEnd/>
            </a:ln>
          </p:spPr>
        </p:pic>
        <p:sp>
          <p:nvSpPr>
            <p:cNvPr id="22556" name="AutoShape 73"/>
            <p:cNvSpPr>
              <a:spLocks noChangeAspect="1" noChangeArrowheads="1"/>
            </p:cNvSpPr>
            <p:nvPr/>
          </p:nvSpPr>
          <p:spPr bwMode="auto">
            <a:xfrm flipH="1">
              <a:off x="3834" y="2961"/>
              <a:ext cx="319"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57" name="Picture 74" descr="Agent"/>
            <p:cNvPicPr>
              <a:picLocks noChangeAspect="1" noChangeArrowheads="1"/>
            </p:cNvPicPr>
            <p:nvPr/>
          </p:nvPicPr>
          <p:blipFill>
            <a:blip r:embed="rId8" cstate="print"/>
            <a:srcRect/>
            <a:stretch>
              <a:fillRect/>
            </a:stretch>
          </p:blipFill>
          <p:spPr bwMode="auto">
            <a:xfrm>
              <a:off x="3745" y="2476"/>
              <a:ext cx="393" cy="481"/>
            </a:xfrm>
            <a:prstGeom prst="rect">
              <a:avLst/>
            </a:prstGeom>
            <a:noFill/>
            <a:ln w="9525">
              <a:noFill/>
              <a:miter lim="800000"/>
              <a:headEnd/>
              <a:tailEnd/>
            </a:ln>
          </p:spPr>
        </p:pic>
        <p:sp>
          <p:nvSpPr>
            <p:cNvPr id="22558" name="AutoShape 75"/>
            <p:cNvSpPr>
              <a:spLocks noChangeAspect="1" noChangeArrowheads="1"/>
            </p:cNvSpPr>
            <p:nvPr/>
          </p:nvSpPr>
          <p:spPr bwMode="auto">
            <a:xfrm flipH="1">
              <a:off x="5086" y="2969"/>
              <a:ext cx="319"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59" name="Picture 76" descr="Agent"/>
            <p:cNvPicPr>
              <a:picLocks noChangeAspect="1" noChangeArrowheads="1"/>
            </p:cNvPicPr>
            <p:nvPr/>
          </p:nvPicPr>
          <p:blipFill>
            <a:blip r:embed="rId7" cstate="print"/>
            <a:srcRect/>
            <a:stretch>
              <a:fillRect/>
            </a:stretch>
          </p:blipFill>
          <p:spPr bwMode="auto">
            <a:xfrm>
              <a:off x="4963" y="2476"/>
              <a:ext cx="396" cy="481"/>
            </a:xfrm>
            <a:prstGeom prst="rect">
              <a:avLst/>
            </a:prstGeom>
            <a:noFill/>
            <a:ln w="9525">
              <a:noFill/>
              <a:miter lim="800000"/>
              <a:headEnd/>
              <a:tailEnd/>
            </a:ln>
          </p:spPr>
        </p:pic>
        <p:sp>
          <p:nvSpPr>
            <p:cNvPr id="22560" name="AutoShape 77"/>
            <p:cNvSpPr>
              <a:spLocks noChangeAspect="1" noChangeArrowheads="1"/>
            </p:cNvSpPr>
            <p:nvPr/>
          </p:nvSpPr>
          <p:spPr bwMode="auto">
            <a:xfrm flipH="1">
              <a:off x="4721" y="3522"/>
              <a:ext cx="320"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Agent</a:t>
              </a:r>
            </a:p>
          </p:txBody>
        </p:sp>
        <p:pic>
          <p:nvPicPr>
            <p:cNvPr id="22561" name="Picture 78" descr="Agent"/>
            <p:cNvPicPr>
              <a:picLocks noChangeAspect="1" noChangeArrowheads="1"/>
            </p:cNvPicPr>
            <p:nvPr/>
          </p:nvPicPr>
          <p:blipFill>
            <a:blip r:embed="rId7" cstate="print"/>
            <a:srcRect/>
            <a:stretch>
              <a:fillRect/>
            </a:stretch>
          </p:blipFill>
          <p:spPr bwMode="auto">
            <a:xfrm>
              <a:off x="4630" y="3037"/>
              <a:ext cx="396" cy="481"/>
            </a:xfrm>
            <a:prstGeom prst="rect">
              <a:avLst/>
            </a:prstGeom>
            <a:noFill/>
            <a:ln w="9525">
              <a:noFill/>
              <a:miter lim="800000"/>
              <a:headEnd/>
              <a:tailEnd/>
            </a:ln>
          </p:spPr>
        </p:pic>
        <p:sp>
          <p:nvSpPr>
            <p:cNvPr id="22562" name="AutoShape 79"/>
            <p:cNvSpPr>
              <a:spLocks noChangeAspect="1" noChangeArrowheads="1"/>
            </p:cNvSpPr>
            <p:nvPr/>
          </p:nvSpPr>
          <p:spPr bwMode="auto">
            <a:xfrm flipH="1">
              <a:off x="4187" y="3531"/>
              <a:ext cx="320" cy="88"/>
            </a:xfrm>
            <a:prstGeom prst="roundRect">
              <a:avLst>
                <a:gd name="adj" fmla="val 0"/>
              </a:avLst>
            </a:prstGeom>
            <a:noFill/>
            <a:ln w="9525" algn="ctr">
              <a:noFill/>
              <a:round/>
              <a:headEnd/>
              <a:tailEnd/>
            </a:ln>
          </p:spPr>
          <p:txBody>
            <a:bodyPr wrap="none" anchor="ctr"/>
            <a:lstStyle/>
            <a:p>
              <a:r>
                <a:rPr lang="en-US" altLang="zh-CN" sz="1300" dirty="0">
                  <a:solidFill>
                    <a:srgbClr val="0099CC"/>
                  </a:solidFill>
                </a:rPr>
                <a:t>Agent</a:t>
              </a:r>
            </a:p>
          </p:txBody>
        </p:sp>
        <p:pic>
          <p:nvPicPr>
            <p:cNvPr id="22563" name="Picture 80" descr="Agent"/>
            <p:cNvPicPr>
              <a:picLocks noChangeAspect="1" noChangeArrowheads="1"/>
            </p:cNvPicPr>
            <p:nvPr/>
          </p:nvPicPr>
          <p:blipFill>
            <a:blip r:embed="rId7" cstate="print"/>
            <a:srcRect/>
            <a:stretch>
              <a:fillRect/>
            </a:stretch>
          </p:blipFill>
          <p:spPr bwMode="auto">
            <a:xfrm>
              <a:off x="4097" y="3046"/>
              <a:ext cx="395" cy="481"/>
            </a:xfrm>
            <a:prstGeom prst="rect">
              <a:avLst/>
            </a:prstGeom>
            <a:noFill/>
            <a:ln w="9525">
              <a:noFill/>
              <a:miter lim="800000"/>
              <a:headEnd/>
              <a:tailEnd/>
            </a:ln>
          </p:spPr>
        </p:pic>
      </p:grpSp>
      <p:grpSp>
        <p:nvGrpSpPr>
          <p:cNvPr id="5" name="Group 102"/>
          <p:cNvGrpSpPr>
            <a:grpSpLocks/>
          </p:cNvGrpSpPr>
          <p:nvPr/>
        </p:nvGrpSpPr>
        <p:grpSpPr bwMode="auto">
          <a:xfrm>
            <a:off x="6516216" y="4221088"/>
            <a:ext cx="1657350" cy="663575"/>
            <a:chOff x="1696" y="2556"/>
            <a:chExt cx="916" cy="418"/>
          </a:xfrm>
        </p:grpSpPr>
        <p:sp>
          <p:nvSpPr>
            <p:cNvPr id="4300903" name="AutoShape 103"/>
            <p:cNvSpPr>
              <a:spLocks noChangeArrowheads="1"/>
            </p:cNvSpPr>
            <p:nvPr/>
          </p:nvSpPr>
          <p:spPr bwMode="auto">
            <a:xfrm>
              <a:off x="1696" y="2556"/>
              <a:ext cx="903" cy="418"/>
            </a:xfrm>
            <a:prstGeom prst="roundRect">
              <a:avLst>
                <a:gd name="adj" fmla="val 9861"/>
              </a:avLst>
            </a:prstGeom>
            <a:gradFill rotWithShape="1">
              <a:gsLst>
                <a:gs pos="0">
                  <a:srgbClr val="DAF7AB"/>
                </a:gs>
                <a:gs pos="100000">
                  <a:srgbClr val="B2EF99"/>
                </a:gs>
              </a:gsLst>
              <a:lin ang="5400000" scaled="1"/>
            </a:gradFill>
            <a:ln w="19050" algn="ctr">
              <a:noFill/>
              <a:round/>
              <a:headEnd/>
              <a:tailEnd/>
            </a:ln>
            <a:effectLst>
              <a:outerShdw dist="35921" dir="2700000" algn="ctr" rotWithShape="0">
                <a:srgbClr val="DDDDDD"/>
              </a:outerShdw>
            </a:effectLst>
          </p:spPr>
          <p:txBody>
            <a:bodyPr wrap="none" anchor="ctr"/>
            <a:lstStyle/>
            <a:p>
              <a:r>
                <a:rPr lang="zh-CN" altLang="en-US"/>
                <a:t>评估得分</a:t>
              </a:r>
              <a:r>
                <a:rPr lang="en-US" altLang="zh-CN"/>
                <a:t>3.6</a:t>
              </a:r>
              <a:endParaRPr lang="en-US" altLang="zh-CN" sz="1600">
                <a:solidFill>
                  <a:srgbClr val="333333"/>
                </a:solidFill>
              </a:endParaRPr>
            </a:p>
          </p:txBody>
        </p:sp>
        <p:sp>
          <p:nvSpPr>
            <p:cNvPr id="22552" name="AutoShape 104"/>
            <p:cNvSpPr>
              <a:spLocks noChangeArrowheads="1"/>
            </p:cNvSpPr>
            <p:nvPr/>
          </p:nvSpPr>
          <p:spPr bwMode="auto">
            <a:xfrm flipV="1">
              <a:off x="1712" y="2560"/>
              <a:ext cx="900" cy="85"/>
            </a:xfrm>
            <a:prstGeom prst="roundRect">
              <a:avLst>
                <a:gd name="adj" fmla="val 16667"/>
              </a:avLst>
            </a:prstGeom>
            <a:gradFill rotWithShape="1">
              <a:gsLst>
                <a:gs pos="0">
                  <a:schemeClr val="bg1">
                    <a:alpha val="0"/>
                  </a:schemeClr>
                </a:gs>
                <a:gs pos="100000">
                  <a:schemeClr val="bg1">
                    <a:alpha val="48000"/>
                  </a:schemeClr>
                </a:gs>
              </a:gsLst>
              <a:lin ang="5400000" scaled="1"/>
            </a:gradFill>
            <a:ln w="9525" algn="ctr">
              <a:noFill/>
              <a:round/>
              <a:headEnd/>
              <a:tailEnd/>
            </a:ln>
          </p:spPr>
          <p:txBody>
            <a:bodyPr rot="10800000" wrap="none" anchor="ctr"/>
            <a:lstStyle/>
            <a:p>
              <a:pPr rtl="1"/>
              <a:endParaRPr lang="zh-CN" altLang="zh-CN" sz="1600"/>
            </a:p>
          </p:txBody>
        </p:sp>
      </p:grpSp>
      <p:sp>
        <p:nvSpPr>
          <p:cNvPr id="4300905" name="Arc 105"/>
          <p:cNvSpPr>
            <a:spLocks/>
          </p:cNvSpPr>
          <p:nvPr/>
        </p:nvSpPr>
        <p:spPr bwMode="auto">
          <a:xfrm rot="547917" flipH="1">
            <a:off x="2334741" y="3840088"/>
            <a:ext cx="1168400" cy="1636712"/>
          </a:xfrm>
          <a:custGeom>
            <a:avLst/>
            <a:gdLst>
              <a:gd name="T0" fmla="*/ 2147483647 w 21600"/>
              <a:gd name="T1" fmla="*/ 0 h 27179"/>
              <a:gd name="T2" fmla="*/ 2147483647 w 21600"/>
              <a:gd name="T3" fmla="*/ 2147483647 h 27179"/>
              <a:gd name="T4" fmla="*/ 0 w 21600"/>
              <a:gd name="T5" fmla="*/ 2147483647 h 27179"/>
              <a:gd name="T6" fmla="*/ 0 60000 65536"/>
              <a:gd name="T7" fmla="*/ 0 60000 65536"/>
              <a:gd name="T8" fmla="*/ 0 60000 65536"/>
              <a:gd name="T9" fmla="*/ 0 w 21600"/>
              <a:gd name="T10" fmla="*/ 0 h 27179"/>
              <a:gd name="T11" fmla="*/ 21600 w 21600"/>
              <a:gd name="T12" fmla="*/ 27179 h 27179"/>
            </a:gdLst>
            <a:ahLst/>
            <a:cxnLst>
              <a:cxn ang="T6">
                <a:pos x="T0" y="T1"/>
              </a:cxn>
              <a:cxn ang="T7">
                <a:pos x="T2" y="T3"/>
              </a:cxn>
              <a:cxn ang="T8">
                <a:pos x="T4" y="T5"/>
              </a:cxn>
            </a:cxnLst>
            <a:rect l="T9" t="T10" r="T11" b="T12"/>
            <a:pathLst>
              <a:path w="21600" h="27179" fill="none" extrusionOk="0">
                <a:moveTo>
                  <a:pt x="4746" y="0"/>
                </a:moveTo>
                <a:cubicBezTo>
                  <a:pt x="14600" y="2219"/>
                  <a:pt x="21600" y="10971"/>
                  <a:pt x="21600" y="21072"/>
                </a:cubicBezTo>
                <a:cubicBezTo>
                  <a:pt x="21600" y="23139"/>
                  <a:pt x="21303" y="25195"/>
                  <a:pt x="20718" y="27178"/>
                </a:cubicBezTo>
              </a:path>
              <a:path w="21600" h="27179" stroke="0" extrusionOk="0">
                <a:moveTo>
                  <a:pt x="4746" y="0"/>
                </a:moveTo>
                <a:cubicBezTo>
                  <a:pt x="14600" y="2219"/>
                  <a:pt x="21600" y="10971"/>
                  <a:pt x="21600" y="21072"/>
                </a:cubicBezTo>
                <a:cubicBezTo>
                  <a:pt x="21600" y="23139"/>
                  <a:pt x="21303" y="25195"/>
                  <a:pt x="20718" y="27178"/>
                </a:cubicBezTo>
                <a:lnTo>
                  <a:pt x="0" y="21072"/>
                </a:lnTo>
                <a:close/>
              </a:path>
            </a:pathLst>
          </a:custGeom>
          <a:noFill/>
          <a:ln w="38100">
            <a:solidFill>
              <a:srgbClr val="00CC00"/>
            </a:solidFill>
            <a:round/>
            <a:headEnd/>
            <a:tailEnd type="triangle" w="med" len="med"/>
          </a:ln>
        </p:spPr>
        <p:txBody>
          <a:bodyPr wrap="none" anchor="ctr"/>
          <a:lstStyle/>
          <a:p>
            <a:endParaRPr lang="en-US"/>
          </a:p>
        </p:txBody>
      </p:sp>
      <p:grpSp>
        <p:nvGrpSpPr>
          <p:cNvPr id="6" name="Group 106"/>
          <p:cNvGrpSpPr>
            <a:grpSpLocks/>
          </p:cNvGrpSpPr>
          <p:nvPr/>
        </p:nvGrpSpPr>
        <p:grpSpPr bwMode="auto">
          <a:xfrm>
            <a:off x="599603" y="4235375"/>
            <a:ext cx="1657350" cy="663575"/>
            <a:chOff x="1696" y="2556"/>
            <a:chExt cx="916" cy="418"/>
          </a:xfrm>
        </p:grpSpPr>
        <p:sp>
          <p:nvSpPr>
            <p:cNvPr id="4300907" name="AutoShape 107"/>
            <p:cNvSpPr>
              <a:spLocks noChangeArrowheads="1"/>
            </p:cNvSpPr>
            <p:nvPr/>
          </p:nvSpPr>
          <p:spPr bwMode="auto">
            <a:xfrm>
              <a:off x="1696" y="2556"/>
              <a:ext cx="903" cy="418"/>
            </a:xfrm>
            <a:prstGeom prst="roundRect">
              <a:avLst>
                <a:gd name="adj" fmla="val 9861"/>
              </a:avLst>
            </a:prstGeom>
            <a:gradFill rotWithShape="1">
              <a:gsLst>
                <a:gs pos="0">
                  <a:srgbClr val="DAF7AB"/>
                </a:gs>
                <a:gs pos="100000">
                  <a:srgbClr val="B2EF99"/>
                </a:gs>
              </a:gsLst>
              <a:lin ang="5400000" scaled="1"/>
            </a:gradFill>
            <a:ln w="19050" algn="ctr">
              <a:noFill/>
              <a:round/>
              <a:headEnd/>
              <a:tailEnd/>
            </a:ln>
            <a:effectLst>
              <a:outerShdw dist="35921" dir="2700000" algn="ctr" rotWithShape="0">
                <a:srgbClr val="DDDDDD"/>
              </a:outerShdw>
            </a:effectLst>
          </p:spPr>
          <p:txBody>
            <a:bodyPr wrap="none" anchor="ctr"/>
            <a:lstStyle/>
            <a:p>
              <a:r>
                <a:rPr lang="zh-CN" altLang="en-US"/>
                <a:t>评估得分</a:t>
              </a:r>
              <a:r>
                <a:rPr lang="en-US" altLang="zh-CN"/>
                <a:t>4.9</a:t>
              </a:r>
              <a:endParaRPr lang="he-IL" altLang="zh-CN"/>
            </a:p>
          </p:txBody>
        </p:sp>
        <p:sp>
          <p:nvSpPr>
            <p:cNvPr id="22550" name="AutoShape 108"/>
            <p:cNvSpPr>
              <a:spLocks noChangeArrowheads="1"/>
            </p:cNvSpPr>
            <p:nvPr/>
          </p:nvSpPr>
          <p:spPr bwMode="auto">
            <a:xfrm flipV="1">
              <a:off x="1712" y="2560"/>
              <a:ext cx="900" cy="85"/>
            </a:xfrm>
            <a:prstGeom prst="roundRect">
              <a:avLst>
                <a:gd name="adj" fmla="val 16667"/>
              </a:avLst>
            </a:prstGeom>
            <a:gradFill rotWithShape="1">
              <a:gsLst>
                <a:gs pos="0">
                  <a:schemeClr val="bg1">
                    <a:alpha val="0"/>
                  </a:schemeClr>
                </a:gs>
                <a:gs pos="100000">
                  <a:schemeClr val="bg1">
                    <a:alpha val="48000"/>
                  </a:schemeClr>
                </a:gs>
              </a:gsLst>
              <a:lin ang="5400000" scaled="1"/>
            </a:gradFill>
            <a:ln w="9525" algn="ctr">
              <a:noFill/>
              <a:round/>
              <a:headEnd/>
              <a:tailEnd/>
            </a:ln>
          </p:spPr>
          <p:txBody>
            <a:bodyPr rot="10800000" wrap="none" anchor="ctr"/>
            <a:lstStyle/>
            <a:p>
              <a:pPr rtl="1"/>
              <a:endParaRPr lang="zh-CN" altLang="zh-CN" sz="1600"/>
            </a:p>
          </p:txBody>
        </p:sp>
      </p:grpSp>
      <p:grpSp>
        <p:nvGrpSpPr>
          <p:cNvPr id="7" name="Group 126"/>
          <p:cNvGrpSpPr>
            <a:grpSpLocks/>
          </p:cNvGrpSpPr>
          <p:nvPr/>
        </p:nvGrpSpPr>
        <p:grpSpPr bwMode="auto">
          <a:xfrm>
            <a:off x="3111028" y="2803450"/>
            <a:ext cx="928688" cy="1312863"/>
            <a:chOff x="2062" y="941"/>
            <a:chExt cx="585" cy="827"/>
          </a:xfrm>
        </p:grpSpPr>
        <p:sp>
          <p:nvSpPr>
            <p:cNvPr id="22547" name="AutoShape 47"/>
            <p:cNvSpPr>
              <a:spLocks noChangeAspect="1" noChangeArrowheads="1"/>
            </p:cNvSpPr>
            <p:nvPr/>
          </p:nvSpPr>
          <p:spPr bwMode="auto">
            <a:xfrm>
              <a:off x="2276" y="941"/>
              <a:ext cx="322"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Supervisor A</a:t>
              </a:r>
            </a:p>
          </p:txBody>
        </p:sp>
        <p:pic>
          <p:nvPicPr>
            <p:cNvPr id="22548" name="Picture 46" descr="charac"/>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062" y="1018"/>
              <a:ext cx="585" cy="750"/>
            </a:xfrm>
            <a:prstGeom prst="rect">
              <a:avLst/>
            </a:prstGeom>
            <a:noFill/>
            <a:ln w="9525">
              <a:noFill/>
              <a:miter lim="800000"/>
              <a:headEnd/>
              <a:tailEnd/>
            </a:ln>
          </p:spPr>
        </p:pic>
      </p:grpSp>
      <p:sp>
        <p:nvSpPr>
          <p:cNvPr id="4300911" name="Arc 111"/>
          <p:cNvSpPr>
            <a:spLocks/>
          </p:cNvSpPr>
          <p:nvPr/>
        </p:nvSpPr>
        <p:spPr bwMode="auto">
          <a:xfrm rot="-547917">
            <a:off x="5235103" y="3844850"/>
            <a:ext cx="1168400" cy="1636713"/>
          </a:xfrm>
          <a:custGeom>
            <a:avLst/>
            <a:gdLst>
              <a:gd name="T0" fmla="*/ 2147483647 w 21600"/>
              <a:gd name="T1" fmla="*/ 0 h 27179"/>
              <a:gd name="T2" fmla="*/ 2147483647 w 21600"/>
              <a:gd name="T3" fmla="*/ 2147483647 h 27179"/>
              <a:gd name="T4" fmla="*/ 0 w 21600"/>
              <a:gd name="T5" fmla="*/ 2147483647 h 27179"/>
              <a:gd name="T6" fmla="*/ 0 60000 65536"/>
              <a:gd name="T7" fmla="*/ 0 60000 65536"/>
              <a:gd name="T8" fmla="*/ 0 60000 65536"/>
              <a:gd name="T9" fmla="*/ 0 w 21600"/>
              <a:gd name="T10" fmla="*/ 0 h 27179"/>
              <a:gd name="T11" fmla="*/ 21600 w 21600"/>
              <a:gd name="T12" fmla="*/ 27179 h 27179"/>
            </a:gdLst>
            <a:ahLst/>
            <a:cxnLst>
              <a:cxn ang="T6">
                <a:pos x="T0" y="T1"/>
              </a:cxn>
              <a:cxn ang="T7">
                <a:pos x="T2" y="T3"/>
              </a:cxn>
              <a:cxn ang="T8">
                <a:pos x="T4" y="T5"/>
              </a:cxn>
            </a:cxnLst>
            <a:rect l="T9" t="T10" r="T11" b="T12"/>
            <a:pathLst>
              <a:path w="21600" h="27179" fill="none" extrusionOk="0">
                <a:moveTo>
                  <a:pt x="4746" y="0"/>
                </a:moveTo>
                <a:cubicBezTo>
                  <a:pt x="14600" y="2219"/>
                  <a:pt x="21600" y="10971"/>
                  <a:pt x="21600" y="21072"/>
                </a:cubicBezTo>
                <a:cubicBezTo>
                  <a:pt x="21600" y="23139"/>
                  <a:pt x="21303" y="25195"/>
                  <a:pt x="20718" y="27178"/>
                </a:cubicBezTo>
              </a:path>
              <a:path w="21600" h="27179" stroke="0" extrusionOk="0">
                <a:moveTo>
                  <a:pt x="4746" y="0"/>
                </a:moveTo>
                <a:cubicBezTo>
                  <a:pt x="14600" y="2219"/>
                  <a:pt x="21600" y="10971"/>
                  <a:pt x="21600" y="21072"/>
                </a:cubicBezTo>
                <a:cubicBezTo>
                  <a:pt x="21600" y="23139"/>
                  <a:pt x="21303" y="25195"/>
                  <a:pt x="20718" y="27178"/>
                </a:cubicBezTo>
                <a:lnTo>
                  <a:pt x="0" y="21072"/>
                </a:lnTo>
                <a:close/>
              </a:path>
            </a:pathLst>
          </a:custGeom>
          <a:noFill/>
          <a:ln w="38100">
            <a:solidFill>
              <a:srgbClr val="00CC00"/>
            </a:solidFill>
            <a:round/>
            <a:headEnd/>
            <a:tailEnd type="triangle" w="med" len="med"/>
          </a:ln>
        </p:spPr>
        <p:txBody>
          <a:bodyPr wrap="none" anchor="ctr"/>
          <a:lstStyle/>
          <a:p>
            <a:endParaRPr lang="en-US"/>
          </a:p>
        </p:txBody>
      </p:sp>
      <p:grpSp>
        <p:nvGrpSpPr>
          <p:cNvPr id="8" name="Group 127"/>
          <p:cNvGrpSpPr>
            <a:grpSpLocks/>
          </p:cNvGrpSpPr>
          <p:nvPr/>
        </p:nvGrpSpPr>
        <p:grpSpPr bwMode="auto">
          <a:xfrm>
            <a:off x="4728691" y="2811388"/>
            <a:ext cx="922337" cy="1312862"/>
            <a:chOff x="3081" y="946"/>
            <a:chExt cx="581" cy="827"/>
          </a:xfrm>
        </p:grpSpPr>
        <p:sp>
          <p:nvSpPr>
            <p:cNvPr id="22545" name="AutoShape 82"/>
            <p:cNvSpPr>
              <a:spLocks noChangeAspect="1" noChangeArrowheads="1"/>
            </p:cNvSpPr>
            <p:nvPr/>
          </p:nvSpPr>
          <p:spPr bwMode="auto">
            <a:xfrm flipH="1">
              <a:off x="3130" y="946"/>
              <a:ext cx="320" cy="88"/>
            </a:xfrm>
            <a:prstGeom prst="roundRect">
              <a:avLst>
                <a:gd name="adj" fmla="val 0"/>
              </a:avLst>
            </a:prstGeom>
            <a:noFill/>
            <a:ln w="9525" algn="ctr">
              <a:noFill/>
              <a:round/>
              <a:headEnd/>
              <a:tailEnd/>
            </a:ln>
          </p:spPr>
          <p:txBody>
            <a:bodyPr wrap="none" anchor="ctr"/>
            <a:lstStyle/>
            <a:p>
              <a:r>
                <a:rPr lang="en-US" altLang="zh-CN" sz="1300">
                  <a:solidFill>
                    <a:srgbClr val="0099CC"/>
                  </a:solidFill>
                </a:rPr>
                <a:t>Supervisor B</a:t>
              </a:r>
            </a:p>
          </p:txBody>
        </p:sp>
        <p:pic>
          <p:nvPicPr>
            <p:cNvPr id="22546" name="Picture 81" descr="charac"/>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3081" y="1023"/>
              <a:ext cx="581" cy="750"/>
            </a:xfrm>
            <a:prstGeom prst="rect">
              <a:avLst/>
            </a:prstGeom>
            <a:noFill/>
            <a:ln w="9525">
              <a:noFill/>
              <a:miter lim="800000"/>
              <a:headEnd/>
              <a:tailEnd/>
            </a:ln>
          </p:spPr>
        </p:pic>
      </p:grpSp>
      <p:grpSp>
        <p:nvGrpSpPr>
          <p:cNvPr id="9" name="Group 112"/>
          <p:cNvGrpSpPr>
            <a:grpSpLocks/>
          </p:cNvGrpSpPr>
          <p:nvPr/>
        </p:nvGrpSpPr>
        <p:grpSpPr bwMode="auto">
          <a:xfrm>
            <a:off x="3630141" y="4230613"/>
            <a:ext cx="1454150" cy="663575"/>
            <a:chOff x="456" y="2556"/>
            <a:chExt cx="916" cy="418"/>
          </a:xfrm>
        </p:grpSpPr>
        <p:sp>
          <p:nvSpPr>
            <p:cNvPr id="4300913" name="AutoShape 113"/>
            <p:cNvSpPr>
              <a:spLocks noChangeArrowheads="1"/>
            </p:cNvSpPr>
            <p:nvPr/>
          </p:nvSpPr>
          <p:spPr bwMode="auto">
            <a:xfrm>
              <a:off x="456" y="2556"/>
              <a:ext cx="903" cy="418"/>
            </a:xfrm>
            <a:prstGeom prst="roundRect">
              <a:avLst>
                <a:gd name="adj" fmla="val 9861"/>
              </a:avLst>
            </a:prstGeom>
            <a:gradFill rotWithShape="1">
              <a:gsLst>
                <a:gs pos="0">
                  <a:srgbClr val="009900"/>
                </a:gs>
                <a:gs pos="100000">
                  <a:srgbClr val="336600"/>
                </a:gs>
              </a:gsLst>
              <a:lin ang="5400000" scaled="1"/>
            </a:gradFill>
            <a:ln w="19050" algn="ctr">
              <a:noFill/>
              <a:round/>
              <a:headEnd/>
              <a:tailEnd/>
            </a:ln>
            <a:effectLst>
              <a:outerShdw dist="35921" dir="2700000" algn="ctr" rotWithShape="0">
                <a:srgbClr val="DDDDDD"/>
              </a:outerShdw>
            </a:effectLst>
          </p:spPr>
          <p:txBody>
            <a:bodyPr wrap="none" anchor="ctr"/>
            <a:lstStyle/>
            <a:p>
              <a:r>
                <a:rPr lang="zh-CN" altLang="en-US">
                  <a:solidFill>
                    <a:schemeClr val="bg1"/>
                  </a:solidFill>
                </a:rPr>
                <a:t>校验复评得分</a:t>
              </a:r>
              <a:endParaRPr lang="en-US" altLang="zh-CN">
                <a:solidFill>
                  <a:schemeClr val="bg1"/>
                </a:solidFill>
              </a:endParaRPr>
            </a:p>
            <a:p>
              <a:r>
                <a:rPr lang="en-US" altLang="zh-CN">
                  <a:solidFill>
                    <a:schemeClr val="bg1"/>
                  </a:solidFill>
                </a:rPr>
                <a:t>3.8</a:t>
              </a:r>
            </a:p>
          </p:txBody>
        </p:sp>
        <p:sp>
          <p:nvSpPr>
            <p:cNvPr id="22544" name="AutoShape 114"/>
            <p:cNvSpPr>
              <a:spLocks noChangeArrowheads="1"/>
            </p:cNvSpPr>
            <p:nvPr/>
          </p:nvSpPr>
          <p:spPr bwMode="auto">
            <a:xfrm flipV="1">
              <a:off x="472" y="2560"/>
              <a:ext cx="900" cy="85"/>
            </a:xfrm>
            <a:prstGeom prst="roundRect">
              <a:avLst>
                <a:gd name="adj" fmla="val 16667"/>
              </a:avLst>
            </a:prstGeom>
            <a:gradFill rotWithShape="1">
              <a:gsLst>
                <a:gs pos="0">
                  <a:schemeClr val="bg1">
                    <a:alpha val="0"/>
                  </a:schemeClr>
                </a:gs>
                <a:gs pos="100000">
                  <a:schemeClr val="bg1">
                    <a:alpha val="48000"/>
                  </a:schemeClr>
                </a:gs>
              </a:gsLst>
              <a:lin ang="5400000" scaled="1"/>
            </a:gradFill>
            <a:ln w="9525" algn="ctr">
              <a:noFill/>
              <a:round/>
              <a:headEnd/>
              <a:tailEnd/>
            </a:ln>
          </p:spPr>
          <p:txBody>
            <a:bodyPr rot="10800000" wrap="none" anchor="ctr"/>
            <a:lstStyle/>
            <a:p>
              <a:pPr rtl="1"/>
              <a:endParaRPr lang="zh-CN" altLang="zh-CN" sz="1600"/>
            </a:p>
          </p:txBody>
        </p:sp>
      </p:grpSp>
      <p:sp>
        <p:nvSpPr>
          <p:cNvPr id="4300915" name="Line 115"/>
          <p:cNvSpPr>
            <a:spLocks noChangeShapeType="1"/>
          </p:cNvSpPr>
          <p:nvPr/>
        </p:nvSpPr>
        <p:spPr bwMode="auto">
          <a:xfrm flipH="1">
            <a:off x="5106516" y="4532238"/>
            <a:ext cx="1058862" cy="0"/>
          </a:xfrm>
          <a:prstGeom prst="line">
            <a:avLst/>
          </a:prstGeom>
          <a:noFill/>
          <a:ln w="63500">
            <a:solidFill>
              <a:srgbClr val="336600"/>
            </a:solidFill>
            <a:round/>
            <a:headEnd/>
            <a:tailEnd type="triangle" w="med" len="med"/>
          </a:ln>
        </p:spPr>
        <p:txBody>
          <a:bodyPr wrap="none" anchor="ctr"/>
          <a:lstStyle/>
          <a:p>
            <a:endParaRPr lang="en-US"/>
          </a:p>
        </p:txBody>
      </p:sp>
      <p:sp>
        <p:nvSpPr>
          <p:cNvPr id="4300917" name="Line 117"/>
          <p:cNvSpPr>
            <a:spLocks noChangeShapeType="1"/>
          </p:cNvSpPr>
          <p:nvPr/>
        </p:nvSpPr>
        <p:spPr bwMode="auto">
          <a:xfrm>
            <a:off x="2587153" y="4537000"/>
            <a:ext cx="1058863" cy="0"/>
          </a:xfrm>
          <a:prstGeom prst="line">
            <a:avLst/>
          </a:prstGeom>
          <a:noFill/>
          <a:ln w="63500">
            <a:solidFill>
              <a:srgbClr val="336600"/>
            </a:solidFill>
            <a:round/>
            <a:headEnd/>
            <a:tailEnd type="triangle" w="med" len="med"/>
          </a:ln>
        </p:spPr>
        <p:txBody>
          <a:bodyPr wrap="none" anchor="ctr"/>
          <a:lstStyle/>
          <a:p>
            <a:endParaRPr lang="en-US"/>
          </a:p>
        </p:txBody>
      </p:sp>
      <p:sp>
        <p:nvSpPr>
          <p:cNvPr id="50" name="Rectangle 3"/>
          <p:cNvSpPr txBox="1">
            <a:spLocks noChangeArrowheads="1"/>
          </p:cNvSpPr>
          <p:nvPr/>
        </p:nvSpPr>
        <p:spPr bwMode="auto">
          <a:xfrm>
            <a:off x="467544" y="692696"/>
            <a:ext cx="7989888" cy="4814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80975" marR="0" lvl="0" indent="-180975" algn="l" defTabSz="914400" rtl="0" eaLnBrk="1" fontAlgn="base" latinLnBrk="0" hangingPunct="1">
              <a:lnSpc>
                <a:spcPct val="150000"/>
              </a:lnSpc>
              <a:spcBef>
                <a:spcPct val="20000"/>
              </a:spcBef>
              <a:spcAft>
                <a:spcPct val="0"/>
              </a:spcAft>
              <a:buClr>
                <a:srgbClr val="569FD3"/>
              </a:buClr>
              <a:buSzPct val="100000"/>
              <a:buFont typeface="Wingdings" pitchFamily="2" charset="2"/>
              <a:buChar char="§"/>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选择性校准</a:t>
            </a:r>
            <a:r>
              <a:rPr kumimoji="0" lang="en-US" altLang="zh-CN" sz="2000" b="1" i="0" u="none" strike="noStrike" kern="1200" cap="none" spc="0" normalizeH="0" baseline="0" noProof="0" dirty="0" smtClean="0">
                <a:ln>
                  <a:noFill/>
                </a:ln>
                <a:solidFill>
                  <a:schemeClr val="tx1"/>
                </a:solidFill>
                <a:effectLst/>
                <a:uLnTx/>
                <a:uFillTx/>
                <a:latin typeface="+mn-lt"/>
                <a:ea typeface="SimSun"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针对每个质检员每月选取若干评估进行校准</a:t>
            </a:r>
            <a:endParaRPr kumimoji="0" lang="zh-CN" altLang="en-US" sz="2000" b="0" i="0" u="none" strike="noStrike" kern="1200" cap="none" spc="0" normalizeH="0" baseline="0" noProof="0" dirty="0" smtClean="0">
              <a:ln>
                <a:noFill/>
              </a:ln>
              <a:solidFill>
                <a:schemeClr val="tx1"/>
              </a:solidFill>
              <a:effectLst/>
              <a:uLnTx/>
              <a:uFillTx/>
              <a:latin typeface="+mn-lt"/>
              <a:ea typeface="SimSun" pitchFamily="2" charset="-122"/>
              <a:cs typeface="+mn-cs"/>
            </a:endParaRPr>
          </a:p>
          <a:p>
            <a:pPr marL="180975" marR="0" lvl="0" indent="-180975" algn="l" defTabSz="914400" rtl="0" eaLnBrk="1" fontAlgn="base" latinLnBrk="0" hangingPunct="1">
              <a:lnSpc>
                <a:spcPct val="150000"/>
              </a:lnSpc>
              <a:spcBef>
                <a:spcPct val="20000"/>
              </a:spcBef>
              <a:spcAft>
                <a:spcPct val="0"/>
              </a:spcAft>
              <a:buClr>
                <a:srgbClr val="569FD3"/>
              </a:buClr>
              <a:buSzPct val="100000"/>
              <a:buFont typeface="Wingdings" pitchFamily="2" charset="2"/>
              <a:buChar char="§"/>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争议</a:t>
            </a:r>
            <a:r>
              <a:rPr kumimoji="0" lang="en-US" altLang="zh-CN" sz="2000" b="1" i="0" u="none" strike="noStrike" kern="1200" cap="none" spc="0" normalizeH="0" baseline="0" noProof="0" dirty="0" smtClean="0">
                <a:ln>
                  <a:noFill/>
                </a:ln>
                <a:solidFill>
                  <a:schemeClr val="tx1"/>
                </a:solidFill>
                <a:effectLst/>
                <a:uLnTx/>
                <a:uFillTx/>
                <a:latin typeface="+mn-lt"/>
                <a:ea typeface="SimSun"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座席申诉</a:t>
            </a:r>
            <a:r>
              <a:rPr kumimoji="0" lang="zh-CN" altLang="en-US" sz="2000" b="0" i="0" u="none" strike="noStrike" kern="1200" cap="none" spc="0" normalizeH="0" baseline="0" noProof="0" dirty="0" smtClean="0">
                <a:ln>
                  <a:noFill/>
                </a:ln>
                <a:solidFill>
                  <a:schemeClr val="tx1"/>
                </a:solidFill>
                <a:effectLst/>
                <a:uLnTx/>
                <a:uFillTx/>
                <a:latin typeface="+mn-lt"/>
                <a:ea typeface="SimSun" pitchFamily="2" charset="-122"/>
                <a:cs typeface="+mn-cs"/>
              </a:rPr>
              <a:t> </a:t>
            </a:r>
            <a:r>
              <a:rPr kumimoji="0" lang="en-US" altLang="zh-CN" sz="2000" b="0" i="0" u="none" strike="noStrike" kern="1200" cap="none" spc="0" normalizeH="0" baseline="0" noProof="0" dirty="0" smtClean="0">
                <a:ln>
                  <a:noFill/>
                </a:ln>
                <a:solidFill>
                  <a:schemeClr val="tx1"/>
                </a:solidFill>
                <a:effectLst/>
                <a:uLnTx/>
                <a:uFillTx/>
                <a:latin typeface="+mn-lt"/>
                <a:ea typeface="SimSun"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座席认为自己的评估得分不正确，申请校准</a:t>
            </a:r>
          </a:p>
          <a:p>
            <a:pPr marL="180975" marR="0" lvl="0" indent="-180975" algn="l" defTabSz="914400" rtl="0" eaLnBrk="1" fontAlgn="base" latinLnBrk="0" hangingPunct="1">
              <a:lnSpc>
                <a:spcPct val="150000"/>
              </a:lnSpc>
              <a:spcBef>
                <a:spcPct val="20000"/>
              </a:spcBef>
              <a:spcAft>
                <a:spcPct val="0"/>
              </a:spcAft>
              <a:buClr>
                <a:srgbClr val="569FD3"/>
              </a:buClr>
              <a:buSzPct val="100000"/>
              <a:buFont typeface="Wingdings" pitchFamily="2" charset="2"/>
              <a:buChar char="§"/>
              <a:tabLst/>
              <a:defRPr/>
            </a:pP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培训质检员</a:t>
            </a:r>
            <a:r>
              <a:rPr kumimoji="0" lang="en-US" altLang="zh-CN" sz="2000" b="1" i="0" u="none" strike="noStrike" kern="1200" cap="none" spc="0" normalizeH="0" baseline="0" noProof="0" dirty="0" smtClean="0">
                <a:ln>
                  <a:noFill/>
                </a:ln>
                <a:solidFill>
                  <a:schemeClr val="tx1"/>
                </a:solidFill>
                <a:effectLst/>
                <a:uLnTx/>
                <a:uFillTx/>
                <a:latin typeface="+mn-lt"/>
                <a:ea typeface="SimSun" pitchFamily="2" charset="-122"/>
                <a:cs typeface="+mn-cs"/>
              </a:rPr>
              <a:t>——</a:t>
            </a:r>
            <a:r>
              <a:rPr kumimoji="0" lang="zh-CN" altLang="en-US" sz="2000" b="1" i="0" u="none" strike="noStrike" kern="1200" cap="none" spc="0" normalizeH="0" baseline="0" noProof="0" dirty="0" smtClean="0">
                <a:ln>
                  <a:noFill/>
                </a:ln>
                <a:solidFill>
                  <a:schemeClr val="tx1"/>
                </a:solidFill>
                <a:effectLst/>
                <a:uLnTx/>
                <a:uFillTx/>
                <a:latin typeface="+mn-lt"/>
                <a:ea typeface="SimSun" pitchFamily="2" charset="-122"/>
                <a:cs typeface="+mn-cs"/>
              </a:rPr>
              <a:t>选择所有质检员都有必要进行评估的典型录音，比较大家的评估结果并开会讨论以确定评估标准一致</a:t>
            </a:r>
            <a:endParaRPr kumimoji="0" lang="zh-CN" altLang="en-US" sz="2000" b="0" i="0" u="none" strike="noStrike" kern="1200" cap="none" spc="0" normalizeH="0" baseline="0" noProof="0" dirty="0" smtClean="0">
              <a:ln>
                <a:noFill/>
              </a:ln>
              <a:solidFill>
                <a:schemeClr val="tx1"/>
              </a:solidFill>
              <a:effectLst/>
              <a:uLnTx/>
              <a:uFillTx/>
              <a:latin typeface="+mn-lt"/>
              <a:ea typeface="SimSun" pitchFamily="2" charset="-122"/>
              <a:cs typeface="+mn-cs"/>
            </a:endParaRPr>
          </a:p>
        </p:txBody>
      </p:sp>
    </p:spTree>
    <p:custDataLst>
      <p:tags r:id="rId1"/>
    </p:custDataLst>
    <p:extLst>
      <p:ext uri="{BB962C8B-B14F-4D97-AF65-F5344CB8AC3E}">
        <p14:creationId xmlns:p14="http://schemas.microsoft.com/office/powerpoint/2010/main" val="182639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129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22" presetClass="entr" presetSubtype="1" fill="hold" grpId="0" nodeType="withEffect">
                                  <p:stCondLst>
                                    <p:cond delay="13900"/>
                                  </p:stCondLst>
                                  <p:childTnLst>
                                    <p:set>
                                      <p:cBhvr>
                                        <p:cTn id="12" dur="1" fill="hold">
                                          <p:stCondLst>
                                            <p:cond delay="0"/>
                                          </p:stCondLst>
                                        </p:cTn>
                                        <p:tgtEl>
                                          <p:spTgt spid="4300905"/>
                                        </p:tgtEl>
                                        <p:attrNameLst>
                                          <p:attrName>style.visibility</p:attrName>
                                        </p:attrNameLst>
                                      </p:cBhvr>
                                      <p:to>
                                        <p:strVal val="visible"/>
                                      </p:to>
                                    </p:set>
                                    <p:animEffect transition="in" filter="wipe(up)">
                                      <p:cBhvr>
                                        <p:cTn id="13" dur="1000"/>
                                        <p:tgtEl>
                                          <p:spTgt spid="4300905"/>
                                        </p:tgtEl>
                                      </p:cBhvr>
                                    </p:animEffect>
                                  </p:childTnLst>
                                </p:cTn>
                              </p:par>
                              <p:par>
                                <p:cTn id="14" presetID="10" presetClass="entr" presetSubtype="0" fill="hold" nodeType="withEffect">
                                  <p:stCondLst>
                                    <p:cond delay="139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 presetClass="entr" presetSubtype="0" fill="hold" nodeType="withEffect">
                                  <p:stCondLst>
                                    <p:cond delay="15900"/>
                                  </p:stCondLst>
                                  <p:childTnLst>
                                    <p:set>
                                      <p:cBhvr>
                                        <p:cTn id="18" dur="1" fill="hold">
                                          <p:stCondLst>
                                            <p:cond delay="0"/>
                                          </p:stCondLst>
                                        </p:cTn>
                                        <p:tgtEl>
                                          <p:spTgt spid="6"/>
                                        </p:tgtEl>
                                        <p:attrNameLst>
                                          <p:attrName>style.visibility</p:attrName>
                                        </p:attrNameLst>
                                      </p:cBhvr>
                                      <p:to>
                                        <p:strVal val="visible"/>
                                      </p:to>
                                    </p:set>
                                  </p:childTnLst>
                                </p:cTn>
                              </p:par>
                              <p:par>
                                <p:cTn id="19" presetID="10" presetClass="entr" presetSubtype="0" fill="hold" nodeType="withEffect">
                                  <p:stCondLst>
                                    <p:cond delay="17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22" presetClass="entr" presetSubtype="1" fill="hold" grpId="0" nodeType="withEffect">
                                  <p:stCondLst>
                                    <p:cond delay="18000"/>
                                  </p:stCondLst>
                                  <p:childTnLst>
                                    <p:set>
                                      <p:cBhvr>
                                        <p:cTn id="23" dur="1" fill="hold">
                                          <p:stCondLst>
                                            <p:cond delay="0"/>
                                          </p:stCondLst>
                                        </p:cTn>
                                        <p:tgtEl>
                                          <p:spTgt spid="4300911"/>
                                        </p:tgtEl>
                                        <p:attrNameLst>
                                          <p:attrName>style.visibility</p:attrName>
                                        </p:attrNameLst>
                                      </p:cBhvr>
                                      <p:to>
                                        <p:strVal val="visible"/>
                                      </p:to>
                                    </p:set>
                                    <p:animEffect transition="in" filter="wipe(up)">
                                      <p:cBhvr>
                                        <p:cTn id="24" dur="1000"/>
                                        <p:tgtEl>
                                          <p:spTgt spid="4300911"/>
                                        </p:tgtEl>
                                      </p:cBhvr>
                                    </p:animEffect>
                                  </p:childTnLst>
                                </p:cTn>
                              </p:par>
                              <p:par>
                                <p:cTn id="25" presetID="10" presetClass="entr" presetSubtype="0" fill="hold" nodeType="withEffect">
                                  <p:stCondLst>
                                    <p:cond delay="18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childTnLst>
                                </p:cTn>
                              </p:par>
                              <p:par>
                                <p:cTn id="28" presetID="1" presetClass="entr" presetSubtype="0" fill="hold" nodeType="withEffect">
                                  <p:stCondLst>
                                    <p:cond delay="20000"/>
                                  </p:stCondLst>
                                  <p:childTnLst>
                                    <p:set>
                                      <p:cBhvr>
                                        <p:cTn id="29" dur="1" fill="hold">
                                          <p:stCondLst>
                                            <p:cond delay="0"/>
                                          </p:stCondLst>
                                        </p:cTn>
                                        <p:tgtEl>
                                          <p:spTgt spid="5"/>
                                        </p:tgtEl>
                                        <p:attrNameLst>
                                          <p:attrName>style.visibility</p:attrName>
                                        </p:attrNameLst>
                                      </p:cBhvr>
                                      <p:to>
                                        <p:strVal val="visible"/>
                                      </p:to>
                                    </p:set>
                                  </p:childTnLst>
                                </p:cTn>
                              </p:par>
                              <p:par>
                                <p:cTn id="30" presetID="22" presetClass="entr" presetSubtype="2" fill="hold" grpId="0" nodeType="withEffect">
                                  <p:stCondLst>
                                    <p:cond delay="21400"/>
                                  </p:stCondLst>
                                  <p:childTnLst>
                                    <p:set>
                                      <p:cBhvr>
                                        <p:cTn id="31" dur="1" fill="hold">
                                          <p:stCondLst>
                                            <p:cond delay="0"/>
                                          </p:stCondLst>
                                        </p:cTn>
                                        <p:tgtEl>
                                          <p:spTgt spid="4300915"/>
                                        </p:tgtEl>
                                        <p:attrNameLst>
                                          <p:attrName>style.visibility</p:attrName>
                                        </p:attrNameLst>
                                      </p:cBhvr>
                                      <p:to>
                                        <p:strVal val="visible"/>
                                      </p:to>
                                    </p:set>
                                    <p:animEffect transition="in" filter="wipe(right)">
                                      <p:cBhvr>
                                        <p:cTn id="32" dur="1000"/>
                                        <p:tgtEl>
                                          <p:spTgt spid="4300915"/>
                                        </p:tgtEl>
                                      </p:cBhvr>
                                    </p:animEffect>
                                  </p:childTnLst>
                                </p:cTn>
                              </p:par>
                              <p:par>
                                <p:cTn id="33" presetID="22" presetClass="entr" presetSubtype="8" fill="hold" grpId="0" nodeType="withEffect">
                                  <p:stCondLst>
                                    <p:cond delay="21400"/>
                                  </p:stCondLst>
                                  <p:childTnLst>
                                    <p:set>
                                      <p:cBhvr>
                                        <p:cTn id="34" dur="1" fill="hold">
                                          <p:stCondLst>
                                            <p:cond delay="0"/>
                                          </p:stCondLst>
                                        </p:cTn>
                                        <p:tgtEl>
                                          <p:spTgt spid="4300917"/>
                                        </p:tgtEl>
                                        <p:attrNameLst>
                                          <p:attrName>style.visibility</p:attrName>
                                        </p:attrNameLst>
                                      </p:cBhvr>
                                      <p:to>
                                        <p:strVal val="visible"/>
                                      </p:to>
                                    </p:set>
                                    <p:animEffect transition="in" filter="wipe(left)">
                                      <p:cBhvr>
                                        <p:cTn id="35" dur="1000"/>
                                        <p:tgtEl>
                                          <p:spTgt spid="4300917"/>
                                        </p:tgtEl>
                                      </p:cBhvr>
                                    </p:animEffect>
                                  </p:childTnLst>
                                </p:cTn>
                              </p:par>
                              <p:par>
                                <p:cTn id="36" presetID="1" presetClass="entr" presetSubtype="0" fill="hold" nodeType="withEffect">
                                  <p:stCondLst>
                                    <p:cond delay="2240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905" grpId="0" animBg="1"/>
      <p:bldP spid="4300911" grpId="0" animBg="1"/>
      <p:bldP spid="4300915" grpId="0" animBg="1"/>
      <p:bldP spid="43009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UDIO_IMPORT" val="T:\projects\NICE\WBT\Production\03_UNITS\unit_09\Sounds\22a.mp3"/>
  <p:tag name="AUDIO_ID" val="360"/>
  <p:tag name="ARTICULATE_TITLE_TAG" val="General"/>
  <p:tag name="ARTICULATE_SLIDE_PAUSE" val="1"/>
  <p:tag name="ARTICULATE_NAV_LEVEL" val="2"/>
  <p:tag name="ARTICULATE_HIDE_SLIDE" val="0"/>
  <p:tag name="ARTICULATE_PLAYLIST_ID" val="-1"/>
  <p:tag name="ELAPSEDTIME" val="60.631"/>
</p:tagLst>
</file>

<file path=ppt/theme/theme1.xml><?xml version="1.0" encoding="utf-8"?>
<a:theme xmlns:a="http://schemas.openxmlformats.org/drawingml/2006/main" name="Blank">
  <a:themeElements>
    <a:clrScheme name="New Nice Theme color">
      <a:dk1>
        <a:srgbClr val="000000"/>
      </a:dk1>
      <a:lt1>
        <a:sysClr val="window" lastClr="FFFFFF"/>
      </a:lt1>
      <a:dk2>
        <a:srgbClr val="000000"/>
      </a:dk2>
      <a:lt2>
        <a:srgbClr val="808080"/>
      </a:lt2>
      <a:accent1>
        <a:srgbClr val="BFDCEF"/>
      </a:accent1>
      <a:accent2>
        <a:srgbClr val="569FD3"/>
      </a:accent2>
      <a:accent3>
        <a:srgbClr val="C1D72F"/>
      </a:accent3>
      <a:accent4>
        <a:srgbClr val="7685C2"/>
      </a:accent4>
      <a:accent5>
        <a:srgbClr val="008C99"/>
      </a:accent5>
      <a:accent6>
        <a:srgbClr val="BDF9FF"/>
      </a:accent6>
      <a:hlink>
        <a:srgbClr val="2C77AA"/>
      </a:hlink>
      <a:folHlink>
        <a:srgbClr val="4C5E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Master slide">
  <a:themeElements>
    <a:clrScheme name="Custom 14">
      <a:dk1>
        <a:srgbClr val="000000"/>
      </a:dk1>
      <a:lt1>
        <a:sysClr val="window" lastClr="FFFFFF"/>
      </a:lt1>
      <a:dk2>
        <a:srgbClr val="000000"/>
      </a:dk2>
      <a:lt2>
        <a:srgbClr val="808080"/>
      </a:lt2>
      <a:accent1>
        <a:srgbClr val="56A0D3"/>
      </a:accent1>
      <a:accent2>
        <a:srgbClr val="B0C822"/>
      </a:accent2>
      <a:accent3>
        <a:srgbClr val="8057C8"/>
      </a:accent3>
      <a:accent4>
        <a:srgbClr val="DF358A"/>
      </a:accent4>
      <a:accent5>
        <a:srgbClr val="E15A0E"/>
      </a:accent5>
      <a:accent6>
        <a:srgbClr val="FFC000"/>
      </a:accent6>
      <a:hlink>
        <a:srgbClr val="56A0D3"/>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MarketingResources" ma:contentTypeID="0x01010010B0BF26EAC9624DAC6CFE9F3E0785240600A4AD3B3F00752F4686667EF53BDE2ED4" ma:contentTypeVersion="9" ma:contentTypeDescription="" ma:contentTypeScope="" ma:versionID="7d7c1b76a5f7df076f8875abf75dbf80">
  <xsd:schema xmlns:xsd="http://www.w3.org/2001/XMLSchema" xmlns:p="http://schemas.microsoft.com/office/2006/metadata/properties" xmlns:ns2="bee78836-d834-46f5-a4a4-63a5b6346b8e" xmlns:ns3="6df3d81e-52e3-4a37-9904-ed8a9e0ad3ef" targetNamespace="http://schemas.microsoft.com/office/2006/metadata/properties" ma:root="true" ma:fieldsID="8f2649e159465f10743b6f68f777d098" ns2:_="" ns3:_="">
    <xsd:import namespace="bee78836-d834-46f5-a4a4-63a5b6346b8e"/>
    <xsd:import namespace="6df3d81e-52e3-4a37-9904-ed8a9e0ad3ef"/>
    <xsd:element name="properties">
      <xsd:complexType>
        <xsd:sequence>
          <xsd:element name="documentManagement">
            <xsd:complexType>
              <xsd:all>
                <xsd:element ref="ns2:HomePageRecommended" minOccurs="0"/>
                <xsd:element ref="ns2:Document_x0020_Type" minOccurs="0"/>
                <xsd:element ref="ns3:Category" minOccurs="0"/>
              </xsd:all>
            </xsd:complexType>
          </xsd:element>
        </xsd:sequence>
      </xsd:complexType>
    </xsd:element>
  </xsd:schema>
  <xsd:schema xmlns:xsd="http://www.w3.org/2001/XMLSchema" xmlns:dms="http://schemas.microsoft.com/office/2006/documentManagement/types" targetNamespace="bee78836-d834-46f5-a4a4-63a5b6346b8e" elementFormDefault="qualified">
    <xsd:import namespace="http://schemas.microsoft.com/office/2006/documentManagement/types"/>
    <xsd:element name="HomePageRecommended" ma:index="8" nillable="true" ma:displayName="HomePageRecommended" ma:default="0" ma:internalName="HomePageRecommended">
      <xsd:simpleType>
        <xsd:restriction base="dms:Boolean"/>
      </xsd:simpleType>
    </xsd:element>
    <xsd:element name="Document_x0020_Type" ma:index="9" nillable="true" ma:displayName="Document Type" ma:format="Dropdown" ma:internalName="Document_x0020_Type" ma:readOnly="false">
      <xsd:simpleType>
        <xsd:restriction base="dms:Choice">
          <xsd:enumeration value="Case Studies"/>
          <xsd:enumeration value="Demo"/>
          <xsd:enumeration value="FAQ"/>
          <xsd:enumeration value="Competitive Analysis"/>
          <xsd:enumeration value="Discovery"/>
          <xsd:enumeration value="NICE University Courses"/>
          <xsd:enumeration value="Presentations"/>
          <xsd:enumeration value="Technology Differentiators"/>
          <xsd:enumeration value="Webinars"/>
          <xsd:enumeration value="White Papers"/>
          <xsd:enumeration value="Win Examples"/>
        </xsd:restriction>
      </xsd:simpleType>
    </xsd:element>
  </xsd:schema>
  <xsd:schema xmlns:xsd="http://www.w3.org/2001/XMLSchema" xmlns:dms="http://schemas.microsoft.com/office/2006/documentManagement/types" targetNamespace="6df3d81e-52e3-4a37-9904-ed8a9e0ad3ef" elementFormDefault="qualified">
    <xsd:import namespace="http://schemas.microsoft.com/office/2006/documentManagement/types"/>
    <xsd:element name="Category" ma:index="10" nillable="true" ma:displayName="Category" ma:format="Dropdown" ma:internalName="Category">
      <xsd:simpleType>
        <xsd:restriction base="dms:Choice">
          <xsd:enumeration value="Back Office"/>
          <xsd:enumeration value="Business Solutions"/>
          <xsd:enumeration value="Hosted Contact Center Offering"/>
          <xsd:enumeration value="Interaction Recording &amp; Infrastructure"/>
          <xsd:enumeration value="Interaction Analytics"/>
          <xsd:enumeration value="NICE SmartCenter"/>
          <xsd:enumeration value="Performance Management"/>
          <xsd:enumeration value="Quality Management"/>
          <xsd:enumeration value="Real-Time Process Optimization"/>
          <xsd:enumeration value="Workforce Management"/>
          <xsd:enumeration value="Americas Sales Certification Presentations"/>
          <xsd:enumeration value="APAC Sales Certification Presentations"/>
          <xsd:enumeration value="EMEA pre kick-off 2010 Webinar seri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documentManagement>
    <HomePageRecommended xmlns="bee78836-d834-46f5-a4a4-63a5b6346b8e">false</HomePageRecommended>
    <Document_x0020_Type xmlns="bee78836-d834-46f5-a4a4-63a5b6346b8e">Presentations</Document_x0020_Type>
    <Category xmlns="6df3d81e-52e3-4a37-9904-ed8a9e0ad3ef">APAC Sales Certification Presentations</Category>
  </documentManagement>
</p:properties>
</file>

<file path=customXml/itemProps1.xml><?xml version="1.0" encoding="utf-8"?>
<ds:datastoreItem xmlns:ds="http://schemas.openxmlformats.org/officeDocument/2006/customXml" ds:itemID="{380B7F9D-9898-4FF2-B858-006F68357747}">
  <ds:schemaRefs>
    <ds:schemaRef ds:uri="http://schemas.microsoft.com/sharepoint/v3/contenttype/forms"/>
  </ds:schemaRefs>
</ds:datastoreItem>
</file>

<file path=customXml/itemProps2.xml><?xml version="1.0" encoding="utf-8"?>
<ds:datastoreItem xmlns:ds="http://schemas.openxmlformats.org/officeDocument/2006/customXml" ds:itemID="{D1B38EA5-7D47-4E0D-B305-90C4F06ADE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e78836-d834-46f5-a4a4-63a5b6346b8e"/>
    <ds:schemaRef ds:uri="6df3d81e-52e3-4a37-9904-ed8a9e0ad3ef"/>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2150F397-9899-4B96-A1FE-A69F933A57DA}">
  <ds:schemaRefs>
    <ds:schemaRef ds:uri="http://schemas.microsoft.com/office/2006/metadata/longProperties"/>
  </ds:schemaRefs>
</ds:datastoreItem>
</file>

<file path=customXml/itemProps4.xml><?xml version="1.0" encoding="utf-8"?>
<ds:datastoreItem xmlns:ds="http://schemas.openxmlformats.org/officeDocument/2006/customXml" ds:itemID="{A9564130-49A6-4888-B1B8-8229A15C5132}">
  <ds:schemaRefs>
    <ds:schemaRef ds:uri="http://purl.org/dc/dcmitype/"/>
    <ds:schemaRef ds:uri="bee78836-d834-46f5-a4a4-63a5b6346b8e"/>
    <ds:schemaRef ds:uri="http://purl.org/dc/terms/"/>
    <ds:schemaRef ds:uri="http://schemas.microsoft.com/office/2006/documentManagement/types"/>
    <ds:schemaRef ds:uri="http://purl.org/dc/elements/1.1/"/>
    <ds:schemaRef ds:uri="6df3d81e-52e3-4a37-9904-ed8a9e0ad3ef"/>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463</TotalTime>
  <Words>2648</Words>
  <Application>Microsoft Office PowerPoint</Application>
  <PresentationFormat>全屏显示(4:3)</PresentationFormat>
  <Paragraphs>643</Paragraphs>
  <Slides>43</Slides>
  <Notes>33</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43</vt:i4>
      </vt:variant>
    </vt:vector>
  </HeadingPairs>
  <TitlesOfParts>
    <vt:vector size="46" baseType="lpstr">
      <vt:lpstr>Blank</vt:lpstr>
      <vt:lpstr>7_Master slide</vt:lpstr>
      <vt:lpstr>Picture</vt:lpstr>
      <vt:lpstr>传统质量管理面临的挑战</vt:lpstr>
      <vt:lpstr>NICE质量管理流程   </vt:lpstr>
      <vt:lpstr>NICE 运营管理解决方案理念</vt:lpstr>
      <vt:lpstr>NICE 如何实现对业务的提升——第一阶段</vt:lpstr>
      <vt:lpstr>NICE 如何实现对业务的提升——第二阶段</vt:lpstr>
      <vt:lpstr>表格设计器</vt:lpstr>
      <vt:lpstr>NICE Coaching在线辅导包</vt:lpstr>
      <vt:lpstr>NICE 报表生成器</vt:lpstr>
      <vt:lpstr>校准-校验复评流程</vt:lpstr>
      <vt:lpstr>复评校验流程</vt:lpstr>
      <vt:lpstr>我的门户——随时随地提供可访问的信息</vt:lpstr>
      <vt:lpstr>座席门户视图</vt:lpstr>
      <vt:lpstr>NICE 如何实现对业务的提升——第三阶段</vt:lpstr>
      <vt:lpstr>随机抽取录音评估的问题</vt:lpstr>
      <vt:lpstr>质量管理的标靶治疗</vt:lpstr>
      <vt:lpstr>NICE精确监控</vt:lpstr>
      <vt:lpstr>PowerPoint 演示文稿</vt:lpstr>
      <vt:lpstr>精确监控推动精确辅导与培训</vt:lpstr>
      <vt:lpstr>Quality Planner质量计划工具</vt:lpstr>
      <vt:lpstr>设置KPI指标 </vt:lpstr>
      <vt:lpstr>NICE的质量管理优化流程</vt:lpstr>
      <vt:lpstr>PowerPoint 演示文稿</vt:lpstr>
      <vt:lpstr>影响并最终优化整体绩效</vt:lpstr>
      <vt:lpstr>NICE Perform如何实现对业务的提升</vt:lpstr>
      <vt:lpstr>除了质量管理，QA团队还可以带给企业更多</vt:lpstr>
      <vt:lpstr>洞悉业务——NICE Analytics based QO</vt:lpstr>
      <vt:lpstr>多维度全方位的分析</vt:lpstr>
      <vt:lpstr>PowerPoint 演示文稿</vt:lpstr>
      <vt:lpstr>情绪侦测引擎</vt:lpstr>
      <vt:lpstr>情绪侦测 | 系统内部</vt:lpstr>
      <vt:lpstr>情绪侦测结果</vt:lpstr>
      <vt:lpstr>通话分析结果</vt:lpstr>
      <vt:lpstr>PowerPoint 演示文稿</vt:lpstr>
      <vt:lpstr>根源原因分析</vt:lpstr>
      <vt:lpstr>PowerPoint 演示文稿</vt:lpstr>
      <vt:lpstr>PowerPoint 演示文稿</vt:lpstr>
      <vt:lpstr>案例1:通过降低平均处理时间减少运营成本</vt:lpstr>
      <vt:lpstr>案例2：提高向上营销和交叉营销的成功率</vt:lpstr>
      <vt:lpstr> 基于业务评估的发现</vt:lpstr>
      <vt:lpstr> 解决方案路线图</vt:lpstr>
      <vt:lpstr>PHASE1的ROI实践</vt:lpstr>
      <vt:lpstr>ROI投资回报实践</vt:lpstr>
      <vt:lpstr>谢谢</vt:lpstr>
    </vt:vector>
  </TitlesOfParts>
  <Company>Nice_Systems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IEX Workforce Management</dc:title>
  <dc:creator>Lewis Dong</dc:creator>
  <cp:lastModifiedBy>admin</cp:lastModifiedBy>
  <cp:revision>1312</cp:revision>
  <dcterms:created xsi:type="dcterms:W3CDTF">2010-02-10T10:28:43Z</dcterms:created>
  <dcterms:modified xsi:type="dcterms:W3CDTF">2017-02-16T01:13:11Z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MarketingResources</vt:lpwstr>
  </property>
</Properties>
</file>